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18"/>
  </p:notesMasterIdLst>
  <p:sldIdLst>
    <p:sldId id="314" r:id="rId6"/>
    <p:sldId id="315" r:id="rId7"/>
    <p:sldId id="324" r:id="rId8"/>
    <p:sldId id="319" r:id="rId9"/>
    <p:sldId id="320" r:id="rId10"/>
    <p:sldId id="321" r:id="rId11"/>
    <p:sldId id="322" r:id="rId12"/>
    <p:sldId id="323" r:id="rId13"/>
    <p:sldId id="309" r:id="rId14"/>
    <p:sldId id="318" r:id="rId15"/>
    <p:sldId id="316" r:id="rId16"/>
    <p:sldId id="317" r:id="rId17"/>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42" autoAdjust="0"/>
    <p:restoredTop sz="94660"/>
  </p:normalViewPr>
  <p:slideViewPr>
    <p:cSldViewPr snapToGrid="0" showGuides="1">
      <p:cViewPr varScale="1">
        <p:scale>
          <a:sx n="109" d="100"/>
          <a:sy n="109" d="100"/>
        </p:scale>
        <p:origin x="1884" y="10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02/05/2019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sciencedirect.com/science/article/pii/S0264999315004204"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ons.gov.uk/peoplepopulationandcommunity/populationandmigration/internationalmigration/methodologies/guidancenoteforrevisingofficiallongtermnoneustudentmigrationestimatesyearendingseptember2016"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May 2019</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Supply and spare capacity</a:t>
            </a:r>
            <a:endParaRPr lang="en-GB" sz="24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t>Table 3.A </a:t>
            </a:r>
            <a:r>
              <a:rPr lang="en-GB" dirty="0"/>
              <a:t>The labour market remains tight </a:t>
            </a:r>
          </a:p>
          <a:p>
            <a:pPr lvl="2" fontAlgn="ctr"/>
            <a:r>
              <a:rPr lang="en-GB" dirty="0"/>
              <a:t>Selected measures of labour demand and labour market </a:t>
            </a:r>
            <a:r>
              <a:rPr lang="en-GB" dirty="0" smtClean="0"/>
              <a:t>tightness</a:t>
            </a:r>
            <a:endParaRPr lang="en-GB" dirty="0"/>
          </a:p>
        </p:txBody>
      </p:sp>
      <p:sp>
        <p:nvSpPr>
          <p:cNvPr id="3" name="Text Placeholder 2"/>
          <p:cNvSpPr>
            <a:spLocks noGrp="1"/>
          </p:cNvSpPr>
          <p:nvPr>
            <p:ph type="body" sz="quarter" idx="16"/>
          </p:nvPr>
        </p:nvSpPr>
        <p:spPr>
          <a:xfrm>
            <a:off x="5676900" y="1328270"/>
            <a:ext cx="3106738" cy="5529731"/>
          </a:xfrm>
        </p:spPr>
        <p:txBody>
          <a:bodyPr/>
          <a:lstStyle/>
          <a:p>
            <a:pPr marL="0" indent="0" fontAlgn="ctr"/>
            <a:r>
              <a:rPr lang="en-GB" dirty="0" smtClean="0"/>
              <a:t>Sources</a:t>
            </a:r>
            <a:r>
              <a:rPr lang="en-GB" dirty="0"/>
              <a:t>: Bank of England, British Chambers of Commerce (BCC), CBI, CBI/PwC, ONS and Bank calculations.</a:t>
            </a:r>
          </a:p>
          <a:p>
            <a:pPr fontAlgn="ctr"/>
            <a:r>
              <a:rPr lang="en-GB" dirty="0"/>
              <a:t> </a:t>
            </a:r>
          </a:p>
          <a:p>
            <a:pPr fontAlgn="ctr"/>
            <a:r>
              <a:rPr lang="en-GB" dirty="0"/>
              <a:t>(a)	Changes relative to the previous quarter. Figure for 2019 Q1 is Bank staff’s projection, based on data to February.</a:t>
            </a:r>
          </a:p>
          <a:p>
            <a:pPr fontAlgn="ctr"/>
            <a:r>
              <a:rPr lang="en-GB" dirty="0"/>
              <a:t>(b)	Other comprises unpaid family workers and those on government-supported training and employment programmes classified as being in employment.</a:t>
            </a:r>
          </a:p>
          <a:p>
            <a:pPr fontAlgn="ctr"/>
            <a:r>
              <a:rPr lang="en-GB" dirty="0"/>
              <a:t>(c)	Measures for the Bank’s Agents (split by manufacturing and services for employment intentions), the BCC (non-services and services) and CBI (manufacturing, financial services and business/consumer/professional services; employment intentions also include distributive trades) are weighted together using employee job shares from Workforce Jobs. BCC data are not seasonally adjusted. Agents data are last available observation for each quarter.</a:t>
            </a:r>
          </a:p>
          <a:p>
            <a:pPr fontAlgn="ctr"/>
            <a:r>
              <a:rPr lang="en-GB" dirty="0"/>
              <a:t>(d)	The scores are on a scale of -5 to +5, with positive scores indicating stronger employment intentions over the next </a:t>
            </a:r>
            <a:r>
              <a:rPr lang="en-GB" dirty="0" smtClean="0"/>
              <a:t/>
            </a:r>
            <a:br>
              <a:rPr lang="en-GB" dirty="0" smtClean="0"/>
            </a:br>
            <a:r>
              <a:rPr lang="en-GB" dirty="0" smtClean="0"/>
              <a:t>six </a:t>
            </a:r>
            <a:r>
              <a:rPr lang="en-GB" dirty="0"/>
              <a:t>months relative to the previous three months. </a:t>
            </a:r>
          </a:p>
          <a:p>
            <a:pPr fontAlgn="ctr"/>
            <a:r>
              <a:rPr lang="en-GB" dirty="0"/>
              <a:t>(e)	Net percentage balance of companies expecting their workforce to increase over the next three months.</a:t>
            </a:r>
          </a:p>
          <a:p>
            <a:pPr fontAlgn="ctr"/>
            <a:r>
              <a:rPr lang="en-GB" dirty="0"/>
              <a:t>(f)	Proportion of people who reported being in a job three months ago who report being in a job for less than three months.</a:t>
            </a:r>
          </a:p>
          <a:p>
            <a:pPr fontAlgn="ctr"/>
            <a:r>
              <a:rPr lang="en-GB" dirty="0"/>
              <a:t>(g)	Vacancies as a percentage of the workforce, calculated using rolling three-month measures. Data start in 2001 Q2. </a:t>
            </a:r>
            <a:r>
              <a:rPr lang="en-GB" dirty="0" smtClean="0"/>
              <a:t/>
            </a:r>
            <a:br>
              <a:rPr lang="en-GB" dirty="0" smtClean="0"/>
            </a:br>
            <a:r>
              <a:rPr lang="en-GB" dirty="0" smtClean="0"/>
              <a:t>Excludes </a:t>
            </a:r>
            <a:r>
              <a:rPr lang="en-GB" dirty="0"/>
              <a:t>vacancies in agriculture, forestry and fishing. Figure for 2019 Q1 shows vacancies in the three months to March relative to the size of the labour force in the three months </a:t>
            </a:r>
            <a:r>
              <a:rPr lang="en-GB" dirty="0" smtClean="0"/>
              <a:t/>
            </a:r>
            <a:br>
              <a:rPr lang="en-GB" dirty="0" smtClean="0"/>
            </a:br>
            <a:r>
              <a:rPr lang="en-GB" dirty="0" smtClean="0"/>
              <a:t>to </a:t>
            </a:r>
            <a:r>
              <a:rPr lang="en-GB" dirty="0"/>
              <a:t>February.</a:t>
            </a:r>
          </a:p>
          <a:p>
            <a:pPr fontAlgn="ctr"/>
            <a:r>
              <a:rPr lang="en-GB" dirty="0"/>
              <a:t>(h)	Redundancies as a percentage of total LFS employees, calculated using rolling three-month measures. Figure for </a:t>
            </a:r>
            <a:r>
              <a:rPr lang="en-GB" dirty="0" smtClean="0"/>
              <a:t/>
            </a:r>
            <a:br>
              <a:rPr lang="en-GB" dirty="0" smtClean="0"/>
            </a:br>
            <a:r>
              <a:rPr lang="en-GB" dirty="0" smtClean="0"/>
              <a:t>2019 </a:t>
            </a:r>
            <a:r>
              <a:rPr lang="en-GB" dirty="0"/>
              <a:t>Q1 is for the three months to February.</a:t>
            </a:r>
          </a:p>
          <a:p>
            <a:pPr fontAlgn="ctr"/>
            <a:r>
              <a:rPr lang="en-GB" dirty="0"/>
              <a:t>(</a:t>
            </a:r>
            <a:r>
              <a:rPr lang="en-GB" dirty="0" err="1"/>
              <a:t>i</a:t>
            </a:r>
            <a:r>
              <a:rPr lang="en-GB" dirty="0"/>
              <a:t>)	The scores are on a scale of -5 to +5, with positive scores indicating greater recruitment difficulties in the most recent three months relative to normal. </a:t>
            </a:r>
          </a:p>
          <a:p>
            <a:pPr fontAlgn="ctr"/>
            <a:r>
              <a:rPr lang="en-GB" dirty="0"/>
              <a:t>(j)	Percentage of respondents reporting recruitment difficulties over the past three months. </a:t>
            </a:r>
          </a:p>
          <a:p>
            <a:pPr fontAlgn="ctr"/>
            <a:r>
              <a:rPr lang="en-GB" dirty="0"/>
              <a:t>(k)	Net percentage of respondents expecting skilled or other labour to limit output/business over the next three months (in the manufacturing sector) or over the next twelve months (in the financial services and business/consumer/professional services sectors</a:t>
            </a:r>
            <a:r>
              <a:rPr lang="en-GB" dirty="0" smtClean="0"/>
              <a:t>).</a:t>
            </a:r>
            <a:endParaRPr lang="en-GB" dirty="0"/>
          </a:p>
        </p:txBody>
      </p:sp>
      <p:pic>
        <p:nvPicPr>
          <p:cNvPr id="4" name="Picture 3"/>
          <p:cNvPicPr>
            <a:picLocks noChangeAspect="1"/>
          </p:cNvPicPr>
          <p:nvPr/>
        </p:nvPicPr>
        <p:blipFill>
          <a:blip r:embed="rId2"/>
          <a:stretch>
            <a:fillRect/>
          </a:stretch>
        </p:blipFill>
        <p:spPr>
          <a:xfrm>
            <a:off x="236219" y="1328270"/>
            <a:ext cx="4887983" cy="4638190"/>
          </a:xfrm>
          <a:prstGeom prst="rect">
            <a:avLst/>
          </a:prstGeom>
        </p:spPr>
      </p:pic>
    </p:spTree>
    <p:extLst>
      <p:ext uri="{BB962C8B-B14F-4D97-AF65-F5344CB8AC3E}">
        <p14:creationId xmlns:p14="http://schemas.microsoft.com/office/powerpoint/2010/main" val="46840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t>Table 3.B </a:t>
            </a:r>
            <a:r>
              <a:rPr lang="en-GB" dirty="0"/>
              <a:t>Potential supply growth has been subdued since the financial crisis </a:t>
            </a:r>
          </a:p>
          <a:p>
            <a:pPr lvl="2" fontAlgn="ctr"/>
            <a:r>
              <a:rPr lang="en-GB" dirty="0"/>
              <a:t>Decomposition of estimated potential supply growth</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pPr fontAlgn="ctr"/>
            <a:r>
              <a:rPr lang="en-GB" dirty="0"/>
              <a:t>Sources: ONS and Bank calculations.</a:t>
            </a:r>
          </a:p>
          <a:p>
            <a:pPr fontAlgn="ctr"/>
            <a:r>
              <a:rPr lang="en-GB" dirty="0"/>
              <a:t> </a:t>
            </a:r>
          </a:p>
          <a:p>
            <a:pPr fontAlgn="ctr"/>
            <a:r>
              <a:rPr lang="en-GB" dirty="0"/>
              <a:t>(a)	Average percentage point contributions to annual growth unless otherwise specified. Contributions may not sum to the total due to rounding.</a:t>
            </a:r>
          </a:p>
          <a:p>
            <a:pPr fontAlgn="ctr"/>
            <a:r>
              <a:rPr lang="en-GB" dirty="0"/>
              <a:t>(b)	Percentage changes on a year earlier.</a:t>
            </a:r>
          </a:p>
          <a:p>
            <a:pPr fontAlgn="ctr"/>
            <a:r>
              <a:rPr lang="en-GB" dirty="0"/>
              <a:t>(c)	Positive numbers indicate that a fall in the equilibrium unemployment rate has increased potential labour supply.</a:t>
            </a:r>
          </a:p>
          <a:p>
            <a:pPr fontAlgn="ctr"/>
            <a:r>
              <a:rPr lang="en-GB" dirty="0"/>
              <a:t>(d)	The decomposition is based on a growth-accounting framework using a constant returns to scale Cobb-Douglas production function, with total output to capital elasticity of ⅓. </a:t>
            </a:r>
            <a:r>
              <a:rPr lang="en-GB" dirty="0" smtClean="0"/>
              <a:t/>
            </a:r>
            <a:br>
              <a:rPr lang="en-GB" dirty="0" smtClean="0"/>
            </a:br>
            <a:r>
              <a:rPr lang="en-GB" dirty="0" smtClean="0"/>
              <a:t>Total </a:t>
            </a:r>
            <a:r>
              <a:rPr lang="en-GB" dirty="0"/>
              <a:t>factor productivity is a residual.</a:t>
            </a:r>
          </a:p>
          <a:p>
            <a:pPr fontAlgn="ctr"/>
            <a:r>
              <a:rPr lang="en-GB" dirty="0"/>
              <a:t>(e)	Capital deepening refers to growth in capital services per person-hour. Capital includes structures, machinery, vehicles, computers, purchased software, own-account software, mineral exploration, artistic originals and R&amp;D. Calculations are based on Oulton, N and Wallis, G (2016), ‘</a:t>
            </a:r>
            <a:r>
              <a:rPr lang="en-GB" u="heavy" dirty="0">
                <a:hlinkClick r:id="rId2"/>
              </a:rPr>
              <a:t>Capital stocks and capital services: integrated and consistent estimates for the United Kingdom, 1950–2013</a:t>
            </a:r>
            <a:r>
              <a:rPr lang="en-GB" dirty="0" smtClean="0"/>
              <a:t>’, </a:t>
            </a:r>
            <a:r>
              <a:rPr lang="en-GB" i="1" dirty="0"/>
              <a:t>Economic Modelling</a:t>
            </a:r>
            <a:r>
              <a:rPr lang="en-GB" dirty="0"/>
              <a:t>. </a:t>
            </a:r>
          </a:p>
          <a:p>
            <a:pPr fontAlgn="ctr"/>
            <a:r>
              <a:rPr lang="en-GB" dirty="0"/>
              <a:t>(f)	Total factor productivity growth refers to improvements in the efficiency with which both capital and labour are used to produce output</a:t>
            </a:r>
            <a:r>
              <a:rPr lang="en-GB" dirty="0" smtClean="0"/>
              <a:t>.</a:t>
            </a:r>
            <a:endParaRPr lang="en-GB" dirty="0"/>
          </a:p>
        </p:txBody>
      </p:sp>
      <p:pic>
        <p:nvPicPr>
          <p:cNvPr id="4" name="Picture 3"/>
          <p:cNvPicPr>
            <a:picLocks noChangeAspect="1"/>
          </p:cNvPicPr>
          <p:nvPr/>
        </p:nvPicPr>
        <p:blipFill>
          <a:blip r:embed="rId3"/>
          <a:stretch>
            <a:fillRect/>
          </a:stretch>
        </p:blipFill>
        <p:spPr>
          <a:xfrm>
            <a:off x="1183958" y="1285875"/>
            <a:ext cx="6776085" cy="3680251"/>
          </a:xfrm>
          <a:prstGeom prst="rect">
            <a:avLst/>
          </a:prstGeom>
        </p:spPr>
      </p:pic>
    </p:spTree>
    <p:extLst>
      <p:ext uri="{BB962C8B-B14F-4D97-AF65-F5344CB8AC3E}">
        <p14:creationId xmlns:p14="http://schemas.microsoft.com/office/powerpoint/2010/main" val="2928437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3.C </a:t>
            </a:r>
            <a:r>
              <a:rPr lang="en-GB" dirty="0">
                <a:solidFill>
                  <a:schemeClr val="tx1"/>
                </a:solidFill>
              </a:rPr>
              <a:t>Monitoring the MPC’s key judgements </a:t>
            </a:r>
          </a:p>
        </p:txBody>
      </p:sp>
      <p:sp>
        <p:nvSpPr>
          <p:cNvPr id="3" name="Text Placeholder 2"/>
          <p:cNvSpPr>
            <a:spLocks noGrp="1"/>
          </p:cNvSpPr>
          <p:nvPr>
            <p:ph type="body" sz="quarter" idx="16"/>
          </p:nvPr>
        </p:nvSpPr>
        <p:spPr/>
        <p:txBody>
          <a:bodyPr/>
          <a:lstStyle/>
          <a:p>
            <a:pPr fontAlgn="ctr"/>
            <a:endParaRPr lang="en-GB" dirty="0"/>
          </a:p>
        </p:txBody>
      </p:sp>
      <p:pic>
        <p:nvPicPr>
          <p:cNvPr id="4" name="Picture 3"/>
          <p:cNvPicPr>
            <a:picLocks noChangeAspect="1"/>
          </p:cNvPicPr>
          <p:nvPr/>
        </p:nvPicPr>
        <p:blipFill>
          <a:blip r:embed="rId2"/>
          <a:stretch>
            <a:fillRect/>
          </a:stretch>
        </p:blipFill>
        <p:spPr>
          <a:xfrm>
            <a:off x="1027271" y="1310814"/>
            <a:ext cx="7089458" cy="4179049"/>
          </a:xfrm>
          <a:prstGeom prst="rect">
            <a:avLst/>
          </a:prstGeom>
        </p:spPr>
      </p:pic>
    </p:spTree>
    <p:extLst>
      <p:ext uri="{BB962C8B-B14F-4D97-AF65-F5344CB8AC3E}">
        <p14:creationId xmlns:p14="http://schemas.microsoft.com/office/powerpoint/2010/main" val="3307989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t>Chart 3.1 </a:t>
            </a:r>
            <a:r>
              <a:rPr lang="en-GB" dirty="0"/>
              <a:t>The unemployment rate has fallen to 3.9%, and is expected to decline a little further in Q2</a:t>
            </a:r>
          </a:p>
          <a:p>
            <a:pPr lvl="2" fontAlgn="ctr"/>
            <a:r>
              <a:rPr lang="en-GB" dirty="0"/>
              <a:t>Unemployment rate and Bank staff’s near-term projection</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pPr fontAlgn="ctr"/>
            <a:r>
              <a:rPr lang="en-GB" dirty="0" smtClean="0"/>
              <a:t>Sources</a:t>
            </a:r>
            <a:r>
              <a:rPr lang="en-GB" dirty="0"/>
              <a:t>: ONS and Bank calculations.</a:t>
            </a:r>
          </a:p>
          <a:p>
            <a:pPr fontAlgn="ctr"/>
            <a:r>
              <a:rPr lang="en-GB" dirty="0"/>
              <a:t> </a:t>
            </a:r>
          </a:p>
          <a:p>
            <a:pPr fontAlgn="ctr"/>
            <a:r>
              <a:rPr lang="en-GB" dirty="0"/>
              <a:t>(a)	The beige diamonds show Bank staff’s central projections for the headline unemployment rate for the three months to December 2018 and January, February and March 2019 at the time of the February 2019 </a:t>
            </a:r>
            <a:r>
              <a:rPr lang="en-GB" i="1" dirty="0"/>
              <a:t>Report</a:t>
            </a:r>
            <a:r>
              <a:rPr lang="en-GB" dirty="0"/>
              <a:t>. The red diamonds show the current staff projections for the headline unemployment rate for the three months to March, April, May and June 2019. The bands on either side of the diamonds show uncertainty around those projections based on ±1 root mean squared error of past Bank staff projections for the three-month headline unemployment rate</a:t>
            </a:r>
            <a:r>
              <a:rPr lang="en-GB"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3831" y="1473200"/>
            <a:ext cx="6256338" cy="3835612"/>
          </a:xfrm>
          <a:prstGeom prst="rect">
            <a:avLst/>
          </a:prstGeom>
        </p:spPr>
      </p:pic>
    </p:spTree>
    <p:extLst>
      <p:ext uri="{BB962C8B-B14F-4D97-AF65-F5344CB8AC3E}">
        <p14:creationId xmlns:p14="http://schemas.microsoft.com/office/powerpoint/2010/main" val="4237574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t>Chart 3.2 </a:t>
            </a:r>
            <a:r>
              <a:rPr lang="en-GB" dirty="0"/>
              <a:t>Employment has been strong in recent months</a:t>
            </a:r>
          </a:p>
          <a:p>
            <a:pPr lvl="2" fontAlgn="ctr"/>
            <a:r>
              <a:rPr lang="en-GB" dirty="0"/>
              <a:t>Decomposition of change in employment</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pPr fontAlgn="ctr"/>
            <a:r>
              <a:rPr lang="en-GB" dirty="0" smtClean="0"/>
              <a:t>(</a:t>
            </a:r>
            <a:r>
              <a:rPr lang="en-GB" dirty="0"/>
              <a:t>a)	Three months on previous non-overlapping three months.</a:t>
            </a:r>
          </a:p>
          <a:p>
            <a:pPr fontAlgn="ctr"/>
            <a:r>
              <a:rPr lang="en-GB" dirty="0"/>
              <a:t>(b)	Comprises unpaid family workers and those on government-supported training and employment programmes classified as being in employment</a:t>
            </a:r>
            <a:r>
              <a:rPr lang="en-GB"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7009" y="1346200"/>
            <a:ext cx="6309983" cy="3641147"/>
          </a:xfrm>
          <a:prstGeom prst="rect">
            <a:avLst/>
          </a:prstGeom>
        </p:spPr>
      </p:pic>
    </p:spTree>
    <p:extLst>
      <p:ext uri="{BB962C8B-B14F-4D97-AF65-F5344CB8AC3E}">
        <p14:creationId xmlns:p14="http://schemas.microsoft.com/office/powerpoint/2010/main" val="1919617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t>Chart 3.3 </a:t>
            </a:r>
            <a:r>
              <a:rPr lang="en-GB" dirty="0"/>
              <a:t>The DMP Survey suggests that </a:t>
            </a:r>
            <a:r>
              <a:rPr lang="en-GB" dirty="0" err="1"/>
              <a:t>Brexit</a:t>
            </a:r>
            <a:r>
              <a:rPr lang="en-GB" dirty="0"/>
              <a:t> uncertainty has had a modest negative effect on employment growth</a:t>
            </a:r>
          </a:p>
          <a:p>
            <a:pPr lvl="2" fontAlgn="ctr"/>
            <a:r>
              <a:rPr lang="en-GB" dirty="0"/>
              <a:t>Average annual growth in employment</a:t>
            </a:r>
            <a:r>
              <a:rPr lang="en-GB" baseline="30000" dirty="0"/>
              <a:t>(a)</a:t>
            </a:r>
            <a:r>
              <a:rPr lang="en-GB" dirty="0"/>
              <a:t> by degree of concern about </a:t>
            </a:r>
            <a:r>
              <a:rPr lang="en-GB" dirty="0" err="1"/>
              <a:t>Brexit</a:t>
            </a:r>
            <a:r>
              <a:rPr lang="en-GB" baseline="30000" dirty="0"/>
              <a:t>(b</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pPr fontAlgn="ctr"/>
            <a:r>
              <a:rPr lang="en-GB" dirty="0" smtClean="0"/>
              <a:t>Sources</a:t>
            </a:r>
            <a:r>
              <a:rPr lang="en-GB" dirty="0"/>
              <a:t>: DMP Survey and Bank calculations.</a:t>
            </a:r>
          </a:p>
          <a:p>
            <a:pPr fontAlgn="ctr"/>
            <a:r>
              <a:rPr lang="en-GB" dirty="0"/>
              <a:t> </a:t>
            </a:r>
          </a:p>
          <a:p>
            <a:pPr fontAlgn="ctr"/>
            <a:r>
              <a:rPr lang="en-GB" dirty="0"/>
              <a:t>(a)	Two-quarter moving average. Annual growth in employment is estimated from the number of people businesses report they currently employ (including part-time), and how many people they report employing 12 months ago.</a:t>
            </a:r>
          </a:p>
          <a:p>
            <a:pPr fontAlgn="ctr"/>
            <a:r>
              <a:rPr lang="en-GB" dirty="0"/>
              <a:t>(b)	Respondents were asked ‘How much has the result of the EU referendum affected the level of uncertainty affecting your business</a:t>
            </a:r>
            <a:r>
              <a:rPr lang="en-GB"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534" y="1733550"/>
            <a:ext cx="6128932" cy="3835612"/>
          </a:xfrm>
          <a:prstGeom prst="rect">
            <a:avLst/>
          </a:prstGeom>
        </p:spPr>
      </p:pic>
    </p:spTree>
    <p:extLst>
      <p:ext uri="{BB962C8B-B14F-4D97-AF65-F5344CB8AC3E}">
        <p14:creationId xmlns:p14="http://schemas.microsoft.com/office/powerpoint/2010/main" val="34894144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t>Chart 3.4 </a:t>
            </a:r>
            <a:r>
              <a:rPr lang="en-GB" dirty="0"/>
              <a:t>Uncertainty has affected hiring more than lay-offs</a:t>
            </a:r>
          </a:p>
          <a:p>
            <a:pPr lvl="2" fontAlgn="ctr"/>
            <a:r>
              <a:rPr lang="en-GB" dirty="0"/>
              <a:t>Impact of </a:t>
            </a:r>
            <a:r>
              <a:rPr lang="en-GB" dirty="0" err="1"/>
              <a:t>Brexit</a:t>
            </a:r>
            <a:r>
              <a:rPr lang="en-GB" dirty="0"/>
              <a:t> on employment, and the margin of adjustment</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pPr fontAlgn="ctr"/>
            <a:r>
              <a:rPr lang="en-GB" dirty="0" smtClean="0"/>
              <a:t>Sources</a:t>
            </a:r>
            <a:r>
              <a:rPr lang="en-GB" dirty="0"/>
              <a:t>: DMP Survey and Bank calculations.</a:t>
            </a:r>
          </a:p>
          <a:p>
            <a:pPr fontAlgn="ctr"/>
            <a:r>
              <a:rPr lang="en-GB" dirty="0"/>
              <a:t> </a:t>
            </a:r>
          </a:p>
          <a:p>
            <a:pPr fontAlgn="ctr"/>
            <a:r>
              <a:rPr lang="en-GB" dirty="0"/>
              <a:t>(a)	Respondents were asked: ‘Looking back, could you say how the UK’s decision to vote ‘leave’ in the EU referendum has affected your overall employment, recruitment of new employees and lay-offs of existing employees since the referendum</a:t>
            </a:r>
            <a:r>
              <a:rPr lang="en-GB"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3948" y="1346200"/>
            <a:ext cx="6216104" cy="3835612"/>
          </a:xfrm>
          <a:prstGeom prst="rect">
            <a:avLst/>
          </a:prstGeom>
        </p:spPr>
      </p:pic>
    </p:spTree>
    <p:extLst>
      <p:ext uri="{BB962C8B-B14F-4D97-AF65-F5344CB8AC3E}">
        <p14:creationId xmlns:p14="http://schemas.microsoft.com/office/powerpoint/2010/main" val="1908908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t>Chart 3.5 </a:t>
            </a:r>
            <a:r>
              <a:rPr lang="en-GB" dirty="0"/>
              <a:t>Employment surveys have weakened, in contrast to the official data</a:t>
            </a:r>
          </a:p>
          <a:p>
            <a:pPr lvl="2" fontAlgn="ctr"/>
            <a:r>
              <a:rPr lang="en-GB" dirty="0"/>
              <a:t>Employment growth and monthly surveys of employment</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pPr fontAlgn="ctr"/>
            <a:r>
              <a:rPr lang="en-GB" dirty="0" smtClean="0"/>
              <a:t>Sources</a:t>
            </a:r>
            <a:r>
              <a:rPr lang="en-GB" dirty="0"/>
              <a:t>: Bank of England, IHS </a:t>
            </a:r>
            <a:r>
              <a:rPr lang="en-GB" dirty="0" err="1"/>
              <a:t>Markit</a:t>
            </a:r>
            <a:r>
              <a:rPr lang="en-GB" dirty="0"/>
              <a:t>/CIPS, KPMG/REC </a:t>
            </a:r>
            <a:r>
              <a:rPr lang="en-GB" i="1" dirty="0"/>
              <a:t>Report on Jobs</a:t>
            </a:r>
            <a:r>
              <a:rPr lang="en-GB" dirty="0"/>
              <a:t>, ONS and Bank calculations.</a:t>
            </a:r>
          </a:p>
          <a:p>
            <a:pPr fontAlgn="ctr"/>
            <a:r>
              <a:rPr lang="en-GB" dirty="0"/>
              <a:t> </a:t>
            </a:r>
          </a:p>
          <a:p>
            <a:pPr fontAlgn="ctr"/>
            <a:r>
              <a:rPr lang="en-GB" dirty="0"/>
              <a:t>(a)	Surveys of employment intentions have been adjusted to match the mean and standard deviation of official employment growth since January 1998.</a:t>
            </a:r>
          </a:p>
          <a:p>
            <a:pPr fontAlgn="ctr"/>
            <a:r>
              <a:rPr lang="en-GB" dirty="0"/>
              <a:t>(b)	Recruitment agencies’ reports on the demand for staff placements compared with the previous month. Produced by weighting together survey indices for permanent and temporary placements using employment shares.</a:t>
            </a:r>
          </a:p>
          <a:p>
            <a:pPr fontAlgn="ctr"/>
            <a:r>
              <a:rPr lang="en-GB" dirty="0"/>
              <a:t>(c)	PMI composite employment index</a:t>
            </a:r>
            <a:r>
              <a:rPr lang="en-GB"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4123" y="1473200"/>
            <a:ext cx="6155754" cy="3641147"/>
          </a:xfrm>
          <a:prstGeom prst="rect">
            <a:avLst/>
          </a:prstGeom>
        </p:spPr>
      </p:pic>
    </p:spTree>
    <p:extLst>
      <p:ext uri="{BB962C8B-B14F-4D97-AF65-F5344CB8AC3E}">
        <p14:creationId xmlns:p14="http://schemas.microsoft.com/office/powerpoint/2010/main" val="3343765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t>Chart 3.6 </a:t>
            </a:r>
            <a:r>
              <a:rPr lang="en-GB" dirty="0"/>
              <a:t>Net migration from the EU has slowed</a:t>
            </a:r>
          </a:p>
          <a:p>
            <a:pPr lvl="2" fontAlgn="ctr"/>
            <a:r>
              <a:rPr lang="en-GB" dirty="0"/>
              <a:t>Decomposition of net inward migration by citizenship</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pPr fontAlgn="ctr"/>
            <a:r>
              <a:rPr lang="en-GB" dirty="0" smtClean="0"/>
              <a:t>(</a:t>
            </a:r>
            <a:r>
              <a:rPr lang="en-GB" dirty="0"/>
              <a:t>a)	Rolling four-quarter flows. Data are half-yearly to December 2009 and quarterly thereafter, unless otherwise stated. Figures by citizenship do not sum to the total prior to 2012.</a:t>
            </a:r>
          </a:p>
          <a:p>
            <a:pPr fontAlgn="ctr"/>
            <a:r>
              <a:rPr lang="en-GB" dirty="0"/>
              <a:t>(b)	Data are half-yearly to December 2011 and quarterly thereafter.</a:t>
            </a:r>
          </a:p>
          <a:p>
            <a:pPr fontAlgn="ctr"/>
            <a:r>
              <a:rPr lang="en-GB" dirty="0"/>
              <a:t>(c)	Includes adjustment to non-EU student migration data due to an unusual pattern in the International Passenger Survey data. See the </a:t>
            </a:r>
            <a:r>
              <a:rPr lang="en-GB" u="heavy" dirty="0">
                <a:hlinkClick r:id="rId2"/>
              </a:rPr>
              <a:t>ONS guidance </a:t>
            </a:r>
            <a:r>
              <a:rPr lang="en-GB" u="heavy" dirty="0" smtClean="0">
                <a:hlinkClick r:id="rId2"/>
              </a:rPr>
              <a:t>note</a:t>
            </a:r>
            <a:r>
              <a:rPr lang="en-GB" dirty="0" smtClean="0">
                <a:hlinkClick r:id="rId2"/>
              </a:rPr>
              <a:t> </a:t>
            </a:r>
            <a:r>
              <a:rPr lang="en-GB" dirty="0"/>
              <a:t>for more details.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3656" y="1346200"/>
            <a:ext cx="6316688" cy="3641147"/>
          </a:xfrm>
          <a:prstGeom prst="rect">
            <a:avLst/>
          </a:prstGeom>
        </p:spPr>
      </p:pic>
    </p:spTree>
    <p:extLst>
      <p:ext uri="{BB962C8B-B14F-4D97-AF65-F5344CB8AC3E}">
        <p14:creationId xmlns:p14="http://schemas.microsoft.com/office/powerpoint/2010/main" val="3682500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fontAlgn="ctr"/>
            <a:r>
              <a:rPr lang="en-GB" b="1" dirty="0"/>
              <a:t>Chart 3.7 </a:t>
            </a:r>
            <a:r>
              <a:rPr lang="en-GB" dirty="0"/>
              <a:t>Productivity growth has remained weak</a:t>
            </a:r>
          </a:p>
          <a:p>
            <a:pPr lvl="2" fontAlgn="ctr"/>
            <a:r>
              <a:rPr lang="en-GB" dirty="0"/>
              <a:t>Measures of labour productivity</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pPr fontAlgn="ctr"/>
            <a:r>
              <a:rPr lang="en-GB" dirty="0" smtClean="0"/>
              <a:t>Sources</a:t>
            </a:r>
            <a:r>
              <a:rPr lang="en-GB" dirty="0"/>
              <a:t>: ONS and Bank calculations.</a:t>
            </a:r>
          </a:p>
          <a:p>
            <a:pPr fontAlgn="ctr"/>
            <a:r>
              <a:rPr lang="en-GB" dirty="0"/>
              <a:t> </a:t>
            </a:r>
          </a:p>
          <a:p>
            <a:pPr fontAlgn="ctr"/>
            <a:r>
              <a:rPr lang="en-GB" dirty="0"/>
              <a:t>(a)	Output is based on the </a:t>
            </a:r>
            <a:r>
              <a:rPr lang="en-GB" dirty="0" err="1"/>
              <a:t>backcast</a:t>
            </a:r>
            <a:r>
              <a:rPr lang="en-GB" dirty="0"/>
              <a:t> for the final estimate of GDP. Diamonds show Bank staff’s projections for 2019 Q1, based on data to February</a:t>
            </a:r>
            <a:r>
              <a:rPr lang="en-GB" dirty="0" smtClean="0"/>
              <a:t>.</a:t>
            </a:r>
            <a:endParaRPr lang="en-GB"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4123" y="1346200"/>
            <a:ext cx="6155754" cy="3641147"/>
          </a:xfrm>
          <a:prstGeom prst="rect">
            <a:avLst/>
          </a:prstGeom>
        </p:spPr>
      </p:pic>
    </p:spTree>
    <p:extLst>
      <p:ext uri="{BB962C8B-B14F-4D97-AF65-F5344CB8AC3E}">
        <p14:creationId xmlns:p14="http://schemas.microsoft.com/office/powerpoint/2010/main" val="2954305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2.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3.xml><?xml version="1.0" encoding="utf-8"?>
<ds:datastoreItem xmlns:ds="http://schemas.openxmlformats.org/officeDocument/2006/customXml" ds:itemID="{D4A39AD9-F0DF-4C49-B8DC-4830BAFEA464}">
  <ds:schemaRefs>
    <ds:schemaRef ds:uri="http://schemas.microsoft.com/office/2006/documentManagement/types"/>
    <ds:schemaRef ds:uri="CEE65117-4BBE-4C9C-8465-20A300C4D3E5"/>
    <ds:schemaRef ds:uri="http://purl.org/dc/elements/1.1/"/>
    <ds:schemaRef ds:uri="http://schemas.microsoft.com/office/2006/metadata/properties"/>
    <ds:schemaRef ds:uri="94fc26e6-6271-400d-888b-6bc5b0598690"/>
    <ds:schemaRef ds:uri="http://schemas.microsoft.com/office/infopath/2007/PartnerControls"/>
    <ds:schemaRef ds:uri="http://schemas.microsoft.com/sharepoint/v3"/>
    <ds:schemaRef ds:uri="http://schemas.openxmlformats.org/package/2006/metadata/core-properties"/>
    <ds:schemaRef ds:uri="http://purl.org/dc/terms/"/>
    <ds:schemaRef ds:uri="http://schemas.microsoft.com/sharepoint/v3/fields"/>
    <ds:schemaRef ds:uri="94FC26E6-6271-400D-888B-6BC5B0598690"/>
    <ds:schemaRef ds:uri="b67fa5cd-9f58-4c91-ae17-33c31eed239f"/>
    <ds:schemaRef ds:uri="http://www.w3.org/XML/1998/namespace"/>
    <ds:schemaRef ds:uri="http://purl.org/dc/dcmitype/"/>
  </ds:schemaRefs>
</ds:datastoreItem>
</file>

<file path=customXml/itemProps4.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199</TotalTime>
  <Words>300</Words>
  <Application>Microsoft Office PowerPoint</Application>
  <PresentationFormat>On-screen Show (4:3)</PresentationFormat>
  <Paragraphs>66</Paragraphs>
  <Slides>12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ＭＳ Ｐゴシック</vt:lpstr>
      <vt:lpstr>ＭＳ Ｐゴシック</vt:lpstr>
      <vt:lpstr>Arial</vt:lpstr>
      <vt:lpstr>Calibri</vt:lpstr>
      <vt:lpstr>Times</vt:lpstr>
      <vt:lpstr>IR POWERPOINT TEMPLATE</vt:lpstr>
      <vt:lpstr>Inflation Report May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Inflation Report May 2019</dc:title>
  <dc:subject>Section 3: Supply and spare capacity</dc:subject>
  <dc:creator>Bank of England</dc:creator>
  <cp:keywords/>
  <dc:description/>
  <cp:lastModifiedBy>Cottis, Michelle</cp:lastModifiedBy>
  <cp:revision>15</cp:revision>
  <cp:lastPrinted>2014-02-11T15:04:13Z</cp:lastPrinted>
  <dcterms:created xsi:type="dcterms:W3CDTF">2019-02-05T19:14:55Z</dcterms:created>
  <dcterms:modified xsi:type="dcterms:W3CDTF">2019-05-02T08:41:45Z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