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1"/>
  </p:notesMasterIdLst>
  <p:sldIdLst>
    <p:sldId id="314" r:id="rId6"/>
    <p:sldId id="316" r:id="rId7"/>
    <p:sldId id="337" r:id="rId8"/>
    <p:sldId id="338" r:id="rId9"/>
    <p:sldId id="339" r:id="rId10"/>
    <p:sldId id="340" r:id="rId11"/>
    <p:sldId id="341" r:id="rId12"/>
    <p:sldId id="342" r:id="rId13"/>
    <p:sldId id="343" r:id="rId14"/>
    <p:sldId id="309" r:id="rId15"/>
    <p:sldId id="344" r:id="rId16"/>
    <p:sldId id="329" r:id="rId17"/>
    <p:sldId id="335" r:id="rId18"/>
    <p:sldId id="332" r:id="rId19"/>
    <p:sldId id="345" r:id="rId20"/>
    <p:sldId id="336" r:id="rId21"/>
    <p:sldId id="334" r:id="rId22"/>
    <p:sldId id="346" r:id="rId23"/>
    <p:sldId id="347" r:id="rId24"/>
    <p:sldId id="348" r:id="rId25"/>
    <p:sldId id="349" r:id="rId26"/>
    <p:sldId id="352" r:id="rId27"/>
    <p:sldId id="350" r:id="rId28"/>
    <p:sldId id="351" r:id="rId29"/>
    <p:sldId id="353" r:id="rId30"/>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3" d="100"/>
          <a:sy n="103" d="100"/>
        </p:scale>
        <p:origin x="1854" y="108"/>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a:t>
            </a:fld>
            <a:endParaRPr lang="en-US"/>
          </a:p>
        </p:txBody>
      </p:sp>
    </p:spTree>
    <p:extLst>
      <p:ext uri="{BB962C8B-B14F-4D97-AF65-F5344CB8AC3E}">
        <p14:creationId xmlns:p14="http://schemas.microsoft.com/office/powerpoint/2010/main" val="4284689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1245337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2221291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1057349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3</a:t>
            </a:fld>
            <a:endParaRPr lang="en-US"/>
          </a:p>
        </p:txBody>
      </p:sp>
    </p:spTree>
    <p:extLst>
      <p:ext uri="{BB962C8B-B14F-4D97-AF65-F5344CB8AC3E}">
        <p14:creationId xmlns:p14="http://schemas.microsoft.com/office/powerpoint/2010/main" val="13866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4</a:t>
            </a:fld>
            <a:endParaRPr lang="en-US"/>
          </a:p>
        </p:txBody>
      </p:sp>
    </p:spTree>
    <p:extLst>
      <p:ext uri="{BB962C8B-B14F-4D97-AF65-F5344CB8AC3E}">
        <p14:creationId xmlns:p14="http://schemas.microsoft.com/office/powerpoint/2010/main" val="1495600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5</a:t>
            </a:fld>
            <a:endParaRPr lang="en-US"/>
          </a:p>
        </p:txBody>
      </p:sp>
    </p:spTree>
    <p:extLst>
      <p:ext uri="{BB962C8B-B14F-4D97-AF65-F5344CB8AC3E}">
        <p14:creationId xmlns:p14="http://schemas.microsoft.com/office/powerpoint/2010/main" val="102544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6</a:t>
            </a:fld>
            <a:endParaRPr lang="en-US"/>
          </a:p>
        </p:txBody>
      </p:sp>
    </p:spTree>
    <p:extLst>
      <p:ext uri="{BB962C8B-B14F-4D97-AF65-F5344CB8AC3E}">
        <p14:creationId xmlns:p14="http://schemas.microsoft.com/office/powerpoint/2010/main" val="814476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7</a:t>
            </a:fld>
            <a:endParaRPr lang="en-US"/>
          </a:p>
        </p:txBody>
      </p:sp>
    </p:spTree>
    <p:extLst>
      <p:ext uri="{BB962C8B-B14F-4D97-AF65-F5344CB8AC3E}">
        <p14:creationId xmlns:p14="http://schemas.microsoft.com/office/powerpoint/2010/main" val="4037979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8</a:t>
            </a:fld>
            <a:endParaRPr lang="en-US"/>
          </a:p>
        </p:txBody>
      </p:sp>
    </p:spTree>
    <p:extLst>
      <p:ext uri="{BB962C8B-B14F-4D97-AF65-F5344CB8AC3E}">
        <p14:creationId xmlns:p14="http://schemas.microsoft.com/office/powerpoint/2010/main" val="1468638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9</a:t>
            </a:fld>
            <a:endParaRPr lang="en-US"/>
          </a:p>
        </p:txBody>
      </p:sp>
    </p:spTree>
    <p:extLst>
      <p:ext uri="{BB962C8B-B14F-4D97-AF65-F5344CB8AC3E}">
        <p14:creationId xmlns:p14="http://schemas.microsoft.com/office/powerpoint/2010/main" val="1253132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02/05/2019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May 2019</a:t>
            </a:r>
          </a:p>
        </p:txBody>
      </p:sp>
      <p:sp>
        <p:nvSpPr>
          <p:cNvPr id="4099" name="Text Placeholder 2"/>
          <p:cNvSpPr>
            <a:spLocks noGrp="1"/>
          </p:cNvSpPr>
          <p:nvPr>
            <p:ph type="body" sz="quarter" idx="13"/>
          </p:nvPr>
        </p:nvSpPr>
        <p:spPr>
          <a:xfrm>
            <a:off x="792163" y="3427413"/>
            <a:ext cx="5335587" cy="473075"/>
          </a:xfrm>
        </p:spPr>
        <p:txBody>
          <a:bodyPr/>
          <a:lstStyle/>
          <a:p>
            <a:pPr marL="0" lvl="2" indent="0"/>
            <a:r>
              <a:rPr lang="en-GB" sz="2400" dirty="0" smtClean="0"/>
              <a:t>Demand and output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2.A</a:t>
            </a:r>
            <a:r>
              <a:rPr lang="en-GB" dirty="0" smtClean="0"/>
              <a:t> </a:t>
            </a:r>
            <a:r>
              <a:rPr lang="en-GB" dirty="0">
                <a:solidFill>
                  <a:schemeClr val="tx1"/>
                </a:solidFill>
              </a:rPr>
              <a:t>Monitoring the MPC’s key judgements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9060" y="916845"/>
            <a:ext cx="6169660" cy="5451845"/>
          </a:xfrm>
          <a:prstGeom prst="rect">
            <a:avLst/>
          </a:prstGeom>
        </p:spPr>
      </p:pic>
    </p:spTree>
    <p:extLst>
      <p:ext uri="{BB962C8B-B14F-4D97-AF65-F5344CB8AC3E}">
        <p14:creationId xmlns:p14="http://schemas.microsoft.com/office/powerpoint/2010/main" val="23314247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2.B</a:t>
            </a:r>
            <a:r>
              <a:rPr lang="en-GB" dirty="0" smtClean="0"/>
              <a:t> </a:t>
            </a:r>
            <a:r>
              <a:rPr lang="en-GB" dirty="0">
                <a:solidFill>
                  <a:schemeClr val="tx1"/>
                </a:solidFill>
              </a:rPr>
              <a:t>Expenditure components of demand</a:t>
            </a:r>
            <a:r>
              <a:rPr lang="en-GB" baseline="30000" dirty="0">
                <a:solidFill>
                  <a:schemeClr val="tx1"/>
                </a:solidFill>
              </a:rPr>
              <a:t>(a)</a:t>
            </a:r>
          </a:p>
        </p:txBody>
      </p:sp>
      <p:sp>
        <p:nvSpPr>
          <p:cNvPr id="5" name="Text Placeholder 4"/>
          <p:cNvSpPr>
            <a:spLocks noGrp="1"/>
          </p:cNvSpPr>
          <p:nvPr>
            <p:ph type="body" sz="quarter" idx="16"/>
          </p:nvPr>
        </p:nvSpPr>
        <p:spPr>
          <a:xfrm>
            <a:off x="6259013" y="957485"/>
            <a:ext cx="2552477" cy="2028702"/>
          </a:xfrm>
        </p:spPr>
        <p:txBody>
          <a:bodyPr anchor="t" anchorCtr="0"/>
          <a:lstStyle/>
          <a:p>
            <a:r>
              <a:rPr lang="en-GB" dirty="0"/>
              <a:t>(a)	Chained‑volume measures unless otherwise stated.</a:t>
            </a:r>
          </a:p>
          <a:p>
            <a:r>
              <a:rPr lang="en-GB" dirty="0"/>
              <a:t>(b)	Includes non‑profit institutions serving households (NPISH).</a:t>
            </a:r>
          </a:p>
          <a:p>
            <a:r>
              <a:rPr lang="en-GB" dirty="0"/>
              <a:t>(c)	Investment data take account of the transfer of nuclear reactors from the public corporation sector to central government in 2005 Q2.</a:t>
            </a:r>
          </a:p>
          <a:p>
            <a:r>
              <a:rPr lang="en-GB" dirty="0"/>
              <a:t>(d)	Excludes the alignment adjustment.</a:t>
            </a:r>
          </a:p>
          <a:p>
            <a:r>
              <a:rPr lang="en-GB" dirty="0"/>
              <a:t>(e)	Percentage point contributions to quarterly growth of real GDP.</a:t>
            </a:r>
          </a:p>
          <a:p>
            <a:r>
              <a:rPr lang="en-GB" dirty="0"/>
              <a:t>(f)	Includes acquisitions less disposals of valuables.</a:t>
            </a:r>
          </a:p>
          <a:p>
            <a:r>
              <a:rPr lang="en-GB" dirty="0"/>
              <a:t>(g)	Excluding the impact of missing trader intra‑community (MTIC) fraud.</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100" y="838200"/>
            <a:ext cx="5427980" cy="5667834"/>
          </a:xfrm>
          <a:prstGeom prst="rect">
            <a:avLst/>
          </a:prstGeom>
        </p:spPr>
      </p:pic>
    </p:spTree>
    <p:extLst>
      <p:ext uri="{BB962C8B-B14F-4D97-AF65-F5344CB8AC3E}">
        <p14:creationId xmlns:p14="http://schemas.microsoft.com/office/powerpoint/2010/main" val="34263671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Box </a:t>
            </a:r>
            <a:r>
              <a:rPr lang="en-GB" sz="2400" b="1" dirty="0" smtClean="0">
                <a:solidFill>
                  <a:srgbClr val="960000"/>
                </a:solidFill>
                <a:latin typeface="Arial" pitchFamily="34" charset="0"/>
                <a:cs typeface="Arial" pitchFamily="34" charset="0"/>
              </a:rPr>
              <a:t>3</a:t>
            </a:r>
            <a:endParaRPr lang="en-GB" sz="2400" b="1" dirty="0">
              <a:solidFill>
                <a:srgbClr val="960000"/>
              </a:solidFill>
              <a:latin typeface="Arial" pitchFamily="34" charset="0"/>
              <a:cs typeface="Arial" pitchFamily="34" charset="0"/>
            </a:endParaRPr>
          </a:p>
          <a:p>
            <a:pPr algn="ctr"/>
            <a:r>
              <a:rPr lang="en-GB" sz="2400" b="1" dirty="0" err="1">
                <a:latin typeface="Arial" pitchFamily="34" charset="0"/>
                <a:cs typeface="Arial" pitchFamily="34" charset="0"/>
              </a:rPr>
              <a:t>Stockbuilding</a:t>
            </a:r>
            <a:r>
              <a:rPr lang="en-GB" sz="2400" b="1" dirty="0">
                <a:latin typeface="Arial" pitchFamily="34" charset="0"/>
                <a:cs typeface="Arial" pitchFamily="34" charset="0"/>
              </a:rPr>
              <a:t> and its implications for the near-term growth </a:t>
            </a:r>
            <a:r>
              <a:rPr lang="en-GB" sz="2400" b="1" dirty="0" smtClean="0">
                <a:latin typeface="Arial" pitchFamily="34" charset="0"/>
                <a:cs typeface="Arial" pitchFamily="34" charset="0"/>
              </a:rPr>
              <a:t>outlook</a:t>
            </a:r>
            <a:endParaRPr lang="en-GB" sz="2400" b="1" dirty="0">
              <a:latin typeface="Arial" pitchFamily="34" charset="0"/>
              <a:cs typeface="Arial" pitchFamily="34" charset="0"/>
            </a:endParaRPr>
          </a:p>
        </p:txBody>
      </p:sp>
    </p:spTree>
    <p:extLst>
      <p:ext uri="{BB962C8B-B14F-4D97-AF65-F5344CB8AC3E}">
        <p14:creationId xmlns:p14="http://schemas.microsoft.com/office/powerpoint/2010/main" val="21872846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91099"/>
          </a:xfrm>
        </p:spPr>
        <p:txBody>
          <a:bodyPr/>
          <a:lstStyle/>
          <a:p>
            <a:pPr lvl="1"/>
            <a:r>
              <a:rPr lang="en-GB" b="1" dirty="0"/>
              <a:t>Chart A</a:t>
            </a:r>
            <a:r>
              <a:rPr lang="en-GB" dirty="0"/>
              <a:t> Surveys suggest that firms have been </a:t>
            </a:r>
            <a:r>
              <a:rPr lang="en-GB" dirty="0" err="1"/>
              <a:t>stockbuilding</a:t>
            </a:r>
            <a:r>
              <a:rPr lang="en-GB" dirty="0"/>
              <a:t> ahead of </a:t>
            </a:r>
            <a:r>
              <a:rPr lang="en-GB" dirty="0" err="1" smtClean="0"/>
              <a:t>Brexit</a:t>
            </a:r>
            <a:endParaRPr lang="en-GB" dirty="0" smtClean="0"/>
          </a:p>
          <a:p>
            <a:pPr lvl="2"/>
            <a:r>
              <a:rPr lang="en-GB" dirty="0"/>
              <a:t>IHS </a:t>
            </a:r>
            <a:r>
              <a:rPr lang="en-GB" dirty="0" err="1"/>
              <a:t>Markit</a:t>
            </a:r>
            <a:r>
              <a:rPr lang="en-GB" dirty="0"/>
              <a:t>/CIPS manufacturing </a:t>
            </a:r>
            <a:r>
              <a:rPr lang="en-GB" dirty="0" smtClean="0"/>
              <a:t>survey</a:t>
            </a:r>
            <a:r>
              <a:rPr lang="en-GB" baseline="30000" dirty="0" smtClean="0"/>
              <a:t>(a</a:t>
            </a:r>
            <a:r>
              <a:rPr lang="en-GB" baseline="30000" dirty="0"/>
              <a:t>)</a:t>
            </a:r>
          </a:p>
        </p:txBody>
      </p:sp>
      <p:sp>
        <p:nvSpPr>
          <p:cNvPr id="5" name="Text Placeholder 4"/>
          <p:cNvSpPr>
            <a:spLocks noGrp="1"/>
          </p:cNvSpPr>
          <p:nvPr>
            <p:ph type="body" sz="quarter" idx="16"/>
          </p:nvPr>
        </p:nvSpPr>
        <p:spPr>
          <a:xfrm>
            <a:off x="292100" y="5966234"/>
            <a:ext cx="8491538" cy="891767"/>
          </a:xfrm>
        </p:spPr>
        <p:txBody>
          <a:bodyPr/>
          <a:lstStyle/>
          <a:p>
            <a:r>
              <a:rPr lang="en-GB" dirty="0"/>
              <a:t>Sources: IHS </a:t>
            </a:r>
            <a:r>
              <a:rPr lang="en-GB" dirty="0" err="1"/>
              <a:t>Markit</a:t>
            </a:r>
            <a:r>
              <a:rPr lang="en-GB" dirty="0"/>
              <a:t> and Bank calculations.</a:t>
            </a:r>
          </a:p>
          <a:p>
            <a:endParaRPr lang="en-GB" dirty="0"/>
          </a:p>
          <a:p>
            <a:r>
              <a:rPr lang="en-GB" dirty="0"/>
              <a:t>(a)	Net percentage of manufacturing companies reporting that stocks increased this month compared with the previous month.</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0573" y="1790189"/>
            <a:ext cx="6142343" cy="3634442"/>
          </a:xfrm>
          <a:prstGeom prst="rect">
            <a:avLst/>
          </a:prstGeom>
        </p:spPr>
      </p:pic>
    </p:spTree>
    <p:extLst>
      <p:ext uri="{BB962C8B-B14F-4D97-AF65-F5344CB8AC3E}">
        <p14:creationId xmlns:p14="http://schemas.microsoft.com/office/powerpoint/2010/main" val="9799211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91099"/>
          </a:xfrm>
        </p:spPr>
        <p:txBody>
          <a:bodyPr/>
          <a:lstStyle/>
          <a:p>
            <a:pPr lvl="1"/>
            <a:r>
              <a:rPr lang="en-GB" b="1" dirty="0"/>
              <a:t>Chart </a:t>
            </a:r>
            <a:r>
              <a:rPr lang="en-GB" b="1" dirty="0" smtClean="0"/>
              <a:t>B</a:t>
            </a:r>
            <a:r>
              <a:rPr lang="en-GB" dirty="0" smtClean="0"/>
              <a:t> </a:t>
            </a:r>
            <a:r>
              <a:rPr lang="en-GB" dirty="0"/>
              <a:t>The recent strength in EU goods imports and exports may reflect </a:t>
            </a:r>
            <a:r>
              <a:rPr lang="en-GB" dirty="0" err="1" smtClean="0"/>
              <a:t>stockbuilding</a:t>
            </a:r>
            <a:endParaRPr lang="en-GB" dirty="0" smtClean="0"/>
          </a:p>
          <a:p>
            <a:pPr lvl="2"/>
            <a:r>
              <a:rPr lang="en-GB" dirty="0"/>
              <a:t>Contribution to three-month on three-month growth in goods imports and exports by area of </a:t>
            </a:r>
            <a:r>
              <a:rPr lang="en-GB" dirty="0" smtClean="0"/>
              <a:t>origin</a:t>
            </a:r>
            <a:r>
              <a:rPr lang="en-GB" baseline="30000" dirty="0" smtClean="0"/>
              <a:t>(a</a:t>
            </a:r>
            <a:r>
              <a:rPr lang="en-GB" baseline="30000" dirty="0"/>
              <a:t>)</a:t>
            </a:r>
          </a:p>
        </p:txBody>
      </p:sp>
      <p:sp>
        <p:nvSpPr>
          <p:cNvPr id="5" name="Text Placeholder 4"/>
          <p:cNvSpPr>
            <a:spLocks noGrp="1"/>
          </p:cNvSpPr>
          <p:nvPr>
            <p:ph type="body" sz="quarter" idx="16"/>
          </p:nvPr>
        </p:nvSpPr>
        <p:spPr>
          <a:xfrm>
            <a:off x="292100" y="5966234"/>
            <a:ext cx="8491538" cy="891767"/>
          </a:xfrm>
        </p:spPr>
        <p:txBody>
          <a:bodyPr/>
          <a:lstStyle/>
          <a:p>
            <a:r>
              <a:rPr lang="en-GB" dirty="0"/>
              <a:t>(a)	Chained-volume measures. Goods exports and imports are measured excluding trade in unspecified goods.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3333" y="1920993"/>
            <a:ext cx="6356922" cy="3889257"/>
          </a:xfrm>
          <a:prstGeom prst="rect">
            <a:avLst/>
          </a:prstGeom>
        </p:spPr>
      </p:pic>
    </p:spTree>
    <p:extLst>
      <p:ext uri="{BB962C8B-B14F-4D97-AF65-F5344CB8AC3E}">
        <p14:creationId xmlns:p14="http://schemas.microsoft.com/office/powerpoint/2010/main" val="30271054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Box </a:t>
            </a:r>
            <a:r>
              <a:rPr lang="en-GB" sz="2400" b="1" dirty="0" smtClean="0">
                <a:solidFill>
                  <a:srgbClr val="960000"/>
                </a:solidFill>
                <a:latin typeface="Arial" pitchFamily="34" charset="0"/>
                <a:cs typeface="Arial" pitchFamily="34" charset="0"/>
              </a:rPr>
              <a:t>4</a:t>
            </a:r>
            <a:endParaRPr lang="en-GB" sz="2400" b="1" dirty="0">
              <a:solidFill>
                <a:srgbClr val="960000"/>
              </a:solidFill>
              <a:latin typeface="Arial" pitchFamily="34" charset="0"/>
              <a:cs typeface="Arial" pitchFamily="34" charset="0"/>
            </a:endParaRPr>
          </a:p>
          <a:p>
            <a:pPr algn="ctr"/>
            <a:r>
              <a:rPr lang="en-GB" sz="2400" b="1" dirty="0">
                <a:latin typeface="Arial" pitchFamily="34" charset="0"/>
                <a:cs typeface="Arial" pitchFamily="34" charset="0"/>
              </a:rPr>
              <a:t>The housing market and its impact on GDP</a:t>
            </a:r>
          </a:p>
        </p:txBody>
      </p:sp>
    </p:spTree>
    <p:extLst>
      <p:ext uri="{BB962C8B-B14F-4D97-AF65-F5344CB8AC3E}">
        <p14:creationId xmlns:p14="http://schemas.microsoft.com/office/powerpoint/2010/main" val="14194568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56809"/>
          </a:xfrm>
        </p:spPr>
        <p:txBody>
          <a:bodyPr/>
          <a:lstStyle/>
          <a:p>
            <a:pPr lvl="1"/>
            <a:r>
              <a:rPr lang="en-GB" b="1" dirty="0"/>
              <a:t>Chart A</a:t>
            </a:r>
            <a:r>
              <a:rPr lang="en-GB" dirty="0"/>
              <a:t> House price inflation has </a:t>
            </a:r>
            <a:r>
              <a:rPr lang="en-GB" dirty="0" smtClean="0"/>
              <a:t>slowed</a:t>
            </a:r>
          </a:p>
          <a:p>
            <a:pPr lvl="2"/>
            <a:r>
              <a:rPr lang="en-GB" dirty="0"/>
              <a:t>UK house prices by </a:t>
            </a:r>
            <a:r>
              <a:rPr lang="en-GB" dirty="0" smtClean="0"/>
              <a:t>area</a:t>
            </a:r>
            <a:r>
              <a:rPr lang="en-GB" baseline="30000" dirty="0" smtClean="0"/>
              <a:t>(a</a:t>
            </a:r>
            <a:r>
              <a:rPr lang="en-GB" baseline="30000" dirty="0"/>
              <a:t>)</a:t>
            </a:r>
          </a:p>
        </p:txBody>
      </p:sp>
      <p:sp>
        <p:nvSpPr>
          <p:cNvPr id="5" name="Text Placeholder 4"/>
          <p:cNvSpPr>
            <a:spLocks noGrp="1"/>
          </p:cNvSpPr>
          <p:nvPr>
            <p:ph type="body" sz="quarter" idx="16"/>
          </p:nvPr>
        </p:nvSpPr>
        <p:spPr>
          <a:xfrm>
            <a:off x="292100" y="6103620"/>
            <a:ext cx="8491538" cy="754381"/>
          </a:xfrm>
        </p:spPr>
        <p:txBody>
          <a:bodyPr/>
          <a:lstStyle/>
          <a:p>
            <a:r>
              <a:rPr lang="en-GB" dirty="0"/>
              <a:t>Sources: HM Land Registry and Bank calculations.</a:t>
            </a:r>
          </a:p>
          <a:p>
            <a:endParaRPr lang="en-GB" dirty="0"/>
          </a:p>
          <a:p>
            <a:r>
              <a:rPr lang="en-GB" dirty="0"/>
              <a:t>(a)	Data for Northern Ireland are available on a quarterly basis up to 2018 Q4 and are seasonally adjusted by Bank staff.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0385" y="1759709"/>
            <a:ext cx="6189282" cy="3634442"/>
          </a:xfrm>
          <a:prstGeom prst="rect">
            <a:avLst/>
          </a:prstGeom>
        </p:spPr>
      </p:pic>
    </p:spTree>
    <p:extLst>
      <p:ext uri="{BB962C8B-B14F-4D97-AF65-F5344CB8AC3E}">
        <p14:creationId xmlns:p14="http://schemas.microsoft.com/office/powerpoint/2010/main" val="10519403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56809"/>
          </a:xfrm>
        </p:spPr>
        <p:txBody>
          <a:bodyPr/>
          <a:lstStyle/>
          <a:p>
            <a:pPr lvl="1"/>
            <a:r>
              <a:rPr lang="en-GB" b="1" dirty="0"/>
              <a:t>Chart </a:t>
            </a:r>
            <a:r>
              <a:rPr lang="en-GB" b="1" dirty="0" smtClean="0"/>
              <a:t>B</a:t>
            </a:r>
            <a:r>
              <a:rPr lang="en-GB" dirty="0" smtClean="0"/>
              <a:t> </a:t>
            </a:r>
            <a:r>
              <a:rPr lang="en-GB" dirty="0"/>
              <a:t>House price inflation has been correlated with consumption in the </a:t>
            </a:r>
            <a:r>
              <a:rPr lang="en-GB" dirty="0" smtClean="0"/>
              <a:t>past</a:t>
            </a:r>
          </a:p>
          <a:p>
            <a:pPr lvl="2"/>
            <a:r>
              <a:rPr lang="en-GB" dirty="0"/>
              <a:t>Real UK house prices and </a:t>
            </a:r>
            <a:r>
              <a:rPr lang="en-GB" dirty="0" smtClean="0"/>
              <a:t>consumption</a:t>
            </a:r>
            <a:endParaRPr lang="en-GB" baseline="30000" dirty="0"/>
          </a:p>
        </p:txBody>
      </p:sp>
      <p:sp>
        <p:nvSpPr>
          <p:cNvPr id="5" name="Text Placeholder 4"/>
          <p:cNvSpPr>
            <a:spLocks noGrp="1"/>
          </p:cNvSpPr>
          <p:nvPr>
            <p:ph type="body" sz="quarter" idx="16"/>
          </p:nvPr>
        </p:nvSpPr>
        <p:spPr>
          <a:xfrm>
            <a:off x="292100" y="6103620"/>
            <a:ext cx="8491538" cy="754381"/>
          </a:xfrm>
        </p:spPr>
        <p:txBody>
          <a:bodyPr/>
          <a:lstStyle/>
          <a:p>
            <a:r>
              <a:rPr lang="en-GB" dirty="0"/>
              <a:t>Sources: HM Land Registry, ONS and Bank calculations.</a:t>
            </a:r>
          </a:p>
          <a:p>
            <a:endParaRPr lang="en-GB" dirty="0"/>
          </a:p>
          <a:p>
            <a:r>
              <a:rPr lang="en-GB" dirty="0"/>
              <a:t>(a)	Real house prices are calculated as the UK house price index divided by the consumer expenditure deflator (including NPISH). </a:t>
            </a:r>
          </a:p>
          <a:p>
            <a:r>
              <a:rPr lang="en-GB" dirty="0"/>
              <a:t>(b)	Chained-volume measure, including NPISH.</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3158" y="1815460"/>
            <a:ext cx="6417272" cy="3855729"/>
          </a:xfrm>
          <a:prstGeom prst="rect">
            <a:avLst/>
          </a:prstGeom>
        </p:spPr>
      </p:pic>
    </p:spTree>
    <p:extLst>
      <p:ext uri="{BB962C8B-B14F-4D97-AF65-F5344CB8AC3E}">
        <p14:creationId xmlns:p14="http://schemas.microsoft.com/office/powerpoint/2010/main" val="25441693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56809"/>
          </a:xfrm>
        </p:spPr>
        <p:txBody>
          <a:bodyPr/>
          <a:lstStyle/>
          <a:p>
            <a:pPr lvl="1"/>
            <a:r>
              <a:rPr lang="en-GB" b="1" dirty="0"/>
              <a:t>Chart </a:t>
            </a:r>
            <a:r>
              <a:rPr lang="en-GB" b="1" dirty="0" smtClean="0"/>
              <a:t>C</a:t>
            </a:r>
            <a:r>
              <a:rPr lang="en-GB" dirty="0" smtClean="0"/>
              <a:t> </a:t>
            </a:r>
            <a:r>
              <a:rPr lang="en-GB" dirty="0"/>
              <a:t>Housing investment can contribute significantly to swings in the economic </a:t>
            </a:r>
            <a:r>
              <a:rPr lang="en-GB" dirty="0" smtClean="0"/>
              <a:t>cycle</a:t>
            </a:r>
          </a:p>
          <a:p>
            <a:pPr lvl="2"/>
            <a:r>
              <a:rPr lang="en-GB" dirty="0"/>
              <a:t>Proportion of falls in GDP during recessions that can be accounted for by housing </a:t>
            </a:r>
            <a:r>
              <a:rPr lang="en-GB" dirty="0" smtClean="0"/>
              <a:t>investment</a:t>
            </a:r>
            <a:r>
              <a:rPr lang="en-GB" baseline="30000" dirty="0" smtClean="0"/>
              <a:t>(a</a:t>
            </a:r>
            <a:r>
              <a:rPr lang="en-GB" baseline="30000" dirty="0"/>
              <a:t>)</a:t>
            </a:r>
          </a:p>
        </p:txBody>
      </p:sp>
      <p:sp>
        <p:nvSpPr>
          <p:cNvPr id="5" name="Text Placeholder 4"/>
          <p:cNvSpPr>
            <a:spLocks noGrp="1"/>
          </p:cNvSpPr>
          <p:nvPr>
            <p:ph type="body" sz="quarter" idx="16"/>
          </p:nvPr>
        </p:nvSpPr>
        <p:spPr>
          <a:xfrm>
            <a:off x="292100" y="6103620"/>
            <a:ext cx="8491538" cy="754381"/>
          </a:xfrm>
        </p:spPr>
        <p:txBody>
          <a:bodyPr/>
          <a:lstStyle/>
          <a:p>
            <a:r>
              <a:rPr lang="en-GB" dirty="0"/>
              <a:t>Sources: ONS and Bank calculations.</a:t>
            </a:r>
          </a:p>
          <a:p>
            <a:endParaRPr lang="en-GB" dirty="0"/>
          </a:p>
          <a:p>
            <a:r>
              <a:rPr lang="en-GB" dirty="0"/>
              <a:t>(a)	Housing investment is defined as the sum of dwellings investment (DFEG) and transfer of ownership costs (L635 + L637). Prior to 1997, quarterly data for transfer of ownership costs does not exist. As such, the contributions for dates prior to this are calculated solely using DFEG. </a:t>
            </a:r>
          </a:p>
          <a:p>
            <a:r>
              <a:rPr lang="en-GB" dirty="0"/>
              <a:t>(b)	Recessions defined as two or more consecutive quarters of negative growth. The 2008–09 recession spans from 2008 Q2–2009 Q2, the 1990–91 recession spans 1990 Q3–1991 Q3, the 1980–81 recession spans 1980 Q1–1981 Q1, the 1975 recession spans 1975 Q2–1975 Q3.</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0073" y="2072129"/>
            <a:ext cx="6041759" cy="3600914"/>
          </a:xfrm>
          <a:prstGeom prst="rect">
            <a:avLst/>
          </a:prstGeom>
        </p:spPr>
      </p:pic>
    </p:spTree>
    <p:extLst>
      <p:ext uri="{BB962C8B-B14F-4D97-AF65-F5344CB8AC3E}">
        <p14:creationId xmlns:p14="http://schemas.microsoft.com/office/powerpoint/2010/main" val="2612718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2.1 </a:t>
            </a:r>
            <a:r>
              <a:rPr lang="en-GB" dirty="0"/>
              <a:t>GDP growth is expected to be stronger than projected in 2019 </a:t>
            </a:r>
            <a:r>
              <a:rPr lang="en-GB" dirty="0" smtClean="0"/>
              <a:t>Q1</a:t>
            </a:r>
          </a:p>
          <a:p>
            <a:pPr lvl="2"/>
            <a:r>
              <a:rPr lang="en-GB" dirty="0" smtClean="0"/>
              <a:t>GDP and Bank staff’s near-term projection</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a:t>
            </a:r>
          </a:p>
          <a:p>
            <a:endParaRPr lang="en-GB" dirty="0"/>
          </a:p>
          <a:p>
            <a:r>
              <a:rPr lang="en-GB" dirty="0"/>
              <a:t>(a)	Chained-volume measure. GDP is at market prices. The blue diamonds show Bank staff’s projection for the first estimate of GDP growth in 2019 Q1 and Q2. The bands on either side of the diamonds show uncertainty around those projections based on the out‑of‑sample performance of Bank staff’s best-performing model since 2004, representing ±1 root mean squared error (RMSE). The RMSE of 0.1 percentage points around the 2019 Q1 projection excludes three quarters affected by known erratic factors: the 2010 snow and the </a:t>
            </a:r>
            <a:r>
              <a:rPr lang="en-GB" dirty="0" smtClean="0"/>
              <a:t/>
            </a:r>
            <a:br>
              <a:rPr lang="en-GB" dirty="0" smtClean="0"/>
            </a:br>
            <a:r>
              <a:rPr lang="en-GB" dirty="0" smtClean="0"/>
              <a:t>2012 </a:t>
            </a:r>
            <a:r>
              <a:rPr lang="en-GB" dirty="0"/>
              <a:t>Olympics and Diamond Jubilee. Including those erratic factors, the RMSE for 2019 Q1 rises to 0.2 percentage points. For 2019 Q2, the RMSE of 0.3 percentage points is based on the full evaluation window.</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0389" y="1683991"/>
            <a:ext cx="6222810" cy="3641147"/>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56809"/>
          </a:xfrm>
        </p:spPr>
        <p:txBody>
          <a:bodyPr/>
          <a:lstStyle/>
          <a:p>
            <a:pPr lvl="1"/>
            <a:r>
              <a:rPr lang="en-GB" b="1" dirty="0"/>
              <a:t>Chart </a:t>
            </a:r>
            <a:r>
              <a:rPr lang="en-GB" b="1" dirty="0" smtClean="0"/>
              <a:t>D</a:t>
            </a:r>
            <a:r>
              <a:rPr lang="en-GB" dirty="0" smtClean="0"/>
              <a:t> </a:t>
            </a:r>
            <a:r>
              <a:rPr lang="en-GB" dirty="0"/>
              <a:t>Housing investment growth held up following the referendum, but has weakened over </a:t>
            </a:r>
            <a:r>
              <a:rPr lang="en-GB" dirty="0" smtClean="0"/>
              <a:t>2018</a:t>
            </a:r>
          </a:p>
          <a:p>
            <a:pPr lvl="2"/>
            <a:r>
              <a:rPr lang="en-GB" dirty="0"/>
              <a:t>Contributions to four-quarter growth in housing </a:t>
            </a:r>
            <a:r>
              <a:rPr lang="en-GB" dirty="0" smtClean="0"/>
              <a:t>investment</a:t>
            </a:r>
            <a:r>
              <a:rPr lang="en-GB" baseline="30000" dirty="0" smtClean="0"/>
              <a:t>(a</a:t>
            </a:r>
            <a:r>
              <a:rPr lang="en-GB" baseline="30000" dirty="0"/>
              <a:t>)</a:t>
            </a:r>
          </a:p>
        </p:txBody>
      </p:sp>
      <p:sp>
        <p:nvSpPr>
          <p:cNvPr id="5" name="Text Placeholder 4"/>
          <p:cNvSpPr>
            <a:spLocks noGrp="1"/>
          </p:cNvSpPr>
          <p:nvPr>
            <p:ph type="body" sz="quarter" idx="16"/>
          </p:nvPr>
        </p:nvSpPr>
        <p:spPr>
          <a:xfrm>
            <a:off x="292100" y="6103620"/>
            <a:ext cx="8491538" cy="754381"/>
          </a:xfrm>
        </p:spPr>
        <p:txBody>
          <a:bodyPr/>
          <a:lstStyle/>
          <a:p>
            <a:r>
              <a:rPr lang="en-GB" dirty="0"/>
              <a:t>(a)	Chained-volume measure.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7497" y="1678429"/>
            <a:ext cx="6202693" cy="3634442"/>
          </a:xfrm>
          <a:prstGeom prst="rect">
            <a:avLst/>
          </a:prstGeom>
        </p:spPr>
      </p:pic>
    </p:spTree>
    <p:extLst>
      <p:ext uri="{BB962C8B-B14F-4D97-AF65-F5344CB8AC3E}">
        <p14:creationId xmlns:p14="http://schemas.microsoft.com/office/powerpoint/2010/main" val="9891596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Box </a:t>
            </a:r>
            <a:r>
              <a:rPr lang="en-GB" sz="2400" b="1" dirty="0" smtClean="0">
                <a:solidFill>
                  <a:srgbClr val="960000"/>
                </a:solidFill>
                <a:latin typeface="Arial" pitchFamily="34" charset="0"/>
                <a:cs typeface="Arial" pitchFamily="34" charset="0"/>
              </a:rPr>
              <a:t>5</a:t>
            </a:r>
            <a:endParaRPr lang="en-GB" sz="2400" b="1" dirty="0">
              <a:solidFill>
                <a:srgbClr val="960000"/>
              </a:solidFill>
              <a:latin typeface="Arial" pitchFamily="34" charset="0"/>
              <a:cs typeface="Arial" pitchFamily="34" charset="0"/>
            </a:endParaRPr>
          </a:p>
          <a:p>
            <a:pPr algn="ctr"/>
            <a:r>
              <a:rPr lang="en-GB" sz="2400" b="1" dirty="0">
                <a:latin typeface="Arial" pitchFamily="34" charset="0"/>
                <a:cs typeface="Arial" pitchFamily="34" charset="0"/>
              </a:rPr>
              <a:t>Agents’ update on business </a:t>
            </a:r>
            <a:r>
              <a:rPr lang="en-GB" sz="2400" b="1" dirty="0" smtClean="0">
                <a:latin typeface="Arial" pitchFamily="34" charset="0"/>
                <a:cs typeface="Arial" pitchFamily="34" charset="0"/>
              </a:rPr>
              <a:t>conditions</a:t>
            </a:r>
            <a:endParaRPr lang="en-GB" sz="2400" b="1" dirty="0">
              <a:latin typeface="Arial" pitchFamily="34" charset="0"/>
              <a:cs typeface="Arial" pitchFamily="34" charset="0"/>
            </a:endParaRPr>
          </a:p>
        </p:txBody>
      </p:sp>
    </p:spTree>
    <p:extLst>
      <p:ext uri="{BB962C8B-B14F-4D97-AF65-F5344CB8AC3E}">
        <p14:creationId xmlns:p14="http://schemas.microsoft.com/office/powerpoint/2010/main" val="20967621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56809"/>
          </a:xfrm>
        </p:spPr>
        <p:txBody>
          <a:bodyPr/>
          <a:lstStyle/>
          <a:p>
            <a:pPr lvl="1"/>
            <a:r>
              <a:rPr lang="en-GB" b="1" dirty="0"/>
              <a:t>Chart A</a:t>
            </a:r>
            <a:r>
              <a:rPr lang="en-GB" dirty="0"/>
              <a:t> Most firms have contingency plans for </a:t>
            </a:r>
            <a:r>
              <a:rPr lang="en-GB" dirty="0" err="1" smtClean="0"/>
              <a:t>Brexit</a:t>
            </a:r>
            <a:endParaRPr lang="en-GB" dirty="0" smtClean="0"/>
          </a:p>
          <a:p>
            <a:pPr lvl="2"/>
            <a:r>
              <a:rPr lang="en-GB" dirty="0"/>
              <a:t>Contingency planning for a ‘no deal, no transition’ </a:t>
            </a:r>
            <a:r>
              <a:rPr lang="en-GB" dirty="0" err="1" smtClean="0"/>
              <a:t>Brexit</a:t>
            </a:r>
            <a:r>
              <a:rPr lang="en-GB" baseline="30000" dirty="0" smtClean="0"/>
              <a:t>(a</a:t>
            </a:r>
            <a:r>
              <a:rPr lang="en-GB" baseline="30000" dirty="0"/>
              <a:t>)</a:t>
            </a:r>
          </a:p>
        </p:txBody>
      </p:sp>
      <p:sp>
        <p:nvSpPr>
          <p:cNvPr id="5" name="Text Placeholder 4"/>
          <p:cNvSpPr>
            <a:spLocks noGrp="1"/>
          </p:cNvSpPr>
          <p:nvPr>
            <p:ph type="body" sz="quarter" idx="16"/>
          </p:nvPr>
        </p:nvSpPr>
        <p:spPr>
          <a:xfrm>
            <a:off x="292100" y="6103620"/>
            <a:ext cx="8491538" cy="754381"/>
          </a:xfrm>
        </p:spPr>
        <p:txBody>
          <a:bodyPr/>
          <a:lstStyle/>
          <a:p>
            <a:r>
              <a:rPr lang="en-GB" dirty="0"/>
              <a:t>(a)	Companies were asked ‘How advanced is your contingency planning for a ‘no deal and no transition’ </a:t>
            </a:r>
            <a:r>
              <a:rPr lang="en-GB" dirty="0" err="1"/>
              <a:t>Brexit</a:t>
            </a:r>
            <a:r>
              <a:rPr lang="en-GB" dirty="0"/>
              <a:t>?’.</a:t>
            </a:r>
          </a:p>
          <a:p>
            <a:r>
              <a:rPr lang="en-GB" dirty="0"/>
              <a:t>(b)	The question asked about ‘plans for the end of March 2019’.</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7817" y="1383030"/>
            <a:ext cx="6202693" cy="4278182"/>
          </a:xfrm>
          <a:prstGeom prst="rect">
            <a:avLst/>
          </a:prstGeom>
        </p:spPr>
      </p:pic>
    </p:spTree>
    <p:extLst>
      <p:ext uri="{BB962C8B-B14F-4D97-AF65-F5344CB8AC3E}">
        <p14:creationId xmlns:p14="http://schemas.microsoft.com/office/powerpoint/2010/main" val="15626114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56809"/>
          </a:xfrm>
        </p:spPr>
        <p:txBody>
          <a:bodyPr/>
          <a:lstStyle/>
          <a:p>
            <a:pPr lvl="1"/>
            <a:r>
              <a:rPr lang="en-GB" b="1" dirty="0"/>
              <a:t>Chart </a:t>
            </a:r>
            <a:r>
              <a:rPr lang="en-GB" b="1" dirty="0" smtClean="0"/>
              <a:t>B </a:t>
            </a:r>
            <a:r>
              <a:rPr lang="en-GB" dirty="0" smtClean="0"/>
              <a:t>(</a:t>
            </a:r>
            <a:r>
              <a:rPr lang="en-GB" dirty="0" err="1" smtClean="0"/>
              <a:t>i</a:t>
            </a:r>
            <a:r>
              <a:rPr lang="en-GB" dirty="0" smtClean="0"/>
              <a:t>) </a:t>
            </a:r>
            <a:r>
              <a:rPr lang="en-GB" dirty="0"/>
              <a:t>Most firms have allocated planning resources to </a:t>
            </a:r>
            <a:r>
              <a:rPr lang="en-GB" dirty="0" err="1" smtClean="0"/>
              <a:t>Brexit</a:t>
            </a:r>
            <a:endParaRPr lang="en-GB" dirty="0" smtClean="0"/>
          </a:p>
          <a:p>
            <a:pPr lvl="2"/>
            <a:r>
              <a:rPr lang="en-GB" dirty="0"/>
              <a:t>Types of contingency actions being undertaken or </a:t>
            </a:r>
            <a:r>
              <a:rPr lang="en-GB" dirty="0" smtClean="0"/>
              <a:t>planned</a:t>
            </a:r>
            <a:r>
              <a:rPr lang="en-GB" baseline="30000" dirty="0" smtClean="0"/>
              <a:t>(a</a:t>
            </a:r>
            <a:r>
              <a:rPr lang="en-GB" baseline="30000" dirty="0"/>
              <a:t>)</a:t>
            </a:r>
          </a:p>
        </p:txBody>
      </p:sp>
      <p:sp>
        <p:nvSpPr>
          <p:cNvPr id="5" name="Text Placeholder 4"/>
          <p:cNvSpPr>
            <a:spLocks noGrp="1"/>
          </p:cNvSpPr>
          <p:nvPr>
            <p:ph type="body" sz="quarter" idx="16"/>
          </p:nvPr>
        </p:nvSpPr>
        <p:spPr>
          <a:xfrm>
            <a:off x="292100" y="6103620"/>
            <a:ext cx="8491538" cy="754381"/>
          </a:xfrm>
        </p:spPr>
        <p:txBody>
          <a:bodyPr/>
          <a:lstStyle/>
          <a:p>
            <a:r>
              <a:rPr lang="en-GB" dirty="0"/>
              <a:t>(a)	Respondents were asked to select all actions that applied from a range of options. As a result, the figures are not additive.</a:t>
            </a:r>
          </a:p>
          <a:p>
            <a:r>
              <a:rPr lang="en-GB" dirty="0"/>
              <a:t>(b)	A bonded warehouse allows traders to store goods with duty or import payments suspended.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4236" y="1361472"/>
            <a:ext cx="5339684" cy="4448778"/>
          </a:xfrm>
          <a:prstGeom prst="rect">
            <a:avLst/>
          </a:prstGeom>
        </p:spPr>
      </p:pic>
    </p:spTree>
    <p:extLst>
      <p:ext uri="{BB962C8B-B14F-4D97-AF65-F5344CB8AC3E}">
        <p14:creationId xmlns:p14="http://schemas.microsoft.com/office/powerpoint/2010/main" val="9204763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56809"/>
          </a:xfrm>
        </p:spPr>
        <p:txBody>
          <a:bodyPr/>
          <a:lstStyle/>
          <a:p>
            <a:pPr lvl="1"/>
            <a:r>
              <a:rPr lang="en-GB" b="1" dirty="0"/>
              <a:t>Chart </a:t>
            </a:r>
            <a:r>
              <a:rPr lang="en-GB" b="1" dirty="0" smtClean="0"/>
              <a:t>B </a:t>
            </a:r>
            <a:r>
              <a:rPr lang="en-GB" dirty="0" smtClean="0"/>
              <a:t>(ii) </a:t>
            </a:r>
            <a:r>
              <a:rPr lang="en-GB" dirty="0"/>
              <a:t>Firms are undertaking a range of measures to prepare for </a:t>
            </a:r>
            <a:r>
              <a:rPr lang="en-GB" dirty="0" err="1" smtClean="0"/>
              <a:t>Brexit</a:t>
            </a:r>
            <a:endParaRPr lang="en-GB" dirty="0" smtClean="0"/>
          </a:p>
          <a:p>
            <a:pPr lvl="2"/>
            <a:r>
              <a:rPr lang="en-GB" dirty="0"/>
              <a:t>Types of contingency actions being undertaken or </a:t>
            </a:r>
            <a:r>
              <a:rPr lang="en-GB" dirty="0" smtClean="0"/>
              <a:t>planned</a:t>
            </a:r>
            <a:r>
              <a:rPr lang="en-GB" baseline="30000" dirty="0" smtClean="0"/>
              <a:t>(a</a:t>
            </a:r>
            <a:r>
              <a:rPr lang="en-GB" baseline="30000" dirty="0"/>
              <a:t>)</a:t>
            </a:r>
          </a:p>
        </p:txBody>
      </p:sp>
      <p:sp>
        <p:nvSpPr>
          <p:cNvPr id="5" name="Text Placeholder 4"/>
          <p:cNvSpPr>
            <a:spLocks noGrp="1"/>
          </p:cNvSpPr>
          <p:nvPr>
            <p:ph type="body" sz="quarter" idx="16"/>
          </p:nvPr>
        </p:nvSpPr>
        <p:spPr>
          <a:xfrm>
            <a:off x="292100" y="6103620"/>
            <a:ext cx="8491538" cy="754381"/>
          </a:xfrm>
        </p:spPr>
        <p:txBody>
          <a:bodyPr/>
          <a:lstStyle/>
          <a:p>
            <a:r>
              <a:rPr lang="en-GB" dirty="0"/>
              <a:t>(a)	Respondents were asked to select all actions that applied from a range of options. As a result, the figures are not additive.</a:t>
            </a:r>
          </a:p>
          <a:p>
            <a:r>
              <a:rPr lang="en-GB" dirty="0"/>
              <a:t>(b)	Authorised Economic Operator (AEO) status is an internationally recognised quality mark that gives companies quicker access to some customs, safety and security procedures.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3194" y="1498514"/>
            <a:ext cx="5537200" cy="4489622"/>
          </a:xfrm>
          <a:prstGeom prst="rect">
            <a:avLst/>
          </a:prstGeom>
        </p:spPr>
      </p:pic>
    </p:spTree>
    <p:extLst>
      <p:ext uri="{BB962C8B-B14F-4D97-AF65-F5344CB8AC3E}">
        <p14:creationId xmlns:p14="http://schemas.microsoft.com/office/powerpoint/2010/main" val="480054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56809"/>
          </a:xfrm>
        </p:spPr>
        <p:txBody>
          <a:bodyPr/>
          <a:lstStyle/>
          <a:p>
            <a:pPr lvl="1"/>
            <a:r>
              <a:rPr lang="en-GB" b="1" dirty="0"/>
              <a:t>Chart </a:t>
            </a:r>
            <a:r>
              <a:rPr lang="en-GB" b="1" dirty="0" smtClean="0"/>
              <a:t>C </a:t>
            </a:r>
            <a:r>
              <a:rPr lang="en-GB" dirty="0"/>
              <a:t>Output and employment are expected to fall sharply in a ‘no deal, no transition’ </a:t>
            </a:r>
            <a:r>
              <a:rPr lang="en-GB" dirty="0" err="1" smtClean="0"/>
              <a:t>Brexit</a:t>
            </a:r>
            <a:endParaRPr lang="en-GB" dirty="0" smtClean="0"/>
          </a:p>
          <a:p>
            <a:pPr lvl="2"/>
            <a:r>
              <a:rPr lang="en-GB" dirty="0"/>
              <a:t>Expectations for the impact on business of </a:t>
            </a:r>
            <a:r>
              <a:rPr lang="en-GB" dirty="0" err="1" smtClean="0"/>
              <a:t>Brexit</a:t>
            </a:r>
            <a:r>
              <a:rPr lang="en-GB" baseline="30000" dirty="0" smtClean="0"/>
              <a:t>(a</a:t>
            </a:r>
            <a:r>
              <a:rPr lang="en-GB" baseline="30000" dirty="0"/>
              <a:t>)</a:t>
            </a:r>
          </a:p>
        </p:txBody>
      </p:sp>
      <p:sp>
        <p:nvSpPr>
          <p:cNvPr id="5" name="Text Placeholder 4"/>
          <p:cNvSpPr>
            <a:spLocks noGrp="1"/>
          </p:cNvSpPr>
          <p:nvPr>
            <p:ph type="body" sz="quarter" idx="16"/>
          </p:nvPr>
        </p:nvSpPr>
        <p:spPr>
          <a:xfrm>
            <a:off x="292100" y="6103620"/>
            <a:ext cx="8491538" cy="754381"/>
          </a:xfrm>
        </p:spPr>
        <p:txBody>
          <a:bodyPr/>
          <a:lstStyle/>
          <a:p>
            <a:r>
              <a:rPr lang="en-GB" dirty="0"/>
              <a:t>(a)	Companies were asked ‘Relative to the last 12 months, what is the likely impact on the following for your business over the next year in each scenario: (a) a deal and transition period and </a:t>
            </a:r>
            <a:r>
              <a:rPr lang="en-GB" dirty="0" smtClean="0"/>
              <a:t>(</a:t>
            </a:r>
            <a:r>
              <a:rPr lang="en-GB" dirty="0"/>
              <a:t>b) no deal and no transition period?’ For each relevant business factor, respondents were asked to choose between ‘Fall greater than 10%’; ‘-10 to -2%’; ‘Little change’; ‘+2 to +10%’ and </a:t>
            </a:r>
            <a:r>
              <a:rPr lang="en-GB" dirty="0" smtClean="0"/>
              <a:t>‘Rise </a:t>
            </a:r>
            <a:r>
              <a:rPr lang="en-GB" dirty="0"/>
              <a:t>greater than 10%’.</a:t>
            </a:r>
          </a:p>
          <a:p>
            <a:r>
              <a:rPr lang="en-GB" dirty="0"/>
              <a:t>(b)	Net percentage balances of companies reporting increases or declines in each factor, weighted by employment. Half weight was given to the ±2%–10% response and full weight was given to those that responded ‘Rise/Fall greater than 10%’.</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558434"/>
            <a:ext cx="5762882" cy="4331495"/>
          </a:xfrm>
          <a:prstGeom prst="rect">
            <a:avLst/>
          </a:prstGeom>
        </p:spPr>
      </p:pic>
    </p:spTree>
    <p:extLst>
      <p:ext uri="{BB962C8B-B14F-4D97-AF65-F5344CB8AC3E}">
        <p14:creationId xmlns:p14="http://schemas.microsoft.com/office/powerpoint/2010/main" val="41240566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2.2 </a:t>
            </a:r>
            <a:r>
              <a:rPr lang="en-GB" dirty="0"/>
              <a:t>Manufacturing output picked up in early </a:t>
            </a:r>
            <a:r>
              <a:rPr lang="en-GB" dirty="0" smtClean="0"/>
              <a:t>2019</a:t>
            </a:r>
          </a:p>
          <a:p>
            <a:pPr lvl="2"/>
            <a:r>
              <a:rPr lang="en-GB" dirty="0"/>
              <a:t>Contributions to three-month on three-month output growth by </a:t>
            </a:r>
            <a:r>
              <a:rPr lang="en-GB" dirty="0" smtClean="0"/>
              <a:t>sector</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(a)	Chained-volume measures at basic prices. Figures in parentheses are weights in nominal GVA in 2016. Contributions may not sum to the total due to rounding. </a:t>
            </a:r>
          </a:p>
          <a:p>
            <a:r>
              <a:rPr lang="en-GB" dirty="0"/>
              <a:t>(b)	Other production includes utilities, extraction and agriculture.</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7036" y="1705428"/>
            <a:ext cx="6229516" cy="3862434"/>
          </a:xfrm>
          <a:prstGeom prst="rect">
            <a:avLst/>
          </a:prstGeom>
        </p:spPr>
      </p:pic>
    </p:spTree>
    <p:extLst>
      <p:ext uri="{BB962C8B-B14F-4D97-AF65-F5344CB8AC3E}">
        <p14:creationId xmlns:p14="http://schemas.microsoft.com/office/powerpoint/2010/main" val="38957190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2.3 </a:t>
            </a:r>
            <a:r>
              <a:rPr lang="en-GB" dirty="0"/>
              <a:t>Survey indicators of expected output growth are well below their historical </a:t>
            </a:r>
            <a:r>
              <a:rPr lang="en-GB" dirty="0" smtClean="0"/>
              <a:t>averages</a:t>
            </a:r>
          </a:p>
          <a:p>
            <a:pPr lvl="2"/>
            <a:r>
              <a:rPr lang="en-GB" dirty="0"/>
              <a:t>Survey indicators of expected output </a:t>
            </a:r>
            <a:r>
              <a:rPr lang="en-GB" dirty="0" smtClean="0"/>
              <a:t>growth</a:t>
            </a:r>
            <a:endParaRPr lang="en-GB" baseline="30000" dirty="0"/>
          </a:p>
        </p:txBody>
      </p:sp>
      <p:sp>
        <p:nvSpPr>
          <p:cNvPr id="5" name="Text Placeholder 4"/>
          <p:cNvSpPr>
            <a:spLocks noGrp="1"/>
          </p:cNvSpPr>
          <p:nvPr>
            <p:ph type="body" sz="quarter" idx="16"/>
          </p:nvPr>
        </p:nvSpPr>
        <p:spPr/>
        <p:txBody>
          <a:bodyPr/>
          <a:lstStyle/>
          <a:p>
            <a:r>
              <a:rPr lang="en-GB" dirty="0"/>
              <a:t>Sources: BCC, CBI, IHS </a:t>
            </a:r>
            <a:r>
              <a:rPr lang="en-GB" dirty="0" err="1"/>
              <a:t>Markit</a:t>
            </a:r>
            <a:r>
              <a:rPr lang="en-GB" dirty="0"/>
              <a:t>, Lloyds Banking Group and Bank calculations.</a:t>
            </a:r>
          </a:p>
          <a:p>
            <a:endParaRPr lang="en-GB" dirty="0"/>
          </a:p>
          <a:p>
            <a:r>
              <a:rPr lang="en-GB" dirty="0"/>
              <a:t>(a)	Net percentage balance of respondents in the non-services and services sectors reporting they expect turnover to increase over the next year, weighted together using output shares. Data are not seasonally adjusted. Differences from average since January 2000.</a:t>
            </a:r>
          </a:p>
          <a:p>
            <a:r>
              <a:rPr lang="en-GB" dirty="0"/>
              <a:t>(b)	Net percentage balance of respondents with turnover over £1 million that expect business activity to increase over the next year. Differences from average since January 2002.</a:t>
            </a:r>
          </a:p>
          <a:p>
            <a:r>
              <a:rPr lang="en-GB" dirty="0"/>
              <a:t>(c)	Net percentage balance of respondents from the manufacturing, distribution, consumer, business and professional services sectors reporting that they expect output to increase in the next three months weighted together using output shares. Differences from average since October 2003.</a:t>
            </a:r>
          </a:p>
          <a:p>
            <a:r>
              <a:rPr lang="en-GB" dirty="0"/>
              <a:t>(d)	Net percentage balance of respondents expecting business activity to rise over the next year (service and construction) or reporting that new orders have increased over the month (manufacturing), weighted together using output shares. Differences from averages since January 2000.</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1213" y="1677184"/>
            <a:ext cx="6142343" cy="3634442"/>
          </a:xfrm>
          <a:prstGeom prst="rect">
            <a:avLst/>
          </a:prstGeom>
        </p:spPr>
      </p:pic>
    </p:spTree>
    <p:extLst>
      <p:ext uri="{BB962C8B-B14F-4D97-AF65-F5344CB8AC3E}">
        <p14:creationId xmlns:p14="http://schemas.microsoft.com/office/powerpoint/2010/main" val="5621799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2.4 </a:t>
            </a:r>
            <a:r>
              <a:rPr lang="en-GB" dirty="0"/>
              <a:t>The slowdown in business investment growth has been relatively </a:t>
            </a:r>
            <a:r>
              <a:rPr lang="en-GB" dirty="0" smtClean="0"/>
              <a:t>broad-based</a:t>
            </a:r>
          </a:p>
          <a:p>
            <a:pPr lvl="2"/>
            <a:r>
              <a:rPr lang="en-GB" dirty="0">
                <a:solidFill>
                  <a:prstClr val="black"/>
                </a:solidFill>
              </a:rPr>
              <a:t>Contributions to four-quarter growth in business investment by </a:t>
            </a:r>
            <a:r>
              <a:rPr lang="en-GB" dirty="0" smtClean="0">
                <a:solidFill>
                  <a:prstClr val="black"/>
                </a:solidFill>
              </a:rPr>
              <a:t>asset</a:t>
            </a:r>
            <a:r>
              <a:rPr lang="en-GB" baseline="30000" dirty="0" smtClean="0">
                <a:solidFill>
                  <a:prstClr val="black"/>
                </a:solidFill>
              </a:rPr>
              <a:t>(a</a:t>
            </a:r>
            <a:r>
              <a:rPr lang="en-GB" baseline="30000" dirty="0">
                <a:solidFill>
                  <a:prstClr val="black"/>
                </a:solidFill>
              </a:rPr>
              <a:t>)</a:t>
            </a:r>
          </a:p>
        </p:txBody>
      </p:sp>
      <p:sp>
        <p:nvSpPr>
          <p:cNvPr id="5" name="Text Placeholder 4"/>
          <p:cNvSpPr>
            <a:spLocks noGrp="1"/>
          </p:cNvSpPr>
          <p:nvPr>
            <p:ph type="body" sz="quarter" idx="16"/>
          </p:nvPr>
        </p:nvSpPr>
        <p:spPr/>
        <p:txBody>
          <a:bodyPr/>
          <a:lstStyle/>
          <a:p>
            <a:r>
              <a:rPr lang="en-GB" dirty="0"/>
              <a:t>Sources: ONS and Bank calculations.</a:t>
            </a:r>
          </a:p>
          <a:p>
            <a:endParaRPr lang="en-GB" dirty="0"/>
          </a:p>
          <a:p>
            <a:r>
              <a:rPr lang="en-GB" dirty="0"/>
              <a:t>(a)	Chained-volume measure.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3273" y="1637789"/>
            <a:ext cx="6175871" cy="3634442"/>
          </a:xfrm>
          <a:prstGeom prst="rect">
            <a:avLst/>
          </a:prstGeom>
        </p:spPr>
      </p:pic>
    </p:spTree>
    <p:extLst>
      <p:ext uri="{BB962C8B-B14F-4D97-AF65-F5344CB8AC3E}">
        <p14:creationId xmlns:p14="http://schemas.microsoft.com/office/powerpoint/2010/main" val="35539635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2.5 </a:t>
            </a:r>
            <a:r>
              <a:rPr lang="en-GB" dirty="0"/>
              <a:t>The DMP Survey suggests that </a:t>
            </a:r>
            <a:r>
              <a:rPr lang="en-GB" dirty="0" err="1"/>
              <a:t>Brexit</a:t>
            </a:r>
            <a:r>
              <a:rPr lang="en-GB" dirty="0"/>
              <a:t> uncertainty has deterred business </a:t>
            </a:r>
            <a:r>
              <a:rPr lang="en-GB" dirty="0" smtClean="0"/>
              <a:t>investment</a:t>
            </a:r>
          </a:p>
          <a:p>
            <a:pPr lvl="2"/>
            <a:r>
              <a:rPr lang="en-GB" dirty="0">
                <a:solidFill>
                  <a:prstClr val="black"/>
                </a:solidFill>
              </a:rPr>
              <a:t>Average annual growth in capital </a:t>
            </a:r>
            <a:r>
              <a:rPr lang="en-GB" dirty="0" smtClean="0">
                <a:solidFill>
                  <a:prstClr val="black"/>
                </a:solidFill>
              </a:rPr>
              <a:t>expenditure</a:t>
            </a:r>
            <a:r>
              <a:rPr lang="en-GB" baseline="30000" dirty="0" smtClean="0">
                <a:solidFill>
                  <a:prstClr val="black"/>
                </a:solidFill>
              </a:rPr>
              <a:t>(a)</a:t>
            </a:r>
            <a:r>
              <a:rPr lang="en-GB" dirty="0" smtClean="0">
                <a:solidFill>
                  <a:prstClr val="black"/>
                </a:solidFill>
              </a:rPr>
              <a:t> by </a:t>
            </a:r>
            <a:r>
              <a:rPr lang="en-GB" dirty="0">
                <a:solidFill>
                  <a:prstClr val="black"/>
                </a:solidFill>
              </a:rPr>
              <a:t>degree of concern about </a:t>
            </a:r>
            <a:r>
              <a:rPr lang="en-GB" dirty="0" err="1" smtClean="0">
                <a:solidFill>
                  <a:prstClr val="black"/>
                </a:solidFill>
              </a:rPr>
              <a:t>Brexit</a:t>
            </a:r>
            <a:r>
              <a:rPr lang="en-GB" baseline="30000" dirty="0" smtClean="0">
                <a:solidFill>
                  <a:prstClr val="black"/>
                </a:solidFill>
              </a:rPr>
              <a:t>(b)</a:t>
            </a:r>
            <a:endParaRPr lang="en-GB" baseline="30000" dirty="0">
              <a:solidFill>
                <a:prstClr val="black"/>
              </a:solidFill>
            </a:endParaRPr>
          </a:p>
        </p:txBody>
      </p:sp>
      <p:sp>
        <p:nvSpPr>
          <p:cNvPr id="5" name="Text Placeholder 4"/>
          <p:cNvSpPr>
            <a:spLocks noGrp="1"/>
          </p:cNvSpPr>
          <p:nvPr>
            <p:ph type="body" sz="quarter" idx="16"/>
          </p:nvPr>
        </p:nvSpPr>
        <p:spPr/>
        <p:txBody>
          <a:bodyPr/>
          <a:lstStyle/>
          <a:p>
            <a:r>
              <a:rPr lang="en-GB" dirty="0"/>
              <a:t>Sources: DMP Survey and Bank calculations.</a:t>
            </a:r>
          </a:p>
          <a:p>
            <a:endParaRPr lang="en-GB" dirty="0"/>
          </a:p>
          <a:p>
            <a:r>
              <a:rPr lang="en-GB" dirty="0"/>
              <a:t>(a)	Two-quarter moving average. Quarterly annual growth rates are estimated from firms’ reported level of capital expenditure in the previous quarter and that in the same quarter a year ago. </a:t>
            </a:r>
          </a:p>
          <a:p>
            <a:r>
              <a:rPr lang="en-GB" dirty="0"/>
              <a:t>(b)	Question: ‘How much has the result of the EU referendum affected the level of uncertainty affecting your business?’.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1749" y="1812034"/>
            <a:ext cx="6182576" cy="3895962"/>
          </a:xfrm>
          <a:prstGeom prst="rect">
            <a:avLst/>
          </a:prstGeom>
        </p:spPr>
      </p:pic>
    </p:spTree>
    <p:extLst>
      <p:ext uri="{BB962C8B-B14F-4D97-AF65-F5344CB8AC3E}">
        <p14:creationId xmlns:p14="http://schemas.microsoft.com/office/powerpoint/2010/main" val="18561455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2.6 </a:t>
            </a:r>
            <a:r>
              <a:rPr lang="en-GB" dirty="0"/>
              <a:t>Households’ confidence about their personal financial situation has fallen by less than that about the general </a:t>
            </a:r>
            <a:r>
              <a:rPr lang="en-GB" dirty="0" smtClean="0"/>
              <a:t>economy</a:t>
            </a:r>
          </a:p>
          <a:p>
            <a:pPr lvl="2"/>
            <a:r>
              <a:rPr lang="en-GB" dirty="0">
                <a:solidFill>
                  <a:prstClr val="black"/>
                </a:solidFill>
              </a:rPr>
              <a:t>Indicators of consumer </a:t>
            </a:r>
            <a:r>
              <a:rPr lang="en-GB" dirty="0" smtClean="0">
                <a:solidFill>
                  <a:prstClr val="black"/>
                </a:solidFill>
              </a:rPr>
              <a:t>confidence</a:t>
            </a:r>
            <a:endParaRPr lang="en-GB" baseline="30000" dirty="0">
              <a:solidFill>
                <a:prstClr val="black"/>
              </a:solidFill>
            </a:endParaRPr>
          </a:p>
        </p:txBody>
      </p:sp>
      <p:sp>
        <p:nvSpPr>
          <p:cNvPr id="5" name="Text Placeholder 4"/>
          <p:cNvSpPr>
            <a:spLocks noGrp="1"/>
          </p:cNvSpPr>
          <p:nvPr>
            <p:ph type="body" sz="quarter" idx="16"/>
          </p:nvPr>
        </p:nvSpPr>
        <p:spPr/>
        <p:txBody>
          <a:bodyPr/>
          <a:lstStyle/>
          <a:p>
            <a:r>
              <a:rPr lang="en-GB" dirty="0"/>
              <a:t>Sources: </a:t>
            </a:r>
            <a:r>
              <a:rPr lang="en-GB" dirty="0" err="1"/>
              <a:t>GfK</a:t>
            </a:r>
            <a:r>
              <a:rPr lang="en-GB" dirty="0"/>
              <a:t> (research carried out on behalf of the European Commission) and Bank calculations.</a:t>
            </a:r>
          </a:p>
          <a:p>
            <a:endParaRPr lang="en-GB" dirty="0"/>
          </a:p>
          <a:p>
            <a:r>
              <a:rPr lang="en-GB" dirty="0"/>
              <a:t>(a)	Net balances of respondents expecting that the number of people unemployed will rise over the next 12 months. </a:t>
            </a:r>
          </a:p>
          <a:p>
            <a:r>
              <a:rPr lang="en-GB" dirty="0"/>
              <a:t>(b)	Net balance of respondents reporting that they expect their personal financial situation or the general economic situation to improve over the next 12 months.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3781" y="1712133"/>
            <a:ext cx="6128932" cy="3849023"/>
          </a:xfrm>
          <a:prstGeom prst="rect">
            <a:avLst/>
          </a:prstGeom>
        </p:spPr>
      </p:pic>
    </p:spTree>
    <p:extLst>
      <p:ext uri="{BB962C8B-B14F-4D97-AF65-F5344CB8AC3E}">
        <p14:creationId xmlns:p14="http://schemas.microsoft.com/office/powerpoint/2010/main" val="10091344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2.7 </a:t>
            </a:r>
            <a:r>
              <a:rPr lang="en-GB" dirty="0"/>
              <a:t>The low level of the saving ratio may be linked to the low unemployment </a:t>
            </a:r>
            <a:r>
              <a:rPr lang="en-GB" dirty="0" smtClean="0"/>
              <a:t>rate</a:t>
            </a:r>
          </a:p>
          <a:p>
            <a:pPr lvl="2"/>
            <a:r>
              <a:rPr lang="en-GB" dirty="0">
                <a:solidFill>
                  <a:prstClr val="black"/>
                </a:solidFill>
              </a:rPr>
              <a:t>The saving ratio and the unemployment </a:t>
            </a:r>
            <a:r>
              <a:rPr lang="en-GB" dirty="0" smtClean="0">
                <a:solidFill>
                  <a:prstClr val="black"/>
                </a:solidFill>
              </a:rPr>
              <a:t>rate</a:t>
            </a:r>
            <a:endParaRPr lang="en-GB" baseline="30000" dirty="0">
              <a:solidFill>
                <a:prstClr val="black"/>
              </a:solidFill>
            </a:endParaRPr>
          </a:p>
        </p:txBody>
      </p:sp>
      <p:sp>
        <p:nvSpPr>
          <p:cNvPr id="5" name="Text Placeholder 4"/>
          <p:cNvSpPr>
            <a:spLocks noGrp="1"/>
          </p:cNvSpPr>
          <p:nvPr>
            <p:ph type="body" sz="quarter" idx="16"/>
          </p:nvPr>
        </p:nvSpPr>
        <p:spPr/>
        <p:txBody>
          <a:bodyPr/>
          <a:lstStyle/>
          <a:p>
            <a:pPr marL="228600" indent="-228600">
              <a:buAutoNum type="alphaLcParenBoth"/>
            </a:pPr>
            <a:r>
              <a:rPr lang="en-GB" dirty="0"/>
              <a:t>Saving as a percentage of household post-tax income. </a:t>
            </a:r>
            <a:r>
              <a:rPr lang="en-GB"/>
              <a:t>Includes NPISH. </a:t>
            </a:r>
            <a:endParaRPr lang="en-GB"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9805" y="1894202"/>
            <a:ext cx="6423978" cy="3621031"/>
          </a:xfrm>
          <a:prstGeom prst="rect">
            <a:avLst/>
          </a:prstGeom>
        </p:spPr>
      </p:pic>
    </p:spTree>
    <p:extLst>
      <p:ext uri="{BB962C8B-B14F-4D97-AF65-F5344CB8AC3E}">
        <p14:creationId xmlns:p14="http://schemas.microsoft.com/office/powerpoint/2010/main" val="7110921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2.8 </a:t>
            </a:r>
            <a:r>
              <a:rPr lang="en-GB" dirty="0"/>
              <a:t>The current account deficit widened to 4.4% in </a:t>
            </a:r>
          </a:p>
          <a:p>
            <a:pPr lvl="1"/>
            <a:r>
              <a:rPr lang="en-GB" dirty="0"/>
              <a:t>2018 </a:t>
            </a:r>
            <a:r>
              <a:rPr lang="en-GB" dirty="0" smtClean="0"/>
              <a:t>Q4</a:t>
            </a:r>
          </a:p>
          <a:p>
            <a:pPr lvl="2"/>
            <a:r>
              <a:rPr lang="en-GB" dirty="0">
                <a:solidFill>
                  <a:prstClr val="black"/>
                </a:solidFill>
              </a:rPr>
              <a:t>UK current </a:t>
            </a:r>
            <a:r>
              <a:rPr lang="en-GB" dirty="0" smtClean="0">
                <a:solidFill>
                  <a:prstClr val="black"/>
                </a:solidFill>
              </a:rPr>
              <a:t>account</a:t>
            </a:r>
            <a:endParaRPr lang="en-GB" baseline="30000" dirty="0">
              <a:solidFill>
                <a:prstClr val="black"/>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2737" y="1820669"/>
            <a:ext cx="6135637" cy="3634442"/>
          </a:xfrm>
          <a:prstGeom prst="rect">
            <a:avLst/>
          </a:prstGeom>
        </p:spPr>
      </p:pic>
    </p:spTree>
    <p:extLst>
      <p:ext uri="{BB962C8B-B14F-4D97-AF65-F5344CB8AC3E}">
        <p14:creationId xmlns:p14="http://schemas.microsoft.com/office/powerpoint/2010/main" val="2729102700"/>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A39AD9-F0DF-4C49-B8DC-4830BAFEA464}">
  <ds:schemaRefs>
    <ds:schemaRef ds:uri="http://purl.org/dc/terms/"/>
    <ds:schemaRef ds:uri="94fc26e6-6271-400d-888b-6bc5b0598690"/>
    <ds:schemaRef ds:uri="http://schemas.microsoft.com/office/2006/documentManagement/types"/>
    <ds:schemaRef ds:uri="b67fa5cd-9f58-4c91-ae17-33c31eed239f"/>
    <ds:schemaRef ds:uri="http://schemas.microsoft.com/sharepoint/v3/fields"/>
    <ds:schemaRef ds:uri="http://purl.org/dc/elements/1.1/"/>
    <ds:schemaRef ds:uri="http://schemas.microsoft.com/office/2006/metadata/properties"/>
    <ds:schemaRef ds:uri="http://schemas.microsoft.com/office/infopath/2007/PartnerControls"/>
    <ds:schemaRef ds:uri="CEE65117-4BBE-4C9C-8465-20A300C4D3E5"/>
    <ds:schemaRef ds:uri="http://schemas.openxmlformats.org/package/2006/metadata/core-properties"/>
    <ds:schemaRef ds:uri="94FC26E6-6271-400D-888B-6BC5B0598690"/>
    <ds:schemaRef ds:uri="http://schemas.microsoft.com/sharepoint/v3"/>
    <ds:schemaRef ds:uri="http://www.w3.org/XML/1998/namespace"/>
    <ds:schemaRef ds:uri="http://purl.org/dc/dcmitype/"/>
  </ds:schemaRefs>
</ds:datastoreItem>
</file>

<file path=customXml/itemProps2.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4.xml><?xml version="1.0" encoding="utf-8"?>
<ds:datastoreItem xmlns:ds="http://schemas.openxmlformats.org/officeDocument/2006/customXml" ds:itemID="{4F2BA893-CFF4-4AF1-9D1D-0600F4183E1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285</TotalTime>
  <Words>614</Words>
  <Application>Microsoft Office PowerPoint</Application>
  <PresentationFormat>On-screen Show (4:3)</PresentationFormat>
  <Paragraphs>110</Paragraphs>
  <Slides>25</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ＭＳ Ｐゴシック</vt:lpstr>
      <vt:lpstr>ＭＳ Ｐゴシック</vt:lpstr>
      <vt:lpstr>Arial</vt:lpstr>
      <vt:lpstr>Calibri</vt:lpstr>
      <vt:lpstr>Times</vt:lpstr>
      <vt:lpstr>IR POWERPOINT TEMPLATE</vt:lpstr>
      <vt:lpstr>Inflation Report May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Inflation Report May 2019</dc:title>
  <dc:subject>Section 2: Demand and output</dc:subject>
  <dc:creator>Bank of England</dc:creator>
  <cp:keywords/>
  <dc:description/>
  <cp:lastModifiedBy>Cottis, Michelle</cp:lastModifiedBy>
  <cp:revision>40</cp:revision>
  <cp:lastPrinted>2014-02-11T15:04:13Z</cp:lastPrinted>
  <dcterms:created xsi:type="dcterms:W3CDTF">2019-02-06T09:04:17Z</dcterms:created>
  <dcterms:modified xsi:type="dcterms:W3CDTF">2019-05-02T08:41:15Z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