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2"/>
  </p:notesMasterIdLst>
  <p:sldIdLst>
    <p:sldId id="314" r:id="rId6"/>
    <p:sldId id="316" r:id="rId7"/>
    <p:sldId id="352" r:id="rId8"/>
    <p:sldId id="353" r:id="rId9"/>
    <p:sldId id="354" r:id="rId10"/>
    <p:sldId id="355" r:id="rId11"/>
    <p:sldId id="356" r:id="rId12"/>
    <p:sldId id="357" r:id="rId13"/>
    <p:sldId id="358" r:id="rId14"/>
    <p:sldId id="309" r:id="rId15"/>
    <p:sldId id="335" r:id="rId16"/>
    <p:sldId id="336" r:id="rId17"/>
    <p:sldId id="359" r:id="rId18"/>
    <p:sldId id="339" r:id="rId19"/>
    <p:sldId id="340" r:id="rId20"/>
    <p:sldId id="351" r:id="rId21"/>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3" d="100"/>
          <a:sy n="103" d="100"/>
        </p:scale>
        <p:origin x="1854" y="108"/>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02/05/2019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www.bankofengland.co.uk/statistics/articles/2019/introduction-of-new-quoted-rates-data"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bankofengland.co.uk/inflation-report/2019/may-2019" TargetMode="Externa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academic.oup.com/qje/article/131/4/1593/2468873"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May 2019</a:t>
            </a:r>
          </a:p>
        </p:txBody>
      </p:sp>
      <p:sp>
        <p:nvSpPr>
          <p:cNvPr id="4099" name="Text Placeholder 2"/>
          <p:cNvSpPr>
            <a:spLocks noGrp="1"/>
          </p:cNvSpPr>
          <p:nvPr>
            <p:ph type="body" sz="quarter" idx="13"/>
          </p:nvPr>
        </p:nvSpPr>
        <p:spPr>
          <a:xfrm>
            <a:off x="792163" y="3427413"/>
            <a:ext cx="7932737" cy="1058862"/>
          </a:xfrm>
        </p:spPr>
        <p:txBody>
          <a:bodyPr/>
          <a:lstStyle/>
          <a:p>
            <a:pPr lvl="2"/>
            <a:r>
              <a:rPr lang="en-GB" sz="2400" dirty="0" smtClean="0"/>
              <a:t>Global developments and </a:t>
            </a:r>
            <a:br>
              <a:rPr lang="en-GB" sz="2400" dirty="0" smtClean="0"/>
            </a:br>
            <a:r>
              <a:rPr lang="en-GB" sz="2400" dirty="0" smtClean="0"/>
              <a:t>domestic financial conditions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577084"/>
          </a:xfrm>
        </p:spPr>
        <p:txBody>
          <a:bodyPr/>
          <a:lstStyle/>
          <a:p>
            <a:pPr lvl="1"/>
            <a:r>
              <a:rPr lang="en-GB" b="1" dirty="0" smtClean="0"/>
              <a:t>Table 1.A </a:t>
            </a:r>
            <a:r>
              <a:rPr lang="en-GB" dirty="0" smtClean="0"/>
              <a:t>Global GDP growth appears to have stabilised in </a:t>
            </a:r>
          </a:p>
          <a:p>
            <a:pPr lvl="1"/>
            <a:r>
              <a:rPr lang="en-GB" dirty="0" smtClean="0"/>
              <a:t>2019 Q1</a:t>
            </a:r>
          </a:p>
          <a:p>
            <a:pPr lvl="2"/>
            <a:r>
              <a:rPr lang="en-GB" dirty="0"/>
              <a:t>GDP in selected countries and </a:t>
            </a:r>
            <a:r>
              <a:rPr lang="en-GB" dirty="0" smtClean="0"/>
              <a:t>regions</a:t>
            </a:r>
            <a:r>
              <a:rPr lang="en-GB" baseline="30000" dirty="0" smtClean="0"/>
              <a:t>(a)</a:t>
            </a:r>
            <a:endParaRPr lang="en-GB" baseline="30000" dirty="0"/>
          </a:p>
        </p:txBody>
      </p:sp>
      <p:sp>
        <p:nvSpPr>
          <p:cNvPr id="3" name="Text Placeholder 2"/>
          <p:cNvSpPr>
            <a:spLocks noGrp="1"/>
          </p:cNvSpPr>
          <p:nvPr>
            <p:ph type="body" sz="quarter" idx="16"/>
          </p:nvPr>
        </p:nvSpPr>
        <p:spPr/>
        <p:txBody>
          <a:bodyPr/>
          <a:lstStyle/>
          <a:p>
            <a:r>
              <a:rPr lang="en-GB" dirty="0"/>
              <a:t>Sources: </a:t>
            </a:r>
            <a:r>
              <a:rPr lang="en-GB" dirty="0" err="1"/>
              <a:t>Eikon</a:t>
            </a:r>
            <a:r>
              <a:rPr lang="en-GB" dirty="0"/>
              <a:t> from </a:t>
            </a:r>
            <a:r>
              <a:rPr lang="en-GB" dirty="0" err="1"/>
              <a:t>Refinitiv</a:t>
            </a:r>
            <a:r>
              <a:rPr lang="en-GB" dirty="0"/>
              <a:t>, IMF </a:t>
            </a:r>
            <a:r>
              <a:rPr lang="en-GB" i="1" dirty="0"/>
              <a:t>WEO</a:t>
            </a:r>
            <a:r>
              <a:rPr lang="en-GB" dirty="0"/>
              <a:t>, National Bureau of Statistics of China, OECD, ONS and </a:t>
            </a:r>
            <a:r>
              <a:rPr lang="en-GB" dirty="0" smtClean="0"/>
              <a:t>Bank </a:t>
            </a:r>
            <a:r>
              <a:rPr lang="en-GB" dirty="0"/>
              <a:t>calculations.</a:t>
            </a:r>
          </a:p>
          <a:p>
            <a:endParaRPr lang="en-GB" dirty="0"/>
          </a:p>
          <a:p>
            <a:r>
              <a:rPr lang="en-GB" dirty="0"/>
              <a:t>(a)	Real GDP measures. Figures in parentheses are shares in UK exports in 2017.</a:t>
            </a:r>
          </a:p>
          <a:p>
            <a:r>
              <a:rPr lang="en-GB" dirty="0"/>
              <a:t>(b)	The 1998–2007 average for China is based on OECD estimates. Estimates for 2008 onwards are from the National Bureau of Statistics of China.</a:t>
            </a:r>
          </a:p>
          <a:p>
            <a:r>
              <a:rPr lang="en-GB" dirty="0"/>
              <a:t>(c)	The earliest observation for Russia is 2003 Q2.</a:t>
            </a:r>
          </a:p>
          <a:p>
            <a:r>
              <a:rPr lang="en-GB" dirty="0"/>
              <a:t>(d)	As defined in footnote (a) of </a:t>
            </a:r>
            <a:r>
              <a:rPr lang="en-GB" b="1" dirty="0"/>
              <a:t>Chart 1.1</a:t>
            </a:r>
            <a:r>
              <a:rPr lang="en-GB" dirty="0"/>
              <a:t>. Figure for 2019 Q1 is a Bank staff projection.</a:t>
            </a:r>
          </a:p>
        </p:txBody>
      </p:sp>
      <p:pic>
        <p:nvPicPr>
          <p:cNvPr id="4" name="Picture 3"/>
          <p:cNvPicPr>
            <a:picLocks noChangeAspect="1"/>
          </p:cNvPicPr>
          <p:nvPr/>
        </p:nvPicPr>
        <p:blipFill>
          <a:blip r:embed="rId2"/>
          <a:stretch>
            <a:fillRect/>
          </a:stretch>
        </p:blipFill>
        <p:spPr>
          <a:xfrm>
            <a:off x="970402" y="1398228"/>
            <a:ext cx="7134934" cy="4300045"/>
          </a:xfrm>
          <a:prstGeom prst="rect">
            <a:avLst/>
          </a:prstGeom>
        </p:spPr>
      </p:pic>
    </p:spTree>
    <p:extLst>
      <p:ext uri="{BB962C8B-B14F-4D97-AF65-F5344CB8AC3E}">
        <p14:creationId xmlns:p14="http://schemas.microsoft.com/office/powerpoint/2010/main" val="29598483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1.B </a:t>
            </a:r>
            <a:r>
              <a:rPr lang="en-GB" dirty="0">
                <a:solidFill>
                  <a:schemeClr val="tx1"/>
                </a:solidFill>
              </a:rPr>
              <a:t>Monitoring the MPC’s key </a:t>
            </a:r>
            <a:r>
              <a:rPr lang="en-GB" dirty="0" smtClean="0">
                <a:solidFill>
                  <a:schemeClr val="tx1"/>
                </a:solidFill>
              </a:rPr>
              <a:t>judgements</a:t>
            </a:r>
            <a:endParaRPr lang="en-GB" dirty="0">
              <a:solidFill>
                <a:schemeClr val="tx1"/>
              </a:solidFill>
            </a:endParaRPr>
          </a:p>
        </p:txBody>
      </p:sp>
      <p:pic>
        <p:nvPicPr>
          <p:cNvPr id="3" name="Picture 2"/>
          <p:cNvPicPr>
            <a:picLocks noChangeAspect="1"/>
          </p:cNvPicPr>
          <p:nvPr/>
        </p:nvPicPr>
        <p:blipFill>
          <a:blip r:embed="rId2"/>
          <a:stretch>
            <a:fillRect/>
          </a:stretch>
        </p:blipFill>
        <p:spPr>
          <a:xfrm>
            <a:off x="1130868" y="855194"/>
            <a:ext cx="6841851" cy="5544140"/>
          </a:xfrm>
          <a:prstGeom prst="rect">
            <a:avLst/>
          </a:prstGeom>
        </p:spPr>
      </p:pic>
    </p:spTree>
    <p:extLst>
      <p:ext uri="{BB962C8B-B14F-4D97-AF65-F5344CB8AC3E}">
        <p14:creationId xmlns:p14="http://schemas.microsoft.com/office/powerpoint/2010/main" val="25093992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smtClean="0"/>
              <a:t>Table 1.C </a:t>
            </a:r>
            <a:r>
              <a:rPr lang="en-GB" dirty="0"/>
              <a:t>Retail interest rates remain low</a:t>
            </a:r>
          </a:p>
          <a:p>
            <a:pPr lvl="2"/>
            <a:r>
              <a:rPr lang="en-GB" dirty="0"/>
              <a:t>Selected household quoted </a:t>
            </a:r>
            <a:r>
              <a:rPr lang="en-GB" dirty="0" smtClean="0"/>
              <a:t>rates</a:t>
            </a:r>
            <a:r>
              <a:rPr lang="en-GB" baseline="30000" dirty="0" smtClean="0"/>
              <a:t>(a</a:t>
            </a:r>
            <a:r>
              <a:rPr lang="en-GB" baseline="30000" dirty="0"/>
              <a:t>)</a:t>
            </a:r>
          </a:p>
        </p:txBody>
      </p:sp>
      <p:sp>
        <p:nvSpPr>
          <p:cNvPr id="3" name="Text Placeholder 2"/>
          <p:cNvSpPr>
            <a:spLocks noGrp="1"/>
          </p:cNvSpPr>
          <p:nvPr>
            <p:ph type="body" sz="quarter" idx="16"/>
          </p:nvPr>
        </p:nvSpPr>
        <p:spPr/>
        <p:txBody>
          <a:bodyPr/>
          <a:lstStyle/>
          <a:p>
            <a:r>
              <a:rPr lang="en-GB" dirty="0"/>
              <a:t>(a)	The Bank’s quoted rate series are weighted monthly average rates advertised by all UK banks and </a:t>
            </a:r>
            <a:r>
              <a:rPr lang="en-GB" dirty="0" smtClean="0"/>
              <a:t>building </a:t>
            </a:r>
            <a:r>
              <a:rPr lang="en-GB" dirty="0"/>
              <a:t>societies with products meeting the specific criteria. Not seasonally adjusted. Data for April </a:t>
            </a:r>
            <a:r>
              <a:rPr lang="en-GB" dirty="0" smtClean="0"/>
              <a:t>are </a:t>
            </a:r>
            <a:r>
              <a:rPr lang="en-GB" dirty="0"/>
              <a:t>flash estimates and subject to change until they are published on 8 May. Since February 2019 data, </a:t>
            </a:r>
            <a:r>
              <a:rPr lang="en-GB" dirty="0" smtClean="0"/>
              <a:t>the </a:t>
            </a:r>
            <a:r>
              <a:rPr lang="en-GB" dirty="0"/>
              <a:t>methodology used to calculate these data has changed; for more information see </a:t>
            </a:r>
            <a:r>
              <a:rPr lang="en-GB" dirty="0" smtClean="0">
                <a:hlinkClick r:id="rId2"/>
              </a:rPr>
              <a:t>www.bankofengland.co.uk/statistics/articles/2019/introduction-of-new-quoted-rates-data</a:t>
            </a:r>
            <a:r>
              <a:rPr lang="en-GB" dirty="0"/>
              <a:t>. </a:t>
            </a:r>
          </a:p>
          <a:p>
            <a:endParaRPr lang="en-GB" dirty="0"/>
          </a:p>
        </p:txBody>
      </p:sp>
      <p:pic>
        <p:nvPicPr>
          <p:cNvPr id="4" name="Picture 3"/>
          <p:cNvPicPr>
            <a:picLocks noChangeAspect="1"/>
          </p:cNvPicPr>
          <p:nvPr/>
        </p:nvPicPr>
        <p:blipFill>
          <a:blip r:embed="rId3"/>
          <a:stretch>
            <a:fillRect/>
          </a:stretch>
        </p:blipFill>
        <p:spPr>
          <a:xfrm>
            <a:off x="1977770" y="1079500"/>
            <a:ext cx="5120198" cy="4859189"/>
          </a:xfrm>
          <a:prstGeom prst="rect">
            <a:avLst/>
          </a:prstGeom>
        </p:spPr>
      </p:pic>
    </p:spTree>
    <p:extLst>
      <p:ext uri="{BB962C8B-B14F-4D97-AF65-F5344CB8AC3E}">
        <p14:creationId xmlns:p14="http://schemas.microsoft.com/office/powerpoint/2010/main" val="15321997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Box </a:t>
            </a:r>
            <a:r>
              <a:rPr lang="en-GB" sz="2400" b="1" dirty="0" smtClean="0">
                <a:solidFill>
                  <a:srgbClr val="960000"/>
                </a:solidFill>
                <a:latin typeface="Arial" pitchFamily="34" charset="0"/>
                <a:cs typeface="Arial" pitchFamily="34" charset="0"/>
              </a:rPr>
              <a:t>2</a:t>
            </a:r>
            <a:endParaRPr lang="en-GB" sz="2400" b="1" dirty="0">
              <a:solidFill>
                <a:srgbClr val="960000"/>
              </a:solidFill>
              <a:latin typeface="Arial" pitchFamily="34" charset="0"/>
              <a:cs typeface="Arial" pitchFamily="34" charset="0"/>
            </a:endParaRPr>
          </a:p>
          <a:p>
            <a:pPr algn="ctr"/>
            <a:r>
              <a:rPr lang="en-GB" sz="2400" b="1" dirty="0">
                <a:latin typeface="Arial" pitchFamily="34" charset="0"/>
                <a:cs typeface="Arial" pitchFamily="34" charset="0"/>
              </a:rPr>
              <a:t>Recent developments in new mortgage rates</a:t>
            </a:r>
          </a:p>
        </p:txBody>
      </p:sp>
    </p:spTree>
    <p:extLst>
      <p:ext uri="{BB962C8B-B14F-4D97-AF65-F5344CB8AC3E}">
        <p14:creationId xmlns:p14="http://schemas.microsoft.com/office/powerpoint/2010/main" val="1687423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566003"/>
          </a:xfrm>
        </p:spPr>
        <p:txBody>
          <a:bodyPr/>
          <a:lstStyle/>
          <a:p>
            <a:pPr lvl="1"/>
            <a:r>
              <a:rPr lang="en-GB" b="1" dirty="0"/>
              <a:t>Chart A </a:t>
            </a:r>
            <a:r>
              <a:rPr lang="en-GB" dirty="0"/>
              <a:t>The average interest rate on new mortgages has risen by less than Bank Rate recently</a:t>
            </a:r>
          </a:p>
          <a:p>
            <a:pPr lvl="2"/>
            <a:r>
              <a:rPr lang="en-GB" dirty="0"/>
              <a:t>Bank Rate and household effective interest rates</a:t>
            </a:r>
            <a:endParaRPr lang="en-GB" baseline="30000" dirty="0"/>
          </a:p>
        </p:txBody>
      </p:sp>
      <p:sp>
        <p:nvSpPr>
          <p:cNvPr id="3" name="Text Placeholder 2"/>
          <p:cNvSpPr>
            <a:spLocks noGrp="1"/>
          </p:cNvSpPr>
          <p:nvPr>
            <p:ph type="body" sz="quarter" idx="16"/>
          </p:nvPr>
        </p:nvSpPr>
        <p:spPr/>
        <p:txBody>
          <a:bodyPr/>
          <a:lstStyle/>
          <a:p>
            <a:r>
              <a:rPr lang="en-GB" dirty="0"/>
              <a:t>(a)	The Bank’s effective rate series are weighted averages of rates from a sample of banks and building societies with products meeting the specific criteria. Not seasonally adjusted.</a:t>
            </a:r>
          </a:p>
          <a:p>
            <a:r>
              <a:rPr lang="en-GB" dirty="0"/>
              <a:t>(b)	End-month rate.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4034" y="1792224"/>
            <a:ext cx="6115520" cy="3647853"/>
          </a:xfrm>
          <a:prstGeom prst="rect">
            <a:avLst/>
          </a:prstGeom>
        </p:spPr>
      </p:pic>
    </p:spTree>
    <p:extLst>
      <p:ext uri="{BB962C8B-B14F-4D97-AF65-F5344CB8AC3E}">
        <p14:creationId xmlns:p14="http://schemas.microsoft.com/office/powerpoint/2010/main" val="1775203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1566003"/>
          </a:xfrm>
        </p:spPr>
        <p:txBody>
          <a:bodyPr/>
          <a:lstStyle/>
          <a:p>
            <a:pPr lvl="1"/>
            <a:r>
              <a:rPr lang="en-GB" b="1" dirty="0" smtClean="0"/>
              <a:t>Chart B </a:t>
            </a:r>
            <a:r>
              <a:rPr lang="en-GB" dirty="0"/>
              <a:t>High LTV mortgage rates have fallen recently, </a:t>
            </a:r>
          </a:p>
          <a:p>
            <a:pPr lvl="1"/>
            <a:r>
              <a:rPr lang="en-GB" dirty="0"/>
              <a:t>despite reference rates having picked up </a:t>
            </a:r>
            <a:endParaRPr lang="en-GB" dirty="0" smtClean="0"/>
          </a:p>
          <a:p>
            <a:pPr lvl="2"/>
            <a:r>
              <a:rPr lang="en-GB" dirty="0"/>
              <a:t>Average quoted rates on two-year mortgages and two-year OIS </a:t>
            </a:r>
            <a:r>
              <a:rPr lang="en-GB" dirty="0" smtClean="0"/>
              <a:t>rate</a:t>
            </a:r>
            <a:r>
              <a:rPr lang="en-GB" baseline="30000" dirty="0" smtClean="0"/>
              <a:t>(a)</a:t>
            </a:r>
            <a:endParaRPr lang="en-GB" baseline="30000" dirty="0"/>
          </a:p>
        </p:txBody>
      </p:sp>
      <p:sp>
        <p:nvSpPr>
          <p:cNvPr id="3" name="Text Placeholder 2"/>
          <p:cNvSpPr>
            <a:spLocks noGrp="1"/>
          </p:cNvSpPr>
          <p:nvPr>
            <p:ph type="body" sz="quarter" idx="16"/>
          </p:nvPr>
        </p:nvSpPr>
        <p:spPr/>
        <p:txBody>
          <a:bodyPr/>
          <a:lstStyle/>
          <a:p>
            <a:r>
              <a:rPr lang="en-GB" dirty="0"/>
              <a:t>(a)	The Bank’s quoted rate series are weighted monthly average rates advertised by all UK banks and building societies with products meeting the specific criteria. Not seasonally adjusted. </a:t>
            </a:r>
          </a:p>
          <a:p>
            <a:r>
              <a:rPr lang="en-GB" dirty="0"/>
              <a:t>(b)	Monthly averages of two year ahead sterling overnight index swap (OIS) rates.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7386" y="1792224"/>
            <a:ext cx="6108815" cy="3647853"/>
          </a:xfrm>
          <a:prstGeom prst="rect">
            <a:avLst/>
          </a:prstGeom>
        </p:spPr>
      </p:pic>
    </p:spTree>
    <p:extLst>
      <p:ext uri="{BB962C8B-B14F-4D97-AF65-F5344CB8AC3E}">
        <p14:creationId xmlns:p14="http://schemas.microsoft.com/office/powerpoint/2010/main" val="1003573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smtClean="0"/>
              <a:t>Chart 1.1 </a:t>
            </a:r>
            <a:r>
              <a:rPr lang="en-GB" dirty="0"/>
              <a:t>The slowdown in global growth has been </a:t>
            </a:r>
            <a:r>
              <a:rPr lang="en-GB" dirty="0" smtClean="0"/>
              <a:t/>
            </a:r>
            <a:br>
              <a:rPr lang="en-GB" dirty="0" smtClean="0"/>
            </a:br>
            <a:r>
              <a:rPr lang="en-GB" dirty="0" smtClean="0"/>
              <a:t>broad-based</a:t>
            </a:r>
          </a:p>
          <a:p>
            <a:pPr lvl="2"/>
            <a:r>
              <a:rPr lang="en-GB" dirty="0"/>
              <a:t>Four-quarter UK-weighted GDP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a:xfrm>
            <a:off x="307252" y="5791199"/>
            <a:ext cx="8491538" cy="1047751"/>
          </a:xfrm>
        </p:spPr>
        <p:txBody>
          <a:bodyPr/>
          <a:lstStyle/>
          <a:p>
            <a:r>
              <a:rPr lang="en-GB" dirty="0"/>
              <a:t>Sources: </a:t>
            </a:r>
            <a:r>
              <a:rPr lang="en-GB" dirty="0" err="1"/>
              <a:t>Eikon</a:t>
            </a:r>
            <a:r>
              <a:rPr lang="en-GB" dirty="0"/>
              <a:t> from </a:t>
            </a:r>
            <a:r>
              <a:rPr lang="en-GB" dirty="0" err="1"/>
              <a:t>Refinitiv</a:t>
            </a:r>
            <a:r>
              <a:rPr lang="en-GB" dirty="0"/>
              <a:t>, IMF </a:t>
            </a:r>
            <a:r>
              <a:rPr lang="en-GB" i="1" dirty="0"/>
              <a:t>World Economic Outlook </a:t>
            </a:r>
            <a:r>
              <a:rPr lang="en-GB" dirty="0"/>
              <a:t>(</a:t>
            </a:r>
            <a:r>
              <a:rPr lang="en-GB" i="1" dirty="0"/>
              <a:t>WEO</a:t>
            </a:r>
            <a:r>
              <a:rPr lang="en-GB" dirty="0"/>
              <a:t>) and Bank calculations.</a:t>
            </a:r>
          </a:p>
          <a:p>
            <a:endParaRPr lang="en-GB" dirty="0"/>
          </a:p>
          <a:p>
            <a:r>
              <a:rPr lang="en-GB" dirty="0"/>
              <a:t>(a)	Constructed using data for real GDP growth rates for 180 countries weighted according to their shares in UK exports.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3800" y="1743075"/>
            <a:ext cx="6195988" cy="3647853"/>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a:t>Chart </a:t>
            </a:r>
            <a:r>
              <a:rPr lang="en-GB" b="1" dirty="0" smtClean="0"/>
              <a:t>1.2 </a:t>
            </a:r>
            <a:r>
              <a:rPr lang="en-GB" dirty="0"/>
              <a:t>Growth of world trade in goods has slowed sharply and business confidence has fallen </a:t>
            </a:r>
            <a:endParaRPr lang="en-GB" dirty="0" smtClean="0"/>
          </a:p>
          <a:p>
            <a:pPr lvl="2"/>
            <a:r>
              <a:rPr lang="en-GB" dirty="0"/>
              <a:t>OECD business confidence and world trade in </a:t>
            </a:r>
            <a:r>
              <a:rPr lang="en-GB" dirty="0" smtClean="0"/>
              <a:t>goods</a:t>
            </a:r>
            <a:endParaRPr lang="en-GB" baseline="30000" dirty="0"/>
          </a:p>
        </p:txBody>
      </p:sp>
      <p:sp>
        <p:nvSpPr>
          <p:cNvPr id="5" name="Text Placeholder 4"/>
          <p:cNvSpPr>
            <a:spLocks noGrp="1"/>
          </p:cNvSpPr>
          <p:nvPr>
            <p:ph type="body" sz="quarter" idx="16"/>
          </p:nvPr>
        </p:nvSpPr>
        <p:spPr>
          <a:xfrm>
            <a:off x="307252" y="5791199"/>
            <a:ext cx="8491538" cy="1047751"/>
          </a:xfrm>
        </p:spPr>
        <p:txBody>
          <a:bodyPr/>
          <a:lstStyle/>
          <a:p>
            <a:r>
              <a:rPr lang="en-GB" dirty="0"/>
              <a:t>Sources: CPB Netherlands Bureau for Economic Policy Analysis, OECD and Bank calculations.</a:t>
            </a:r>
          </a:p>
          <a:p>
            <a:endParaRPr lang="en-GB" dirty="0"/>
          </a:p>
          <a:p>
            <a:r>
              <a:rPr lang="en-GB" dirty="0"/>
              <a:t>(a)	Three-month moving average. Volume measure.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6335" y="1743075"/>
            <a:ext cx="6470917" cy="3647853"/>
          </a:xfrm>
          <a:prstGeom prst="rect">
            <a:avLst/>
          </a:prstGeom>
        </p:spPr>
      </p:pic>
    </p:spTree>
    <p:extLst>
      <p:ext uri="{BB962C8B-B14F-4D97-AF65-F5344CB8AC3E}">
        <p14:creationId xmlns:p14="http://schemas.microsoft.com/office/powerpoint/2010/main" val="41309855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a:t>Chart </a:t>
            </a:r>
            <a:r>
              <a:rPr lang="en-GB" b="1" dirty="0" smtClean="0"/>
              <a:t>1.3 </a:t>
            </a:r>
            <a:r>
              <a:rPr lang="en-GB" dirty="0"/>
              <a:t>The slowdown in advanced-economy growth has been concentrated in investment and net trade </a:t>
            </a:r>
            <a:endParaRPr lang="en-GB" dirty="0" smtClean="0"/>
          </a:p>
          <a:p>
            <a:pPr lvl="2"/>
            <a:r>
              <a:rPr lang="en-GB" dirty="0"/>
              <a:t>Contributions to four-quarter GDP growth in the G7 </a:t>
            </a:r>
            <a:r>
              <a:rPr lang="en-GB" dirty="0" smtClean="0"/>
              <a:t>economies</a:t>
            </a:r>
            <a:r>
              <a:rPr lang="en-GB" baseline="30000" dirty="0" smtClean="0"/>
              <a:t>(a)</a:t>
            </a:r>
            <a:endParaRPr lang="en-GB" baseline="30000" dirty="0"/>
          </a:p>
        </p:txBody>
      </p:sp>
      <p:sp>
        <p:nvSpPr>
          <p:cNvPr id="5" name="Text Placeholder 4"/>
          <p:cNvSpPr>
            <a:spLocks noGrp="1"/>
          </p:cNvSpPr>
          <p:nvPr>
            <p:ph type="body" sz="quarter" idx="16"/>
          </p:nvPr>
        </p:nvSpPr>
        <p:spPr>
          <a:xfrm>
            <a:off x="307252" y="5791199"/>
            <a:ext cx="8491538" cy="1047751"/>
          </a:xfrm>
        </p:spPr>
        <p:txBody>
          <a:bodyPr/>
          <a:lstStyle/>
          <a:p>
            <a:r>
              <a:rPr lang="en-GB" dirty="0"/>
              <a:t>Sources: </a:t>
            </a:r>
            <a:r>
              <a:rPr lang="en-GB" dirty="0" err="1"/>
              <a:t>Eikon</a:t>
            </a:r>
            <a:r>
              <a:rPr lang="en-GB" dirty="0"/>
              <a:t> by </a:t>
            </a:r>
            <a:r>
              <a:rPr lang="en-GB" dirty="0" err="1"/>
              <a:t>Refinitiv</a:t>
            </a:r>
            <a:r>
              <a:rPr lang="en-GB" dirty="0"/>
              <a:t>, IMF </a:t>
            </a:r>
            <a:r>
              <a:rPr lang="en-GB" i="1" dirty="0"/>
              <a:t>WEO</a:t>
            </a:r>
            <a:r>
              <a:rPr lang="en-GB" dirty="0"/>
              <a:t>, OECD and Bank calculations.</a:t>
            </a:r>
          </a:p>
          <a:p>
            <a:endParaRPr lang="en-GB" dirty="0"/>
          </a:p>
          <a:p>
            <a:r>
              <a:rPr lang="en-GB" dirty="0"/>
              <a:t>(a)	Growth in real purchasing power parity (PPP)-weighted GDP.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3975" y="1743075"/>
            <a:ext cx="6135637" cy="3647853"/>
          </a:xfrm>
          <a:prstGeom prst="rect">
            <a:avLst/>
          </a:prstGeom>
        </p:spPr>
      </p:pic>
    </p:spTree>
    <p:extLst>
      <p:ext uri="{BB962C8B-B14F-4D97-AF65-F5344CB8AC3E}">
        <p14:creationId xmlns:p14="http://schemas.microsoft.com/office/powerpoint/2010/main" val="22883974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a:t>Chart </a:t>
            </a:r>
            <a:r>
              <a:rPr lang="en-GB" b="1" dirty="0" smtClean="0"/>
              <a:t>1.4 </a:t>
            </a:r>
            <a:r>
              <a:rPr lang="en-GB" dirty="0"/>
              <a:t>Market-implied paths for interest rates have fallen markedly </a:t>
            </a:r>
            <a:endParaRPr lang="en-GB" dirty="0" smtClean="0"/>
          </a:p>
          <a:p>
            <a:pPr lvl="2"/>
            <a:r>
              <a:rPr lang="en-GB" dirty="0"/>
              <a:t>International forward interest </a:t>
            </a:r>
            <a:r>
              <a:rPr lang="en-GB" dirty="0" smtClean="0"/>
              <a:t>rates</a:t>
            </a:r>
            <a:r>
              <a:rPr lang="en-GB" baseline="30000" dirty="0" smtClean="0"/>
              <a:t>(a)</a:t>
            </a:r>
            <a:endParaRPr lang="en-GB" baseline="30000" dirty="0"/>
          </a:p>
        </p:txBody>
      </p:sp>
      <p:sp>
        <p:nvSpPr>
          <p:cNvPr id="5" name="Text Placeholder 4"/>
          <p:cNvSpPr>
            <a:spLocks noGrp="1"/>
          </p:cNvSpPr>
          <p:nvPr>
            <p:ph type="body" sz="quarter" idx="16"/>
          </p:nvPr>
        </p:nvSpPr>
        <p:spPr>
          <a:xfrm>
            <a:off x="307252" y="5791199"/>
            <a:ext cx="8491538" cy="1047751"/>
          </a:xfrm>
        </p:spPr>
        <p:txBody>
          <a:bodyPr/>
          <a:lstStyle/>
          <a:p>
            <a:r>
              <a:rPr lang="en-GB" dirty="0"/>
              <a:t>Sources: Bloomberg Finance L.P. and Bank calculations.</a:t>
            </a:r>
          </a:p>
          <a:p>
            <a:endParaRPr lang="en-GB" dirty="0"/>
          </a:p>
          <a:p>
            <a:r>
              <a:rPr lang="en-GB" dirty="0"/>
              <a:t>(a)	The May and February 2019 and November 2018 curves are estimated using instantaneous forward overnight index swap rates in the 15 working days to 24 April 2019, </a:t>
            </a:r>
            <a:r>
              <a:rPr lang="en-GB" dirty="0" smtClean="0"/>
              <a:t/>
            </a:r>
            <a:br>
              <a:rPr lang="en-GB" dirty="0" smtClean="0"/>
            </a:br>
            <a:r>
              <a:rPr lang="en-GB" dirty="0" smtClean="0"/>
              <a:t>30 </a:t>
            </a:r>
            <a:r>
              <a:rPr lang="en-GB" dirty="0"/>
              <a:t>January 2019 and 24 October 2018 respectively.</a:t>
            </a:r>
          </a:p>
          <a:p>
            <a:r>
              <a:rPr lang="en-GB" dirty="0"/>
              <a:t>(b)	Upper bound of the target range.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094" y="1743075"/>
            <a:ext cx="6209399" cy="3647853"/>
          </a:xfrm>
          <a:prstGeom prst="rect">
            <a:avLst/>
          </a:prstGeom>
        </p:spPr>
      </p:pic>
    </p:spTree>
    <p:extLst>
      <p:ext uri="{BB962C8B-B14F-4D97-AF65-F5344CB8AC3E}">
        <p14:creationId xmlns:p14="http://schemas.microsoft.com/office/powerpoint/2010/main" val="5546147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a:t>Chart </a:t>
            </a:r>
            <a:r>
              <a:rPr lang="en-GB" b="1" dirty="0" smtClean="0"/>
              <a:t>1.5 </a:t>
            </a:r>
            <a:r>
              <a:rPr lang="en-GB" dirty="0"/>
              <a:t>Equity prices have risen since February </a:t>
            </a:r>
            <a:endParaRPr lang="en-GB" dirty="0" smtClean="0"/>
          </a:p>
          <a:p>
            <a:pPr lvl="2"/>
            <a:r>
              <a:rPr lang="en-GB" dirty="0"/>
              <a:t>Equity prices in advanced economies and emerging </a:t>
            </a:r>
            <a:r>
              <a:rPr lang="en-GB" dirty="0" smtClean="0"/>
              <a:t>markets</a:t>
            </a:r>
            <a:r>
              <a:rPr lang="en-GB" baseline="30000" dirty="0" smtClean="0"/>
              <a:t>(a)</a:t>
            </a:r>
            <a:endParaRPr lang="en-GB" baseline="30000" dirty="0"/>
          </a:p>
        </p:txBody>
      </p:sp>
      <p:sp>
        <p:nvSpPr>
          <p:cNvPr id="5" name="Text Placeholder 4"/>
          <p:cNvSpPr>
            <a:spLocks noGrp="1"/>
          </p:cNvSpPr>
          <p:nvPr>
            <p:ph type="body" sz="quarter" idx="16"/>
          </p:nvPr>
        </p:nvSpPr>
        <p:spPr>
          <a:xfrm>
            <a:off x="307252" y="5791199"/>
            <a:ext cx="8491538" cy="1047751"/>
          </a:xfrm>
        </p:spPr>
        <p:txBody>
          <a:bodyPr/>
          <a:lstStyle/>
          <a:p>
            <a:r>
              <a:rPr lang="en-GB" dirty="0"/>
              <a:t>Sources: </a:t>
            </a:r>
            <a:r>
              <a:rPr lang="en-GB" dirty="0" err="1"/>
              <a:t>Eikon</a:t>
            </a:r>
            <a:r>
              <a:rPr lang="en-GB" dirty="0"/>
              <a:t> from </a:t>
            </a:r>
            <a:r>
              <a:rPr lang="en-GB" dirty="0" err="1"/>
              <a:t>Refinitiv</a:t>
            </a:r>
            <a:r>
              <a:rPr lang="en-GB" dirty="0"/>
              <a:t>, MSCI and Bank calculations.</a:t>
            </a:r>
          </a:p>
          <a:p>
            <a:endParaRPr lang="en-GB" dirty="0"/>
          </a:p>
          <a:p>
            <a:r>
              <a:rPr lang="en-GB" dirty="0"/>
              <a:t>(a)	In local currency terms, except for MSCI Emerging Markets which is in US dollar terms.</a:t>
            </a:r>
          </a:p>
          <a:p>
            <a:r>
              <a:rPr lang="en-GB" dirty="0"/>
              <a:t>(b)	The MSCI Inc. disclaimer of liability, which applies to the data provided, is available </a:t>
            </a:r>
            <a:r>
              <a:rPr lang="en-GB" dirty="0">
                <a:hlinkClick r:id="rId2"/>
              </a:rPr>
              <a:t>here</a:t>
            </a:r>
            <a:r>
              <a:rPr lang="en-GB" dirty="0"/>
              <a:t>.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0272" y="1205633"/>
            <a:ext cx="6263044" cy="2427432"/>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9237" y="3633065"/>
            <a:ext cx="6269749" cy="2427432"/>
          </a:xfrm>
          <a:prstGeom prst="rect">
            <a:avLst/>
          </a:prstGeom>
        </p:spPr>
      </p:pic>
    </p:spTree>
    <p:extLst>
      <p:ext uri="{BB962C8B-B14F-4D97-AF65-F5344CB8AC3E}">
        <p14:creationId xmlns:p14="http://schemas.microsoft.com/office/powerpoint/2010/main" val="15519260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a:t>Chart </a:t>
            </a:r>
            <a:r>
              <a:rPr lang="en-GB" b="1" dirty="0" smtClean="0"/>
              <a:t>1.6 </a:t>
            </a:r>
            <a:r>
              <a:rPr lang="en-GB" dirty="0"/>
              <a:t>Corporate bond spreads have narrowed </a:t>
            </a:r>
          </a:p>
          <a:p>
            <a:pPr lvl="2"/>
            <a:r>
              <a:rPr lang="en-GB" dirty="0"/>
              <a:t>International non-financial corporate bond </a:t>
            </a:r>
            <a:r>
              <a:rPr lang="en-GB" dirty="0" smtClean="0"/>
              <a:t>spreads</a:t>
            </a:r>
            <a:r>
              <a:rPr lang="en-GB" baseline="30000" dirty="0" smtClean="0"/>
              <a:t>(a)</a:t>
            </a:r>
            <a:endParaRPr lang="en-GB" baseline="30000" dirty="0"/>
          </a:p>
        </p:txBody>
      </p:sp>
      <p:sp>
        <p:nvSpPr>
          <p:cNvPr id="5" name="Text Placeholder 4"/>
          <p:cNvSpPr>
            <a:spLocks noGrp="1"/>
          </p:cNvSpPr>
          <p:nvPr>
            <p:ph type="body" sz="quarter" idx="16"/>
          </p:nvPr>
        </p:nvSpPr>
        <p:spPr>
          <a:xfrm>
            <a:off x="307252" y="5791199"/>
            <a:ext cx="8491538" cy="1047751"/>
          </a:xfrm>
        </p:spPr>
        <p:txBody>
          <a:bodyPr/>
          <a:lstStyle/>
          <a:p>
            <a:r>
              <a:rPr lang="en-GB" dirty="0"/>
              <a:t>Sources: </a:t>
            </a:r>
            <a:r>
              <a:rPr lang="en-GB" dirty="0" err="1"/>
              <a:t>Eikon</a:t>
            </a:r>
            <a:r>
              <a:rPr lang="en-GB" dirty="0"/>
              <a:t> from </a:t>
            </a:r>
            <a:r>
              <a:rPr lang="en-GB" dirty="0" err="1"/>
              <a:t>Refinitiv</a:t>
            </a:r>
            <a:r>
              <a:rPr lang="en-GB" dirty="0"/>
              <a:t>, ICE/</a:t>
            </a:r>
            <a:r>
              <a:rPr lang="en-GB" dirty="0" err="1"/>
              <a:t>BoAML</a:t>
            </a:r>
            <a:r>
              <a:rPr lang="en-GB" dirty="0"/>
              <a:t> Global Research and Bank calculations.</a:t>
            </a:r>
          </a:p>
          <a:p>
            <a:endParaRPr lang="en-GB" dirty="0"/>
          </a:p>
          <a:p>
            <a:r>
              <a:rPr lang="en-GB" dirty="0"/>
              <a:t>(a)	Option-adjusted spreads on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0097" y="1295400"/>
            <a:ext cx="6323394" cy="4405588"/>
          </a:xfrm>
          <a:prstGeom prst="rect">
            <a:avLst/>
          </a:prstGeom>
        </p:spPr>
      </p:pic>
    </p:spTree>
    <p:extLst>
      <p:ext uri="{BB962C8B-B14F-4D97-AF65-F5344CB8AC3E}">
        <p14:creationId xmlns:p14="http://schemas.microsoft.com/office/powerpoint/2010/main" val="28749426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a:t>Chart </a:t>
            </a:r>
            <a:r>
              <a:rPr lang="en-GB" b="1" dirty="0" smtClean="0"/>
              <a:t>1.7 </a:t>
            </a:r>
            <a:r>
              <a:rPr lang="en-GB" dirty="0" smtClean="0"/>
              <a:t>Global </a:t>
            </a:r>
            <a:r>
              <a:rPr lang="en-GB" dirty="0"/>
              <a:t>policy uncertainty remains elevated</a:t>
            </a:r>
            <a:endParaRPr lang="en-GB" dirty="0" smtClean="0"/>
          </a:p>
          <a:p>
            <a:pPr lvl="2"/>
            <a:r>
              <a:rPr lang="en-GB" dirty="0"/>
              <a:t>Global policy uncertainty and implied volatility of US equity prices</a:t>
            </a:r>
            <a:endParaRPr lang="en-GB" baseline="30000" dirty="0"/>
          </a:p>
        </p:txBody>
      </p:sp>
      <p:sp>
        <p:nvSpPr>
          <p:cNvPr id="5" name="Text Placeholder 4"/>
          <p:cNvSpPr>
            <a:spLocks noGrp="1"/>
          </p:cNvSpPr>
          <p:nvPr>
            <p:ph type="body" sz="quarter" idx="16"/>
          </p:nvPr>
        </p:nvSpPr>
        <p:spPr>
          <a:xfrm>
            <a:off x="307252" y="5791199"/>
            <a:ext cx="8491538" cy="1047751"/>
          </a:xfrm>
        </p:spPr>
        <p:txBody>
          <a:bodyPr/>
          <a:lstStyle/>
          <a:p>
            <a:r>
              <a:rPr lang="en-GB" dirty="0"/>
              <a:t>Sources: Bloomberg Finance L.P., policyuncertainty.com and Bank calculations.</a:t>
            </a:r>
          </a:p>
          <a:p>
            <a:endParaRPr lang="en-GB" dirty="0"/>
          </a:p>
          <a:p>
            <a:r>
              <a:rPr lang="en-GB" dirty="0"/>
              <a:t>(a)	VIX measure of 30-day implied volatility of the S&amp;P 500 equity index. Monthly averages.</a:t>
            </a:r>
          </a:p>
          <a:p>
            <a:r>
              <a:rPr lang="en-GB" dirty="0"/>
              <a:t>(b)	See Baker, S R, Bloom, N and Davis, S J (2016), ‘</a:t>
            </a:r>
            <a:r>
              <a:rPr lang="en-GB" dirty="0">
                <a:hlinkClick r:id="rId2"/>
              </a:rPr>
              <a:t>Measuring economic policy uncertainty</a:t>
            </a:r>
            <a:r>
              <a:rPr lang="en-GB" dirty="0"/>
              <a:t>’, </a:t>
            </a:r>
            <a:r>
              <a:rPr lang="en-GB" i="1" dirty="0" smtClean="0"/>
              <a:t>The </a:t>
            </a:r>
            <a:r>
              <a:rPr lang="en-GB" i="1" dirty="0"/>
              <a:t>Quarterly Journal of Economics</a:t>
            </a:r>
            <a:r>
              <a:rPr lang="en-GB" dirty="0"/>
              <a: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7328" y="1296000"/>
            <a:ext cx="6128932" cy="3855729"/>
          </a:xfrm>
          <a:prstGeom prst="rect">
            <a:avLst/>
          </a:prstGeom>
        </p:spPr>
      </p:pic>
    </p:spTree>
    <p:extLst>
      <p:ext uri="{BB962C8B-B14F-4D97-AF65-F5344CB8AC3E}">
        <p14:creationId xmlns:p14="http://schemas.microsoft.com/office/powerpoint/2010/main" val="1990176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16854"/>
          </a:xfrm>
        </p:spPr>
        <p:txBody>
          <a:bodyPr/>
          <a:lstStyle/>
          <a:p>
            <a:pPr lvl="1"/>
            <a:r>
              <a:rPr lang="en-GB" b="1" dirty="0"/>
              <a:t>Chart </a:t>
            </a:r>
            <a:r>
              <a:rPr lang="en-GB" b="1" dirty="0" smtClean="0"/>
              <a:t>1.8 </a:t>
            </a:r>
            <a:r>
              <a:rPr lang="en-GB" dirty="0"/>
              <a:t>Sterling has risen a little since February</a:t>
            </a:r>
            <a:endParaRPr lang="en-GB" dirty="0" smtClean="0"/>
          </a:p>
          <a:p>
            <a:pPr lvl="2"/>
            <a:r>
              <a:rPr lang="en-GB" dirty="0"/>
              <a:t>Sterling ERI</a:t>
            </a:r>
            <a:endParaRPr lang="en-GB" baseline="300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7036" y="1296000"/>
            <a:ext cx="6229516" cy="3647853"/>
          </a:xfrm>
          <a:prstGeom prst="rect">
            <a:avLst/>
          </a:prstGeom>
        </p:spPr>
      </p:pic>
      <p:sp>
        <p:nvSpPr>
          <p:cNvPr id="3" name="Text Placeholder 2"/>
          <p:cNvSpPr>
            <a:spLocks noGrp="1"/>
          </p:cNvSpPr>
          <p:nvPr>
            <p:ph type="body" sz="quarter" idx="16"/>
          </p:nvPr>
        </p:nvSpPr>
        <p:spPr/>
        <p:txBody>
          <a:bodyPr/>
          <a:lstStyle/>
          <a:p>
            <a:endParaRPr lang="en-GB"/>
          </a:p>
        </p:txBody>
      </p:sp>
    </p:spTree>
    <p:extLst>
      <p:ext uri="{BB962C8B-B14F-4D97-AF65-F5344CB8AC3E}">
        <p14:creationId xmlns:p14="http://schemas.microsoft.com/office/powerpoint/2010/main" val="2508664609"/>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4A39AD9-F0DF-4C49-B8DC-4830BAFEA464}">
  <ds:schemaRefs>
    <ds:schemaRef ds:uri="http://schemas.microsoft.com/office/2006/metadata/properties"/>
    <ds:schemaRef ds:uri="94fc26e6-6271-400d-888b-6bc5b0598690"/>
    <ds:schemaRef ds:uri="http://purl.org/dc/elements/1.1/"/>
    <ds:schemaRef ds:uri="http://schemas.microsoft.com/sharepoint/v3"/>
    <ds:schemaRef ds:uri="http://schemas.microsoft.com/office/infopath/2007/PartnerControls"/>
    <ds:schemaRef ds:uri="http://purl.org/dc/terms/"/>
    <ds:schemaRef ds:uri="http://schemas.openxmlformats.org/package/2006/metadata/core-properties"/>
    <ds:schemaRef ds:uri="CEE65117-4BBE-4C9C-8465-20A300C4D3E5"/>
    <ds:schemaRef ds:uri="http://schemas.microsoft.com/office/2006/documentManagement/types"/>
    <ds:schemaRef ds:uri="http://schemas.microsoft.com/sharepoint/v3/fields"/>
    <ds:schemaRef ds:uri="94FC26E6-6271-400D-888B-6BC5B0598690"/>
    <ds:schemaRef ds:uri="b67fa5cd-9f58-4c91-ae17-33c31eed239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267</TotalTime>
  <Words>381</Words>
  <Application>Microsoft Office PowerPoint</Application>
  <PresentationFormat>On-screen Show (4:3)</PresentationFormat>
  <Paragraphs>67</Paragraphs>
  <Slides>16</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ＭＳ Ｐゴシック</vt:lpstr>
      <vt:lpstr>ＭＳ Ｐゴシック</vt:lpstr>
      <vt:lpstr>Arial</vt:lpstr>
      <vt:lpstr>Calibri</vt:lpstr>
      <vt:lpstr>Times</vt:lpstr>
      <vt:lpstr>IR POWERPOINT TEMPLATE</vt:lpstr>
      <vt:lpstr>Inflation Report May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 Global developments and domestic financial conditions</dc:title>
  <dc:subject>Section 1: Global developments and domestic financial conditions</dc:subject>
  <dc:creator>Bank of England</dc:creator>
  <cp:keywords/>
  <dc:description/>
  <cp:lastModifiedBy>Cottis, Michelle</cp:lastModifiedBy>
  <cp:revision>55</cp:revision>
  <cp:lastPrinted>2018-10-31T12:17:37Z</cp:lastPrinted>
  <dcterms:created xsi:type="dcterms:W3CDTF">2015-08-04T14:55:29Z</dcterms:created>
  <dcterms:modified xsi:type="dcterms:W3CDTF">2019-05-02T08:40:06Z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