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5"/>
  </p:notesMasterIdLst>
  <p:sldIdLst>
    <p:sldId id="314" r:id="rId6"/>
    <p:sldId id="338" r:id="rId7"/>
    <p:sldId id="337" r:id="rId8"/>
    <p:sldId id="341" r:id="rId9"/>
    <p:sldId id="342" r:id="rId10"/>
    <p:sldId id="349" r:id="rId11"/>
    <p:sldId id="344" r:id="rId12"/>
    <p:sldId id="351" r:id="rId13"/>
    <p:sldId id="348" r:id="rId14"/>
    <p:sldId id="350" r:id="rId15"/>
    <p:sldId id="343" r:id="rId16"/>
    <p:sldId id="339" r:id="rId17"/>
    <p:sldId id="346" r:id="rId18"/>
    <p:sldId id="340" r:id="rId19"/>
    <p:sldId id="353" r:id="rId20"/>
    <p:sldId id="365" r:id="rId21"/>
    <p:sldId id="357" r:id="rId22"/>
    <p:sldId id="336" r:id="rId23"/>
    <p:sldId id="363" r:id="rId24"/>
    <p:sldId id="352" r:id="rId25"/>
    <p:sldId id="372" r:id="rId26"/>
    <p:sldId id="362" r:id="rId27"/>
    <p:sldId id="371" r:id="rId28"/>
    <p:sldId id="373" r:id="rId29"/>
    <p:sldId id="374" r:id="rId30"/>
    <p:sldId id="368" r:id="rId31"/>
    <p:sldId id="369" r:id="rId32"/>
    <p:sldId id="364" r:id="rId33"/>
    <p:sldId id="370" r:id="rId34"/>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1459">
          <p15:clr>
            <a:srgbClr val="A4A3A4"/>
          </p15:clr>
        </p15:guide>
        <p15:guide id="5" pos="4610">
          <p15:clr>
            <a:srgbClr val="A4A3A4"/>
          </p15:clr>
        </p15:guide>
        <p15:guide id="6" pos="2971">
          <p15:clr>
            <a:srgbClr val="A4A3A4"/>
          </p15:clr>
        </p15:guide>
        <p15:guide id="7" pos="188">
          <p15:clr>
            <a:srgbClr val="A4A3A4"/>
          </p15:clr>
        </p15:guide>
        <p15:guide id="8" orient="horz" pos="399">
          <p15:clr>
            <a:srgbClr val="A4A3A4"/>
          </p15:clr>
        </p15:guide>
        <p15:guide id="9" pos="4937">
          <p15:clr>
            <a:srgbClr val="A4A3A4"/>
          </p15:clr>
        </p15:guide>
        <p15:guide id="10" pos="45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9694"/>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6" autoAdjust="0"/>
    <p:restoredTop sz="94660"/>
  </p:normalViewPr>
  <p:slideViewPr>
    <p:cSldViewPr snapToGrid="0" showGuides="1">
      <p:cViewPr varScale="1">
        <p:scale>
          <a:sx n="103" d="100"/>
          <a:sy n="103" d="100"/>
        </p:scale>
        <p:origin x="2370" y="108"/>
      </p:cViewPr>
      <p:guideLst>
        <p:guide orient="horz" pos="332"/>
        <p:guide orient="horz" pos="528"/>
        <p:guide orient="horz" pos="3660"/>
        <p:guide orient="horz" pos="1459"/>
        <p:guide pos="4610"/>
        <p:guide pos="2971"/>
        <p:guide pos="188"/>
        <p:guide orient="horz" pos="399"/>
        <p:guide pos="4937"/>
        <p:guide pos="4581"/>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697422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GB"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GB"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bankofengland.co.uk/inflation-report/2019/may-2019"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sciencedirect.com/science/article/pii/S0264999315004204"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9/may-2019"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bankofengland.co.uk/inflation-report/2018/august-2018" TargetMode="External"/><Relationship Id="rId2" Type="http://schemas.openxmlformats.org/officeDocument/2006/relationships/hyperlink" Target="http://www.bankofengland.co.uk/inflation-report/2018/may-2018" TargetMode="Externa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smtClean="0">
                <a:solidFill>
                  <a:schemeClr val="tx1"/>
                </a:solidFill>
              </a:rPr>
              <a:t>World GDP (UK-weighted)</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IMF </a:t>
            </a:r>
            <a:r>
              <a:rPr lang="en-GB" i="1" dirty="0"/>
              <a:t>WEO</a:t>
            </a:r>
            <a:r>
              <a:rPr lang="en-GB" dirty="0"/>
              <a:t> and Bank calculations</a:t>
            </a:r>
            <a:r>
              <a:rPr lang="en-GB" dirty="0" smtClean="0"/>
              <a:t>.</a:t>
            </a:r>
          </a:p>
          <a:p>
            <a:endParaRPr lang="en-GB" dirty="0"/>
          </a:p>
          <a:p>
            <a:r>
              <a:rPr lang="en-GB" dirty="0"/>
              <a:t>(a)	Annual average growth rates. Chained‐volume measure. Constructed using real GDP growth rates of 180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440000"/>
            <a:ext cx="6128932" cy="4271476"/>
          </a:xfrm>
          <a:prstGeom prst="rect">
            <a:avLst/>
          </a:prstGeom>
        </p:spPr>
      </p:pic>
    </p:spTree>
    <p:extLst>
      <p:ext uri="{BB962C8B-B14F-4D97-AF65-F5344CB8AC3E}">
        <p14:creationId xmlns:p14="http://schemas.microsoft.com/office/powerpoint/2010/main" val="1511100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smtClean="0">
                <a:solidFill>
                  <a:schemeClr val="tx1"/>
                </a:solidFill>
              </a:rPr>
              <a:t>Business investment</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Annual average growth rates. Chained‐volume measure. Business investment data based on GAN8. Investment data take account of the transfer of nuclear reactors from the public corporation sector to central government in 2005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7359" y="1440000"/>
            <a:ext cx="6189282" cy="4271476"/>
          </a:xfrm>
          <a:prstGeom prst="rect">
            <a:avLst/>
          </a:prstGeom>
        </p:spPr>
      </p:pic>
    </p:spTree>
    <p:extLst>
      <p:ext uri="{BB962C8B-B14F-4D97-AF65-F5344CB8AC3E}">
        <p14:creationId xmlns:p14="http://schemas.microsoft.com/office/powerpoint/2010/main" val="738558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5.F </a:t>
            </a:r>
            <a:r>
              <a:rPr lang="en-GB" dirty="0">
                <a:solidFill>
                  <a:schemeClr val="tx1"/>
                </a:solidFill>
              </a:rPr>
              <a:t>Indicative projections consistent with the MPC’s </a:t>
            </a:r>
            <a:r>
              <a:rPr lang="en-GB" dirty="0" smtClean="0">
                <a:solidFill>
                  <a:schemeClr val="tx1"/>
                </a:solidFill>
              </a:rPr>
              <a:t>modal 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a:xfrm>
            <a:off x="292100" y="5861455"/>
            <a:ext cx="8491538" cy="1047751"/>
          </a:xfrm>
        </p:spPr>
        <p:txBody>
          <a:bodyPr/>
          <a:lstStyle/>
          <a:p>
            <a:r>
              <a:rPr lang="en-GB" dirty="0"/>
              <a:t>(a)	These projections are produced by Bank staff for the MPC to be consistent with the MPC’s modal projections for GDP growth, CPI inflation and unemployment. Figures in parentheses show the corresponding projections in the February 2019 </a:t>
            </a:r>
            <a:r>
              <a:rPr lang="en-GB" i="1" dirty="0"/>
              <a:t>Inflation Report</a:t>
            </a:r>
            <a:r>
              <a:rPr lang="en-GB" dirty="0"/>
              <a:t>. </a:t>
            </a:r>
          </a:p>
          <a:p>
            <a:r>
              <a:rPr lang="en-GB" dirty="0"/>
              <a:t>(b)	Chained-volume measure. Includes non-profit institutions serving households. </a:t>
            </a:r>
          </a:p>
          <a:p>
            <a:r>
              <a:rPr lang="en-GB" dirty="0"/>
              <a:t>(c)	Chained-volume measure. </a:t>
            </a:r>
          </a:p>
          <a:p>
            <a:r>
              <a:rPr lang="en-GB" dirty="0"/>
              <a:t>(d)	Chained-volume measure. Whole-economy measure. Includes new dwellings, improvements and spending on services associated with the sale and purchase of property. </a:t>
            </a:r>
          </a:p>
          <a:p>
            <a:r>
              <a:rPr lang="en-GB" dirty="0"/>
              <a:t>(e)	Chained-volume measure. The historical data exclude the impact of missing trader intra-community (MTIC) fraud. </a:t>
            </a:r>
          </a:p>
          <a:p>
            <a:r>
              <a:rPr lang="en-GB" dirty="0"/>
              <a:t>(f)	Total available household resources deflated by the consumer expenditure deflator. </a:t>
            </a:r>
          </a:p>
          <a:p>
            <a:r>
              <a:rPr lang="en-GB" dirty="0"/>
              <a:t>(g)	Whole-economy total pay.</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72" y="1247080"/>
            <a:ext cx="6480657" cy="3871854"/>
          </a:xfrm>
          <a:prstGeom prst="rect">
            <a:avLst/>
          </a:prstGeom>
        </p:spPr>
      </p:pic>
    </p:spTree>
    <p:extLst>
      <p:ext uri="{BB962C8B-B14F-4D97-AF65-F5344CB8AC3E}">
        <p14:creationId xmlns:p14="http://schemas.microsoft.com/office/powerpoint/2010/main" val="23424405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5.G </a:t>
            </a:r>
            <a:r>
              <a:rPr lang="en-GB" dirty="0">
                <a:solidFill>
                  <a:schemeClr val="tx1"/>
                </a:solidFill>
              </a:rPr>
              <a:t>Q4 CPI inflation</a:t>
            </a:r>
          </a:p>
        </p:txBody>
      </p:sp>
      <p:sp>
        <p:nvSpPr>
          <p:cNvPr id="5" name="Text Placeholder 4"/>
          <p:cNvSpPr>
            <a:spLocks noGrp="1"/>
          </p:cNvSpPr>
          <p:nvPr>
            <p:ph type="body" sz="quarter" idx="16"/>
          </p:nvPr>
        </p:nvSpPr>
        <p:spPr/>
        <p:txBody>
          <a:bodyPr/>
          <a:lstStyle/>
          <a:p>
            <a:pPr marL="0" indent="0"/>
            <a:r>
              <a:rPr lang="en-GB" dirty="0"/>
              <a:t>The table shows projections for Q4 four‑quarter CPI inflation. The figures in parentheses show the corresponding projections in the February 2019 </a:t>
            </a:r>
            <a:r>
              <a:rPr lang="en-GB" i="1" dirty="0"/>
              <a:t>Inflation Report</a:t>
            </a:r>
            <a:r>
              <a:rPr lang="en-GB" dirty="0"/>
              <a:t>. The projections have been conditioned on the assumptions in </a:t>
            </a:r>
            <a:r>
              <a:rPr lang="en-GB" b="1" dirty="0"/>
              <a:t>Table 5.A </a:t>
            </a:r>
            <a:r>
              <a:rPr lang="en-GB" dirty="0"/>
              <a:t>footnote (b).</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245" y="1987045"/>
            <a:ext cx="6653511" cy="1282791"/>
          </a:xfrm>
          <a:prstGeom prst="rect">
            <a:avLst/>
          </a:prstGeom>
        </p:spPr>
      </p:pic>
    </p:spTree>
    <p:extLst>
      <p:ext uri="{BB962C8B-B14F-4D97-AF65-F5344CB8AC3E}">
        <p14:creationId xmlns:p14="http://schemas.microsoft.com/office/powerpoint/2010/main" val="36640945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a:solidFill>
                  <a:schemeClr val="tx1"/>
                </a:solidFill>
              </a:rPr>
              <a:t>Inflation probabilities relative to the target</a:t>
            </a:r>
          </a:p>
        </p:txBody>
      </p:sp>
      <p:sp>
        <p:nvSpPr>
          <p:cNvPr id="5" name="Text Placeholder 4"/>
          <p:cNvSpPr>
            <a:spLocks noGrp="1"/>
          </p:cNvSpPr>
          <p:nvPr>
            <p:ph type="body" sz="quarter" idx="16"/>
          </p:nvPr>
        </p:nvSpPr>
        <p:spPr/>
        <p:txBody>
          <a:bodyPr/>
          <a:lstStyle/>
          <a:p>
            <a:pPr marL="0" indent="0"/>
            <a:r>
              <a:rPr lang="en-GB" dirty="0"/>
              <a:t>The May and February swathes in this chart are derived from the same distributions as </a:t>
            </a:r>
            <a:r>
              <a:rPr lang="en-GB" b="1" dirty="0"/>
              <a:t>Charts 5.3 </a:t>
            </a:r>
            <a:r>
              <a:rPr lang="en-GB" dirty="0"/>
              <a:t>and </a:t>
            </a:r>
            <a:r>
              <a:rPr lang="en-GB" b="1" dirty="0"/>
              <a:t>5.4</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9544" y="1440000"/>
            <a:ext cx="6584912" cy="4083719"/>
          </a:xfrm>
          <a:prstGeom prst="rect">
            <a:avLst/>
          </a:prstGeom>
        </p:spPr>
      </p:pic>
    </p:spTree>
    <p:extLst>
      <p:ext uri="{BB962C8B-B14F-4D97-AF65-F5344CB8AC3E}">
        <p14:creationId xmlns:p14="http://schemas.microsoft.com/office/powerpoint/2010/main" val="10720346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a:solidFill>
                  <a:schemeClr val="tx1"/>
                </a:solidFill>
              </a:rPr>
              <a:t>GDP projection based on constant nominal interest rates </a:t>
            </a:r>
            <a:r>
              <a:rPr lang="en-GB" dirty="0" smtClean="0">
                <a:solidFill>
                  <a:schemeClr val="tx1"/>
                </a:solidFill>
              </a:rPr>
              <a:t>at 0.75%,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0829" y="1620000"/>
            <a:ext cx="6142343" cy="3641147"/>
          </a:xfrm>
          <a:prstGeom prst="rect">
            <a:avLst/>
          </a:prstGeom>
        </p:spPr>
      </p:pic>
    </p:spTree>
    <p:extLst>
      <p:ext uri="{BB962C8B-B14F-4D97-AF65-F5344CB8AC3E}">
        <p14:creationId xmlns:p14="http://schemas.microsoft.com/office/powerpoint/2010/main" val="4851503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5.9 </a:t>
            </a:r>
            <a:r>
              <a:rPr lang="en-GB" dirty="0">
                <a:solidFill>
                  <a:schemeClr val="tx1"/>
                </a:solidFill>
              </a:rPr>
              <a:t>CPI inflation projection based on constant nominal interest rates </a:t>
            </a:r>
            <a:r>
              <a:rPr lang="en-GB" dirty="0" smtClean="0">
                <a:solidFill>
                  <a:schemeClr val="tx1"/>
                </a:solidFill>
              </a:rPr>
              <a:t>at 0.75%,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5.3.</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620000"/>
            <a:ext cx="6128932" cy="3647853"/>
          </a:xfrm>
          <a:prstGeom prst="rect">
            <a:avLst/>
          </a:prstGeom>
        </p:spPr>
      </p:pic>
    </p:spTree>
    <p:extLst>
      <p:ext uri="{BB962C8B-B14F-4D97-AF65-F5344CB8AC3E}">
        <p14:creationId xmlns:p14="http://schemas.microsoft.com/office/powerpoint/2010/main" val="112872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5.10 </a:t>
            </a:r>
            <a:r>
              <a:rPr lang="en-GB" dirty="0">
                <a:solidFill>
                  <a:schemeClr val="tx1"/>
                </a:solidFill>
              </a:rPr>
              <a:t>Unemployment rate projection based on constant nominal interest rates </a:t>
            </a:r>
            <a:r>
              <a:rPr lang="en-GB" dirty="0" smtClean="0">
                <a:solidFill>
                  <a:schemeClr val="tx1"/>
                </a:solidFill>
              </a:rPr>
              <a:t>at 0.75%,</a:t>
            </a:r>
            <a:r>
              <a:rPr lang="en-GB" dirty="0" smtClean="0">
                <a:solidFill>
                  <a:srgbClr val="FF0000"/>
                </a:solidFill>
              </a:rPr>
              <a:t>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a:t>
            </a:r>
            <a:r>
              <a:rPr lang="en-GB" dirty="0" smtClean="0"/>
              <a:t>footnote to </a:t>
            </a:r>
            <a:r>
              <a:rPr lang="en-GB" b="1" dirty="0" smtClean="0"/>
              <a:t>Chart</a:t>
            </a:r>
            <a:r>
              <a:rPr lang="en-GB" b="1" dirty="0"/>
              <a:t> 5.2.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620000"/>
            <a:ext cx="6128932" cy="3641147"/>
          </a:xfrm>
          <a:prstGeom prst="rect">
            <a:avLst/>
          </a:prstGeom>
        </p:spPr>
      </p:pic>
    </p:spTree>
    <p:extLst>
      <p:ext uri="{BB962C8B-B14F-4D97-AF65-F5344CB8AC3E}">
        <p14:creationId xmlns:p14="http://schemas.microsoft.com/office/powerpoint/2010/main" val="6716934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397880"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a:r>
              <a:rPr lang="en-GB" sz="2400" b="1" dirty="0" smtClean="0">
                <a:solidFill>
                  <a:srgbClr val="960000"/>
                </a:solidFill>
                <a:latin typeface="Arial" pitchFamily="34" charset="0"/>
                <a:cs typeface="Arial" pitchFamily="34" charset="0"/>
              </a:rPr>
              <a:t>Box 6</a:t>
            </a:r>
          </a:p>
          <a:p>
            <a:pPr algn="ctr"/>
            <a:r>
              <a:rPr lang="en-GB" sz="2400" b="1" dirty="0" smtClean="0">
                <a:latin typeface="Arial" pitchFamily="34" charset="0"/>
                <a:cs typeface="Arial" pitchFamily="34" charset="0"/>
              </a:rPr>
              <a:t>How has the economy evolved relative to the February 2018 </a:t>
            </a:r>
            <a:r>
              <a:rPr lang="en-GB" sz="2400" b="1" i="1" dirty="0" smtClean="0">
                <a:latin typeface="Arial" pitchFamily="34" charset="0"/>
                <a:cs typeface="Arial" pitchFamily="34" charset="0"/>
              </a:rPr>
              <a:t>Report</a:t>
            </a:r>
            <a:r>
              <a:rPr lang="en-GB" sz="2400" b="1" dirty="0" smtClean="0">
                <a:latin typeface="Arial" pitchFamily="34" charset="0"/>
                <a:cs typeface="Arial" pitchFamily="34" charset="0"/>
              </a:rPr>
              <a:t>?</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19215234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1 </a:t>
            </a:r>
            <a:r>
              <a:rPr lang="en-GB" dirty="0" smtClean="0">
                <a:solidFill>
                  <a:schemeClr val="tx1"/>
                </a:solidFill>
              </a:rPr>
              <a:t>Assessing the anticipated developments underpinning the key judgements in the February 2018 </a:t>
            </a:r>
            <a:r>
              <a:rPr lang="en-GB" i="1" dirty="0" smtClean="0">
                <a:solidFill>
                  <a:schemeClr val="tx1"/>
                </a:solidFill>
              </a:rPr>
              <a:t>Report</a:t>
            </a:r>
            <a:endParaRPr lang="en-GB" baseline="30000" dirty="0">
              <a:solidFill>
                <a:schemeClr val="tx1"/>
              </a:solidFill>
            </a:endParaRPr>
          </a:p>
        </p:txBody>
      </p:sp>
      <p:sp>
        <p:nvSpPr>
          <p:cNvPr id="6" name="Text Placeholder 4"/>
          <p:cNvSpPr>
            <a:spLocks noGrp="1"/>
          </p:cNvSpPr>
          <p:nvPr/>
        </p:nvSpPr>
        <p:spPr bwMode="auto">
          <a:xfrm>
            <a:off x="4157560" y="1019655"/>
            <a:ext cx="4729265" cy="55573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r>
              <a:rPr lang="en-GB" dirty="0"/>
              <a:t>Sources: Bank of England, BDRC Continental </a:t>
            </a:r>
            <a:r>
              <a:rPr lang="en-GB" i="1" dirty="0"/>
              <a:t>SME Finance Monitor</a:t>
            </a:r>
            <a:r>
              <a:rPr lang="en-GB" dirty="0"/>
              <a:t>, Bloomberg Finance L.P., British Household Panel Survey, Department for Business, Energy and Industrial Strategy, </a:t>
            </a:r>
            <a:r>
              <a:rPr lang="en-GB" dirty="0" err="1"/>
              <a:t>Eikon</a:t>
            </a:r>
            <a:r>
              <a:rPr lang="en-GB" dirty="0"/>
              <a:t> from </a:t>
            </a:r>
            <a:r>
              <a:rPr lang="en-GB" dirty="0" err="1"/>
              <a:t>Refinitiv</a:t>
            </a:r>
            <a:r>
              <a:rPr lang="en-GB" dirty="0"/>
              <a:t>, Eurostat, </a:t>
            </a:r>
            <a:r>
              <a:rPr lang="en-GB" dirty="0" smtClean="0"/>
              <a:t>ICE/</a:t>
            </a:r>
            <a:r>
              <a:rPr lang="en-GB" dirty="0" err="1" smtClean="0"/>
              <a:t>BoAML</a:t>
            </a:r>
            <a:r>
              <a:rPr lang="en-GB" dirty="0" smtClean="0"/>
              <a:t> </a:t>
            </a:r>
            <a:r>
              <a:rPr lang="en-GB" dirty="0"/>
              <a:t>Global Research (used with permission), IMF </a:t>
            </a:r>
            <a:r>
              <a:rPr lang="en-GB" i="1" dirty="0"/>
              <a:t>World Economic Outlook</a:t>
            </a:r>
            <a:r>
              <a:rPr lang="en-GB" dirty="0"/>
              <a:t> (</a:t>
            </a:r>
            <a:r>
              <a:rPr lang="en-GB" i="1" dirty="0"/>
              <a:t>WEO</a:t>
            </a:r>
            <a:r>
              <a:rPr lang="en-GB" dirty="0"/>
              <a:t>), ONS, US Bureau of Economic Analysis and Bank calculations</a:t>
            </a:r>
            <a:r>
              <a:rPr lang="en-GB" dirty="0" smtClean="0"/>
              <a:t>.</a:t>
            </a:r>
          </a:p>
          <a:p>
            <a:pPr marL="0" indent="0"/>
            <a:endParaRPr lang="en-GB" dirty="0"/>
          </a:p>
          <a:p>
            <a:r>
              <a:rPr lang="en-GB" dirty="0"/>
              <a:t>(a)	Where partial data are available for the quarter, Bank staff’s projection for that quarter, based on those data, is used. </a:t>
            </a:r>
          </a:p>
          <a:p>
            <a:r>
              <a:rPr lang="en-GB" dirty="0"/>
              <a:t>(b)	Level in 2019 Q1.</a:t>
            </a:r>
          </a:p>
          <a:p>
            <a:r>
              <a:rPr lang="en-GB" dirty="0"/>
              <a:t>(c)	Chained-volume measures. Per cent change between 2017 Q3 and 2018 Q4.</a:t>
            </a:r>
          </a:p>
          <a:p>
            <a:r>
              <a:rPr lang="en-GB" dirty="0"/>
              <a:t>(d)	Constructed using real GDP growth rates of 180 countries weighted according to their shares in </a:t>
            </a:r>
            <a:r>
              <a:rPr lang="en-GB" dirty="0" smtClean="0"/>
              <a:t/>
            </a:r>
            <a:br>
              <a:rPr lang="en-GB" dirty="0" smtClean="0"/>
            </a:br>
            <a:r>
              <a:rPr lang="en-GB" dirty="0" smtClean="0"/>
              <a:t>UK </a:t>
            </a:r>
            <a:r>
              <a:rPr lang="en-GB" dirty="0"/>
              <a:t>exports.</a:t>
            </a:r>
          </a:p>
          <a:p>
            <a:r>
              <a:rPr lang="en-GB" dirty="0"/>
              <a:t>(e)	Constructed using real GDP growth rates of 181 countries weighted according to their shares in world GDP using the IMF’s purchasing power parity (PPP) weights.</a:t>
            </a:r>
          </a:p>
          <a:p>
            <a:r>
              <a:rPr lang="en-GB" dirty="0"/>
              <a:t>(f)	Excludes the impact of missing trader intra-community fraud. Per cent change between 2017 Q3 and </a:t>
            </a:r>
            <a:r>
              <a:rPr lang="en-GB" dirty="0" smtClean="0"/>
              <a:t>2018 </a:t>
            </a:r>
            <a:r>
              <a:rPr lang="en-GB" dirty="0"/>
              <a:t>Q4.</a:t>
            </a:r>
          </a:p>
          <a:p>
            <a:r>
              <a:rPr lang="en-GB" dirty="0"/>
              <a:t>(g)	Percentage point contributions between 2017 Q3 and 2018 Q4. GDP at market prices is based on the mode of the MPC’s </a:t>
            </a:r>
            <a:r>
              <a:rPr lang="en-GB" dirty="0" err="1"/>
              <a:t>backcast</a:t>
            </a:r>
            <a:r>
              <a:rPr lang="en-GB" dirty="0"/>
              <a:t>.</a:t>
            </a:r>
          </a:p>
          <a:p>
            <a:r>
              <a:rPr lang="en-GB" dirty="0"/>
              <a:t>(h)	Percentage of total available household resources. Includes non-profit institutions serving households. Change in percentage points between 2017 Q3 and 2018 Q4. </a:t>
            </a:r>
          </a:p>
          <a:p>
            <a:r>
              <a:rPr lang="en-GB" dirty="0"/>
              <a:t>(</a:t>
            </a:r>
            <a:r>
              <a:rPr lang="en-GB" dirty="0" err="1"/>
              <a:t>i</a:t>
            </a:r>
            <a:r>
              <a:rPr lang="en-GB" dirty="0"/>
              <a:t>)	Based on the spreads over relevant risk-free rates in 2019 Q1. </a:t>
            </a:r>
          </a:p>
          <a:p>
            <a:r>
              <a:rPr lang="en-GB" dirty="0"/>
              <a:t>(j)	Figure for 2019 Q1 is Bank staff’s projection, based on labour market data to February.</a:t>
            </a:r>
          </a:p>
          <a:p>
            <a:r>
              <a:rPr lang="en-GB" dirty="0"/>
              <a:t>(k)	GDP per hour worked. GDP at market prices is based on the mode of the MPC’s </a:t>
            </a:r>
            <a:r>
              <a:rPr lang="en-GB" dirty="0" err="1"/>
              <a:t>backcast</a:t>
            </a:r>
            <a:r>
              <a:rPr lang="en-GB" dirty="0"/>
              <a:t>. </a:t>
            </a:r>
            <a:r>
              <a:rPr lang="en-GB" dirty="0" smtClean="0"/>
              <a:t/>
            </a:r>
            <a:br>
              <a:rPr lang="en-GB" dirty="0" smtClean="0"/>
            </a:br>
            <a:r>
              <a:rPr lang="en-GB" dirty="0" smtClean="0"/>
              <a:t>Per </a:t>
            </a:r>
            <a:r>
              <a:rPr lang="en-GB" dirty="0"/>
              <a:t>cent change between 2017 Q4 and 2019 Q1.</a:t>
            </a:r>
          </a:p>
          <a:p>
            <a:r>
              <a:rPr lang="en-GB" dirty="0"/>
              <a:t>(l)	Percentage of the 16+ population.</a:t>
            </a:r>
          </a:p>
          <a:p>
            <a:r>
              <a:rPr lang="en-GB" dirty="0"/>
              <a:t>(m)	Average weekly hours worked in main job and second job.</a:t>
            </a:r>
          </a:p>
          <a:p>
            <a:r>
              <a:rPr lang="en-GB" dirty="0"/>
              <a:t>(n)	Total pay excluding bonuses and arrears of pay. Per cent change between 2017 Q4 and 2019 Q1.</a:t>
            </a:r>
          </a:p>
          <a:p>
            <a:r>
              <a:rPr lang="en-GB" dirty="0"/>
              <a:t>(o)	Whole-economy total labour costs divided by GDP at market prices, based on the mode of the MPC’s GDP </a:t>
            </a:r>
            <a:r>
              <a:rPr lang="en-GB" dirty="0" err="1"/>
              <a:t>backcast</a:t>
            </a:r>
            <a:r>
              <a:rPr lang="en-GB" dirty="0"/>
              <a:t>. Per cent change between 2017 Q4 and 2019 Q1.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 y="1108364"/>
            <a:ext cx="3122100" cy="5319133"/>
          </a:xfrm>
          <a:prstGeom prst="rect">
            <a:avLst/>
          </a:prstGeom>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589503"/>
          </a:xfrm>
        </p:spPr>
        <p:txBody>
          <a:bodyPr/>
          <a:lstStyle/>
          <a:p>
            <a:pPr lvl="1"/>
            <a:r>
              <a:rPr lang="en-GB" b="1" dirty="0"/>
              <a:t>Table </a:t>
            </a:r>
            <a:r>
              <a:rPr lang="en-GB" b="1" dirty="0" smtClean="0"/>
              <a:t>5.A </a:t>
            </a:r>
            <a:r>
              <a:rPr lang="en-GB" dirty="0">
                <a:solidFill>
                  <a:schemeClr val="tx1"/>
                </a:solidFill>
              </a:rPr>
              <a:t>F</a:t>
            </a:r>
            <a:r>
              <a:rPr lang="en-GB" dirty="0" smtClean="0">
                <a:solidFill>
                  <a:schemeClr val="tx1"/>
                </a:solidFill>
              </a:rPr>
              <a:t>orecast summary</a:t>
            </a:r>
            <a:r>
              <a:rPr lang="en-GB" baseline="30000" dirty="0" smtClean="0">
                <a:solidFill>
                  <a:schemeClr val="tx1"/>
                </a:solidFill>
              </a:rPr>
              <a:t>(a)(b)</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	Modal projections for GDP, CPI inflation, LFS unemployment and excess supply/excess demand. Figures in parentheses show the corresponding projections in the February 2019 </a:t>
            </a:r>
            <a:r>
              <a:rPr lang="en-GB" i="1" dirty="0"/>
              <a:t>Inflation Report</a:t>
            </a:r>
            <a:r>
              <a:rPr lang="en-GB" dirty="0"/>
              <a:t>. Projections were only available to 2022 Q1 in February.</a:t>
            </a:r>
          </a:p>
          <a:p>
            <a:r>
              <a:rPr lang="en-GB" dirty="0"/>
              <a:t>(b)	The projections have been conditioned on the Term Funding Scheme and the prevailing prices of a </a:t>
            </a:r>
            <a:r>
              <a:rPr lang="en-GB" dirty="0" smtClean="0"/>
              <a:t>broad </a:t>
            </a:r>
            <a:r>
              <a:rPr lang="en-GB" dirty="0"/>
              <a:t>range of assets, which embody market expectations of the future stocks of purchased gilts and corporate bonds. The main assumptions are set out in the ‘Download the chart slides and data’ link </a:t>
            </a:r>
            <a:r>
              <a:rPr lang="en-GB" dirty="0" smtClean="0"/>
              <a:t>at </a:t>
            </a:r>
            <a:r>
              <a:rPr lang="en-GB" u="heavy" dirty="0" smtClean="0">
                <a:hlinkClick r:id="rId2"/>
              </a:rPr>
              <a:t>www.bankofengland.co.uk/inflation-report/2019/may-2019</a:t>
            </a:r>
            <a:r>
              <a:rPr lang="en-GB" i="1" dirty="0"/>
              <a:t>.</a:t>
            </a:r>
            <a:r>
              <a:rPr lang="en-GB" dirty="0"/>
              <a:t> </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2019 Q2 growth is 1.6%, 2020 Q2 growth is 1.5%, </a:t>
            </a:r>
            <a:r>
              <a:rPr lang="en-GB" dirty="0" smtClean="0"/>
              <a:t/>
            </a:r>
            <a:br>
              <a:rPr lang="en-GB" dirty="0" smtClean="0"/>
            </a:br>
            <a:r>
              <a:rPr lang="en-GB" dirty="0" smtClean="0"/>
              <a:t>2021 </a:t>
            </a:r>
            <a:r>
              <a:rPr lang="en-GB" dirty="0"/>
              <a:t>Q2 growth is 2.1% and </a:t>
            </a:r>
            <a:r>
              <a:rPr lang="en-GB" dirty="0" smtClean="0"/>
              <a:t>2022 </a:t>
            </a:r>
            <a:r>
              <a:rPr lang="en-GB" dirty="0"/>
              <a:t>Q2 growth is 2.2%. This compares to 1.4% in 2019 Q2, 1.5% in 2020 Q2 and 1.8% in 2021 Q2 in the February 2019 </a:t>
            </a:r>
            <a:r>
              <a:rPr lang="en-GB" i="1" dirty="0"/>
              <a:t>Inflation Report</a:t>
            </a:r>
            <a:r>
              <a:rPr lang="en-GB" dirty="0"/>
              <a:t>.</a:t>
            </a:r>
          </a:p>
          <a:p>
            <a:r>
              <a:rPr lang="en-GB" dirty="0"/>
              <a:t>(d)	Four-quarter inflation rate. </a:t>
            </a:r>
          </a:p>
          <a:p>
            <a:r>
              <a:rPr lang="en-GB" dirty="0"/>
              <a:t>(e)	Per cent of potential GDP. A negative figure implies output is below potential and a positive figure that it is above. </a:t>
            </a:r>
          </a:p>
          <a:p>
            <a:r>
              <a:rPr lang="en-GB" dirty="0"/>
              <a:t>(f)	Per cent. The path for Bank Rate implied by forward market interest rates. The curves are based on overnight index swap rates.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81" y="1591978"/>
            <a:ext cx="7083438" cy="2372166"/>
          </a:xfrm>
          <a:prstGeom prst="rect">
            <a:avLst/>
          </a:prstGeom>
        </p:spPr>
      </p:pic>
    </p:spTree>
    <p:extLst>
      <p:ext uri="{BB962C8B-B14F-4D97-AF65-F5344CB8AC3E}">
        <p14:creationId xmlns:p14="http://schemas.microsoft.com/office/powerpoint/2010/main" val="4085496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66176" cy="882143"/>
          </a:xfrm>
        </p:spPr>
        <p:txBody>
          <a:bodyPr/>
          <a:lstStyle/>
          <a:p>
            <a:pPr lvl="1"/>
            <a:r>
              <a:rPr lang="en-GB" b="1" dirty="0"/>
              <a:t>Chart A </a:t>
            </a:r>
            <a:r>
              <a:rPr lang="en-GB" dirty="0" smtClean="0"/>
              <a:t>Forecast errors for GDP growth, unemployment and </a:t>
            </a:r>
            <a:br>
              <a:rPr lang="en-GB" dirty="0" smtClean="0"/>
            </a:br>
            <a:r>
              <a:rPr lang="en-GB" dirty="0" smtClean="0"/>
              <a:t>CPI inflation have all been small relative to the MPC’s </a:t>
            </a:r>
            <a:br>
              <a:rPr lang="en-GB" dirty="0" smtClean="0"/>
            </a:br>
            <a:r>
              <a:rPr lang="en-GB" dirty="0" smtClean="0"/>
              <a:t>February 2018 fan charts</a:t>
            </a:r>
          </a:p>
          <a:p>
            <a:pPr lvl="2"/>
            <a:r>
              <a:rPr lang="en-GB" dirty="0" smtClean="0"/>
              <a:t>GDP, unemployment and CPI inflation outturns and projections in the February 2018 </a:t>
            </a:r>
            <a:r>
              <a:rPr lang="en-GB" i="1" dirty="0" smtClean="0"/>
              <a:t>Report</a:t>
            </a:r>
            <a:r>
              <a:rPr lang="en-GB" baseline="30000" dirty="0" smtClean="0"/>
              <a:t>(a</a:t>
            </a:r>
            <a:r>
              <a:rPr lang="en-GB" baseline="30000" dirty="0"/>
              <a:t>)</a:t>
            </a:r>
          </a:p>
        </p:txBody>
      </p:sp>
      <p:sp>
        <p:nvSpPr>
          <p:cNvPr id="6" name="Text Placeholder 2"/>
          <p:cNvSpPr txBox="1">
            <a:spLocks/>
          </p:cNvSpPr>
          <p:nvPr/>
        </p:nvSpPr>
        <p:spPr bwMode="auto">
          <a:xfrm>
            <a:off x="4765486" y="4204448"/>
            <a:ext cx="4175779" cy="2653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a:t>(a)	The projections were conditioned on: market interest rate expectations; the assumption that the stocks of purchased gilts and corporate bonds financed by the issuance of central bank reserves reached £435 billion and £10 billion respectively and remained there throughout the forecast period; and the announced Term Funding Scheme financed by the issuance of central bank reserves. </a:t>
            </a:r>
          </a:p>
          <a:p>
            <a:r>
              <a:rPr lang="en-GB" dirty="0"/>
              <a:t>(b)	See footnote to Chart 5.1 in the February 2018 </a:t>
            </a:r>
            <a:r>
              <a:rPr lang="en-GB" i="1" dirty="0"/>
              <a:t>Report</a:t>
            </a:r>
            <a:r>
              <a:rPr lang="en-GB" dirty="0"/>
              <a:t> for information on how to interpret the </a:t>
            </a:r>
            <a:r>
              <a:rPr lang="en-GB" dirty="0" smtClean="0"/>
              <a:t>fan </a:t>
            </a:r>
            <a:r>
              <a:rPr lang="en-GB" dirty="0"/>
              <a:t>chart.</a:t>
            </a:r>
          </a:p>
          <a:p>
            <a:r>
              <a:rPr lang="en-GB" dirty="0"/>
              <a:t>(c)	The latest </a:t>
            </a:r>
            <a:r>
              <a:rPr lang="en-GB" dirty="0" err="1"/>
              <a:t>backcast</a:t>
            </a:r>
            <a:r>
              <a:rPr lang="en-GB" dirty="0"/>
              <a:t> is a judgement about the path for GDP in the mature estimate of the data.</a:t>
            </a:r>
          </a:p>
          <a:p>
            <a:r>
              <a:rPr lang="en-GB" dirty="0"/>
              <a:t>(d)	The diamond shows Bank staff’s projection for 2019 Q1, based on data to February.</a:t>
            </a:r>
          </a:p>
          <a:p>
            <a:r>
              <a:rPr lang="en-GB" dirty="0"/>
              <a:t>(e)	See footnote to Chart 5.2 in the February 2018 </a:t>
            </a:r>
            <a:r>
              <a:rPr lang="en-GB" i="1" dirty="0"/>
              <a:t>Report</a:t>
            </a:r>
            <a:r>
              <a:rPr lang="en-GB" dirty="0"/>
              <a:t> for information on how to interpret the </a:t>
            </a:r>
            <a:r>
              <a:rPr lang="en-GB" dirty="0" smtClean="0"/>
              <a:t>fan </a:t>
            </a:r>
            <a:r>
              <a:rPr lang="en-GB" dirty="0"/>
              <a:t>chart.</a:t>
            </a:r>
          </a:p>
          <a:p>
            <a:r>
              <a:rPr lang="en-GB" dirty="0"/>
              <a:t>(f)	See footnote to Charts 5.3 and 5.4 in the February 2018 </a:t>
            </a:r>
            <a:r>
              <a:rPr lang="en-GB" i="1" dirty="0"/>
              <a:t>Report</a:t>
            </a:r>
            <a:r>
              <a:rPr lang="en-GB" dirty="0"/>
              <a:t> for information on how to interpret the fan chart.</a:t>
            </a: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450" y="2190638"/>
            <a:ext cx="3622417" cy="214647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480" y="4448970"/>
            <a:ext cx="3618449" cy="2162340"/>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9056" y="2178735"/>
            <a:ext cx="3622417" cy="2158373"/>
          </a:xfrm>
          <a:prstGeom prst="rect">
            <a:avLst/>
          </a:prstGeom>
        </p:spPr>
      </p:pic>
    </p:spTree>
    <p:extLst>
      <p:ext uri="{BB962C8B-B14F-4D97-AF65-F5344CB8AC3E}">
        <p14:creationId xmlns:p14="http://schemas.microsoft.com/office/powerpoint/2010/main" val="5213582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523719"/>
          </a:xfrm>
        </p:spPr>
        <p:txBody>
          <a:bodyPr/>
          <a:lstStyle/>
          <a:p>
            <a:pPr lvl="1"/>
            <a:r>
              <a:rPr lang="en-GB" b="1" dirty="0" smtClean="0"/>
              <a:t>Table 2 </a:t>
            </a:r>
            <a:r>
              <a:rPr lang="en-GB" dirty="0" smtClean="0">
                <a:solidFill>
                  <a:schemeClr val="tx1"/>
                </a:solidFill>
              </a:rPr>
              <a:t>News since the February 2018 forecast</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Chained-volume measure, based on the mode of the MPC’s </a:t>
            </a:r>
            <a:r>
              <a:rPr lang="en-GB" dirty="0" err="1"/>
              <a:t>backcast</a:t>
            </a:r>
            <a:r>
              <a:rPr lang="en-GB" dirty="0"/>
              <a:t>.  </a:t>
            </a:r>
          </a:p>
          <a:p>
            <a:r>
              <a:rPr lang="en-GB" dirty="0"/>
              <a:t>(b)	Data for 2019 Q1 are Bank staff projections, based on data to February.</a:t>
            </a:r>
          </a:p>
          <a:p>
            <a:r>
              <a:rPr lang="en-GB" dirty="0"/>
              <a:t>(c)	Percentage points. May not equal the difference between forecast and outturn due to rounding.</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409" y="1732269"/>
            <a:ext cx="7079182" cy="2010850"/>
          </a:xfrm>
          <a:prstGeom prst="rect">
            <a:avLst/>
          </a:prstGeom>
        </p:spPr>
      </p:pic>
    </p:spTree>
    <p:extLst>
      <p:ext uri="{BB962C8B-B14F-4D97-AF65-F5344CB8AC3E}">
        <p14:creationId xmlns:p14="http://schemas.microsoft.com/office/powerpoint/2010/main" val="33333868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523719"/>
          </a:xfrm>
        </p:spPr>
        <p:txBody>
          <a:bodyPr/>
          <a:lstStyle/>
          <a:p>
            <a:pPr lvl="1"/>
            <a:r>
              <a:rPr lang="en-GB" b="1" dirty="0" smtClean="0"/>
              <a:t>Table 3 </a:t>
            </a:r>
            <a:r>
              <a:rPr lang="en-GB" dirty="0" smtClean="0"/>
              <a:t>Potential supply growth has been a little lower than in the February 2018 projection</a:t>
            </a:r>
            <a:endParaRPr lang="en-GB" dirty="0"/>
          </a:p>
          <a:p>
            <a:pPr lvl="2"/>
            <a:r>
              <a:rPr lang="en-GB" dirty="0" smtClean="0"/>
              <a:t>Decomposition of estimated potential supply growth</a:t>
            </a:r>
            <a:r>
              <a:rPr lang="en-GB" baseline="30000" dirty="0" smtClean="0"/>
              <a:t>(a</a:t>
            </a:r>
            <a:r>
              <a:rPr lang="en-GB" baseline="30000" dirty="0"/>
              <a:t>)</a:t>
            </a:r>
          </a:p>
          <a:p>
            <a:pPr lvl="2"/>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Contributions to potential supply growth between 2017 Q4 and 2019 Q1, unless otherwise stated. Contributions may not sum to the total due to rounding.</a:t>
            </a:r>
          </a:p>
          <a:p>
            <a:r>
              <a:rPr lang="en-GB" dirty="0"/>
              <a:t>(b)	Per cent change between 2017 Q4 and 2019 Q1. </a:t>
            </a:r>
          </a:p>
          <a:p>
            <a:r>
              <a:rPr lang="en-GB" dirty="0"/>
              <a:t>(c)	Positive numbers would indicate that a fall in the equilibrium unemployment rate has increased potential labour supply.</a:t>
            </a:r>
          </a:p>
          <a:p>
            <a:r>
              <a:rPr lang="en-GB" dirty="0"/>
              <a:t>(d)	The decomposition is based on a growth-accounting framework using a constant returns to scale Cobb-Douglas production function, with the elasticity of output with respect to capital set to ⅓. </a:t>
            </a:r>
            <a:r>
              <a:rPr lang="en-GB" dirty="0" smtClean="0"/>
              <a:t>Total </a:t>
            </a:r>
            <a:r>
              <a:rPr lang="en-GB" dirty="0"/>
              <a:t>factor productivity is a residual.</a:t>
            </a:r>
          </a:p>
          <a:p>
            <a:r>
              <a:rPr lang="en-GB" dirty="0"/>
              <a:t>(e)	Capital deepening refers to growth in capital services per person-hour. Capital includes structures, machinery, vehicles, computers, purchased software, own-account software, mineral exploration, artistic originals and R&amp;D. Calculations are based on Oulton, N and Wallis, G (2016), ‘</a:t>
            </a:r>
            <a:r>
              <a:rPr lang="en-GB" u="heavy" dirty="0">
                <a:hlinkClick r:id="rId2"/>
              </a:rPr>
              <a:t>Capital stocks and capital services: integrated and consistent estimates for the United Kingdom, 1950–2013</a:t>
            </a:r>
            <a:r>
              <a:rPr lang="en-GB" dirty="0"/>
              <a:t>’, </a:t>
            </a:r>
            <a:r>
              <a:rPr lang="en-GB" i="1" dirty="0"/>
              <a:t>Economic Modelling</a:t>
            </a:r>
            <a:r>
              <a:rPr lang="en-GB" dirty="0"/>
              <a:t>. </a:t>
            </a:r>
          </a:p>
          <a:p>
            <a:r>
              <a:rPr lang="en-GB" dirty="0"/>
              <a:t>(f)	Total factor productivity growth refers to improvements in the efficiency with which both capital and labour are used to produce output</a:t>
            </a:r>
            <a:r>
              <a:rPr lang="en-GB" dirty="0" smtClean="0"/>
              <a:t>.</a:t>
            </a:r>
            <a:endParaRPr lang="en-GB"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722" y="1557249"/>
            <a:ext cx="6726556" cy="3445692"/>
          </a:xfrm>
          <a:prstGeom prst="rect">
            <a:avLst/>
          </a:prstGeom>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523719"/>
          </a:xfrm>
        </p:spPr>
        <p:txBody>
          <a:bodyPr/>
          <a:lstStyle/>
          <a:p>
            <a:pPr lvl="1"/>
            <a:r>
              <a:rPr lang="en-GB" b="1" dirty="0"/>
              <a:t>Table </a:t>
            </a:r>
            <a:r>
              <a:rPr lang="en-GB" b="1" dirty="0" smtClean="0"/>
              <a:t>4 </a:t>
            </a:r>
            <a:r>
              <a:rPr lang="en-GB" dirty="0" smtClean="0"/>
              <a:t>Pattern of MPC forecast errors over time</a:t>
            </a:r>
            <a:endParaRPr lang="en-GB" dirty="0"/>
          </a:p>
          <a:p>
            <a:pPr lvl="2"/>
            <a:r>
              <a:rPr lang="en-GB" dirty="0" smtClean="0"/>
              <a:t>Outturn data compared with past projections</a:t>
            </a:r>
            <a:endParaRPr lang="en-GB" baseline="30000" dirty="0"/>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by </a:t>
            </a:r>
            <a:r>
              <a:rPr lang="en-GB" dirty="0" err="1"/>
              <a:t>Refinitiv</a:t>
            </a:r>
            <a:r>
              <a:rPr lang="en-GB" dirty="0"/>
              <a:t>, IMF </a:t>
            </a:r>
            <a:r>
              <a:rPr lang="en-GB" i="1" dirty="0"/>
              <a:t>WEO</a:t>
            </a:r>
            <a:r>
              <a:rPr lang="en-GB" dirty="0"/>
              <a:t>, OECD, ONS and Bank calculations</a:t>
            </a:r>
            <a:r>
              <a:rPr lang="en-GB" dirty="0" smtClean="0"/>
              <a:t>.</a:t>
            </a:r>
          </a:p>
          <a:p>
            <a:endParaRPr lang="en-GB" dirty="0"/>
          </a:p>
          <a:p>
            <a:r>
              <a:rPr lang="en-GB" dirty="0"/>
              <a:t>(a)	Where partial data are available for the quarter, Bank staff’s projection for that quarter, based on those data, are used.</a:t>
            </a:r>
          </a:p>
          <a:p>
            <a:r>
              <a:rPr lang="en-GB" dirty="0"/>
              <a:t>(b)	Differences between outturns and forecasts for the percentage point change in the unemployment rate. Negative values indicate that the unemployment rate was lower than expected.</a:t>
            </a:r>
          </a:p>
          <a:p>
            <a:r>
              <a:rPr lang="en-GB" dirty="0"/>
              <a:t>(c)	Differences between outturns and forecasts for the annual CPI inflation rate in Q1 of the year after the forecast.</a:t>
            </a:r>
          </a:p>
          <a:p>
            <a:r>
              <a:rPr lang="en-GB" dirty="0"/>
              <a:t>(d)	Constructed using data for real GDP growth rates for 180 countries weighted according to their shares in </a:t>
            </a:r>
            <a:r>
              <a:rPr lang="en-GB" dirty="0" smtClean="0"/>
              <a:t>UK </a:t>
            </a:r>
            <a:r>
              <a:rPr lang="en-GB" dirty="0"/>
              <a:t>exports</a:t>
            </a:r>
            <a:r>
              <a:rPr lang="en-GB" dirty="0" smtClean="0"/>
              <a:t>.</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2504" y="1361713"/>
            <a:ext cx="5918993" cy="3836763"/>
          </a:xfrm>
          <a:prstGeom prst="rect">
            <a:avLst/>
          </a:prstGeom>
        </p:spPr>
      </p:pic>
    </p:spTree>
    <p:extLst>
      <p:ext uri="{BB962C8B-B14F-4D97-AF65-F5344CB8AC3E}">
        <p14:creationId xmlns:p14="http://schemas.microsoft.com/office/powerpoint/2010/main" val="1421611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523719"/>
          </a:xfrm>
        </p:spPr>
        <p:txBody>
          <a:bodyPr/>
          <a:lstStyle/>
          <a:p>
            <a:pPr lvl="1"/>
            <a:r>
              <a:rPr lang="en-GB" b="1" dirty="0"/>
              <a:t>Chart B </a:t>
            </a:r>
            <a:r>
              <a:rPr lang="en-GB" dirty="0">
                <a:solidFill>
                  <a:schemeClr val="tx1"/>
                </a:solidFill>
              </a:rPr>
              <a:t>Dispersion of GDP growth outturns across deciles of the fan chart probability distribution</a:t>
            </a:r>
            <a:r>
              <a:rPr lang="en-GB" baseline="30000" dirty="0">
                <a:solidFill>
                  <a:schemeClr val="tx1"/>
                </a:solidFill>
              </a:rPr>
              <a:t>(a)</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	Four-quarter GDP growth. Calculated for the market rate fan charts published since </a:t>
            </a:r>
            <a:r>
              <a:rPr lang="en-GB" dirty="0" smtClean="0"/>
              <a:t>February </a:t>
            </a:r>
            <a:r>
              <a:rPr lang="en-GB" dirty="0"/>
              <a:t>2004</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7301" y="1620000"/>
            <a:ext cx="6209399" cy="3647853"/>
          </a:xfrm>
          <a:prstGeom prst="rect">
            <a:avLst/>
          </a:prstGeom>
        </p:spPr>
      </p:pic>
    </p:spTree>
    <p:extLst>
      <p:ext uri="{BB962C8B-B14F-4D97-AF65-F5344CB8AC3E}">
        <p14:creationId xmlns:p14="http://schemas.microsoft.com/office/powerpoint/2010/main" val="3710075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523719"/>
          </a:xfrm>
        </p:spPr>
        <p:txBody>
          <a:bodyPr/>
          <a:lstStyle/>
          <a:p>
            <a:pPr lvl="1"/>
            <a:r>
              <a:rPr lang="en-GB" b="1" dirty="0" smtClean="0"/>
              <a:t>Chart C </a:t>
            </a:r>
            <a:r>
              <a:rPr lang="en-GB" dirty="0" smtClean="0">
                <a:solidFill>
                  <a:schemeClr val="tx1"/>
                </a:solidFill>
              </a:rPr>
              <a:t>Dispersion of CPI inflation outturns across deciles of the fan chart probability distribution</a:t>
            </a:r>
            <a:r>
              <a:rPr lang="en-GB" baseline="30000" dirty="0" smtClean="0">
                <a:solidFill>
                  <a:schemeClr val="tx1"/>
                </a:solidFill>
              </a:rPr>
              <a:t>(a</a:t>
            </a:r>
            <a:r>
              <a:rPr lang="en-GB" baseline="30000" dirty="0">
                <a:solidFill>
                  <a:schemeClr val="tx1"/>
                </a:solidFill>
              </a:rPr>
              <a:t>)</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	Calculated for the market rate fan charts published since February 2004.</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654" y="1620000"/>
            <a:ext cx="6202693" cy="3647853"/>
          </a:xfrm>
          <a:prstGeom prst="rect">
            <a:avLst/>
          </a:prstGeom>
        </p:spPr>
      </p:pic>
    </p:spTree>
    <p:extLst>
      <p:ext uri="{BB962C8B-B14F-4D97-AF65-F5344CB8AC3E}">
        <p14:creationId xmlns:p14="http://schemas.microsoft.com/office/powerpoint/2010/main" val="24312913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7</a:t>
            </a:r>
          </a:p>
          <a:p>
            <a:pPr algn="ctr"/>
            <a:r>
              <a:rPr lang="en-GB" sz="2400" b="1" dirty="0">
                <a:latin typeface="Arial" pitchFamily="34" charset="0"/>
                <a:cs typeface="Arial" pitchFamily="34" charset="0"/>
              </a:rPr>
              <a:t>Other forecasters’ expectations</a:t>
            </a:r>
          </a:p>
        </p:txBody>
      </p:sp>
    </p:spTree>
    <p:extLst>
      <p:ext uri="{BB962C8B-B14F-4D97-AF65-F5344CB8AC3E}">
        <p14:creationId xmlns:p14="http://schemas.microsoft.com/office/powerpoint/2010/main" val="7240748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a:t>
            </a:r>
            <a:r>
              <a:rPr lang="en-GB" dirty="0" smtClean="0">
                <a:solidFill>
                  <a:schemeClr val="tx1"/>
                </a:solidFill>
              </a:rPr>
              <a:t>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Source: Projections of outside forecasters as of 19 April 2019</a:t>
            </a:r>
            <a:r>
              <a:rPr lang="en-GB" dirty="0" smtClean="0"/>
              <a:t>.</a:t>
            </a:r>
          </a:p>
          <a:p>
            <a:endParaRPr lang="en-GB" dirty="0"/>
          </a:p>
          <a:p>
            <a:r>
              <a:rPr lang="en-GB" dirty="0"/>
              <a:t>(a)	For 2020 Q2, there were 15 forecasts for CPI inflation, 15 for GDP growth, 13 for the unemployment rate, </a:t>
            </a:r>
            <a:r>
              <a:rPr lang="en-GB" dirty="0" smtClean="0"/>
              <a:t>15 </a:t>
            </a:r>
            <a:r>
              <a:rPr lang="en-GB" dirty="0"/>
              <a:t>for Bank Rate, 10 for the stock of gilt purchases, 10 for the stock of corporate bond purchases and 8 for sterling ERI. For 2021 Q2, there were 13 forecasts for CPI inflation, 13 for GDP growth, 12 for the unemployment rate, 14 for Bank Rate, 10 for the stock of gilt purchases, 9 for the stock of corporate bond purchases and 8 for sterling ERI. For 2022 Q2, there were 10 forecasts for CPI inflation, 11 for GDP growth, 10 for the unemployment rate, 12 for Bank Rate, 9 for the stock of gilt purchases, 7 for the stock of corporate bond purchases and 7 for sterling ERI. </a:t>
            </a:r>
          </a:p>
          <a:p>
            <a:r>
              <a:rPr lang="en-GB" dirty="0"/>
              <a:t>(b)	Twelve-month rate.</a:t>
            </a:r>
          </a:p>
          <a:p>
            <a:r>
              <a:rPr lang="en-GB" dirty="0"/>
              <a:t>(c)	Four-quarter percentage change.</a:t>
            </a:r>
          </a:p>
          <a:p>
            <a:r>
              <a:rPr lang="en-GB" dirty="0"/>
              <a:t>(d)	Original purchase value. Purchased via the creation of central bank reserves.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9900" y="1583702"/>
            <a:ext cx="6644202" cy="2609918"/>
          </a:xfrm>
          <a:prstGeom prst="rect">
            <a:avLst/>
          </a:prstGeom>
        </p:spPr>
      </p:pic>
    </p:spTree>
    <p:extLst>
      <p:ext uri="{BB962C8B-B14F-4D97-AF65-F5344CB8AC3E}">
        <p14:creationId xmlns:p14="http://schemas.microsoft.com/office/powerpoint/2010/main" val="41789141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 </a:t>
            </a:r>
            <a:r>
              <a:rPr lang="en-GB" dirty="0" smtClean="0"/>
              <a:t>The probability of GDP growth in three years’ time being less than 1% has fallen since the end of 2018, but remains elevated </a:t>
            </a:r>
          </a:p>
          <a:p>
            <a:pPr lvl="2"/>
            <a:r>
              <a:rPr lang="en-GB" dirty="0" smtClean="0"/>
              <a:t>Averages </a:t>
            </a:r>
            <a:r>
              <a:rPr lang="en-GB" dirty="0"/>
              <a:t>of forecasters’ </a:t>
            </a:r>
            <a:r>
              <a:rPr lang="en-GB" dirty="0" smtClean="0"/>
              <a:t>probabilities attached to GDP growth outturns in three</a:t>
            </a:r>
            <a:r>
              <a:rPr lang="en-GB" dirty="0"/>
              <a:t> years’ </a:t>
            </a:r>
            <a:r>
              <a:rPr lang="en-GB" dirty="0" smtClean="0"/>
              <a:t>time</a:t>
            </a:r>
            <a:endParaRPr lang="en-GB" baseline="30000" dirty="0"/>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a:t>
            </a:r>
            <a:r>
              <a:rPr lang="en-GB" dirty="0"/>
              <a:t> between February 2007 and May 2019</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7359" y="2079342"/>
            <a:ext cx="6189282" cy="3661264"/>
          </a:xfrm>
          <a:prstGeom prst="rect">
            <a:avLst/>
          </a:prstGeom>
        </p:spPr>
      </p:pic>
    </p:spTree>
    <p:extLst>
      <p:ext uri="{BB962C8B-B14F-4D97-AF65-F5344CB8AC3E}">
        <p14:creationId xmlns:p14="http://schemas.microsoft.com/office/powerpoint/2010/main" val="9702677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smtClean="0"/>
              <a:t>Forecasters’ projections of Bank Rate remain higher than market interest rates</a:t>
            </a:r>
          </a:p>
          <a:p>
            <a:pPr lvl="2"/>
            <a:r>
              <a:rPr lang="en-GB" dirty="0" smtClean="0"/>
              <a:t>Market interest rates and averages of forecasters’ central projections of Bank Rate</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Bloomberg Finance L.P., projections of outside forecasters provided for </a:t>
            </a:r>
            <a:r>
              <a:rPr lang="en-GB" i="1" dirty="0"/>
              <a:t>Inflation Reports</a:t>
            </a:r>
            <a:r>
              <a:rPr lang="en-GB" dirty="0"/>
              <a:t> in February 2019 and May 2019 and Bank calculations</a:t>
            </a:r>
            <a:r>
              <a:rPr lang="en-GB" dirty="0" smtClean="0"/>
              <a:t>.</a:t>
            </a:r>
          </a:p>
          <a:p>
            <a:endParaRPr lang="en-GB" dirty="0"/>
          </a:p>
          <a:p>
            <a:r>
              <a:rPr lang="en-GB" dirty="0"/>
              <a:t>(a)	Estimated using instantaneous forward overnight index swap rates in the 15 working days to </a:t>
            </a:r>
            <a:r>
              <a:rPr lang="en-GB" dirty="0" smtClean="0"/>
              <a:t>30 </a:t>
            </a:r>
            <a:r>
              <a:rPr lang="en-GB" dirty="0"/>
              <a:t>January 2019 and 24 April 2019 respectively.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3890" y="2107119"/>
            <a:ext cx="6236221" cy="3587503"/>
          </a:xfrm>
          <a:prstGeom prst="rect">
            <a:avLst/>
          </a:prstGeom>
        </p:spPr>
      </p:pic>
    </p:spTree>
    <p:extLst>
      <p:ext uri="{BB962C8B-B14F-4D97-AF65-F5344CB8AC3E}">
        <p14:creationId xmlns:p14="http://schemas.microsoft.com/office/powerpoint/2010/main" val="3521986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5.B </a:t>
            </a:r>
            <a:r>
              <a:rPr lang="en-GB" dirty="0">
                <a:solidFill>
                  <a:schemeClr val="tx1"/>
                </a:solidFill>
              </a:rPr>
              <a:t>Conditioning path for Bank Rate implied by forward market interest </a:t>
            </a:r>
            <a:r>
              <a:rPr lang="en-GB" dirty="0" smtClean="0">
                <a:solidFill>
                  <a:schemeClr val="tx1"/>
                </a:solidFill>
              </a:rPr>
              <a:t>rates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	The data are 15 working day averages of one‑day forward rates to 24 April 2019 and 30 January 2019 respectively. The curve is based on overnight index swap rates.</a:t>
            </a:r>
          </a:p>
          <a:p>
            <a:r>
              <a:rPr lang="en-GB" dirty="0"/>
              <a:t>(b)	May figure for 2019 Q2 is an average of realised overnight rates to 24 April 2019, and forward rates thereafter.</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169" y="1700363"/>
            <a:ext cx="6929662" cy="1694098"/>
          </a:xfrm>
          <a:prstGeom prst="rect">
            <a:avLst/>
          </a:prstGeom>
        </p:spPr>
      </p:pic>
    </p:spTree>
    <p:extLst>
      <p:ext uri="{BB962C8B-B14F-4D97-AF65-F5344CB8AC3E}">
        <p14:creationId xmlns:p14="http://schemas.microsoft.com/office/powerpoint/2010/main" val="16036871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a:t>
            </a:r>
            <a:r>
              <a:rPr lang="en-GB" dirty="0" smtClean="0">
                <a:solidFill>
                  <a:schemeClr val="tx1"/>
                </a:solidFill>
              </a:rPr>
              <a:t>rate expectations</a:t>
            </a:r>
            <a:r>
              <a:rPr lang="en-GB" dirty="0">
                <a:solidFill>
                  <a:schemeClr val="tx1"/>
                </a:solidFill>
              </a:rPr>
              <a:t>, other policy measures as announced</a:t>
            </a:r>
          </a:p>
        </p:txBody>
      </p:sp>
      <p:sp>
        <p:nvSpPr>
          <p:cNvPr id="5" name="Text Placeholder 4"/>
          <p:cNvSpPr>
            <a:spLocks noGrp="1"/>
          </p:cNvSpPr>
          <p:nvPr>
            <p:ph type="body" sz="quarter" idx="16"/>
          </p:nvPr>
        </p:nvSpPr>
        <p:spPr/>
        <p:txBody>
          <a:bodyPr/>
          <a:lstStyle/>
          <a:p>
            <a:pPr marL="0" indent="0"/>
            <a:r>
              <a:rPr lang="en-GB" dirty="0"/>
              <a:t>The fan chart depicts the probability of various outcomes for GDP growth. It has been conditioned on the assumptions in </a:t>
            </a:r>
            <a:r>
              <a:rPr lang="en-GB" b="1" dirty="0"/>
              <a:t>Table 5.A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u="heavy" dirty="0">
                <a:hlinkClick r:id="rId2"/>
              </a:rPr>
              <a:t>www.bankofengland.co.uk/inflation-report/2019/may-2019</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7534" y="1620000"/>
            <a:ext cx="6128932" cy="3627736"/>
          </a:xfrm>
          <a:prstGeom prst="rect">
            <a:avLst/>
          </a:prstGeom>
        </p:spPr>
      </p:pic>
    </p:spTree>
    <p:extLst>
      <p:ext uri="{BB962C8B-B14F-4D97-AF65-F5344CB8AC3E}">
        <p14:creationId xmlns:p14="http://schemas.microsoft.com/office/powerpoint/2010/main" val="1831852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5.2 </a:t>
            </a:r>
            <a:r>
              <a:rPr lang="en-GB" dirty="0">
                <a:solidFill>
                  <a:schemeClr val="tx1"/>
                </a:solidFill>
              </a:rPr>
              <a:t>Unemployment projection based on market interest</a:t>
            </a:r>
          </a:p>
          <a:p>
            <a:pPr lvl="1"/>
            <a:r>
              <a:rPr lang="en-GB" dirty="0">
                <a:solidFill>
                  <a:schemeClr val="tx1"/>
                </a:solidFill>
              </a:rPr>
              <a:t>rate expectations, other policy measures as announced</a:t>
            </a:r>
          </a:p>
        </p:txBody>
      </p:sp>
      <p:sp>
        <p:nvSpPr>
          <p:cNvPr id="5" name="Text Placeholder 4"/>
          <p:cNvSpPr>
            <a:spLocks noGrp="1"/>
          </p:cNvSpPr>
          <p:nvPr>
            <p:ph type="body" sz="quarter" idx="16"/>
          </p:nvPr>
        </p:nvSpPr>
        <p:spPr>
          <a:xfrm>
            <a:off x="292100" y="5810250"/>
            <a:ext cx="8446864" cy="1047751"/>
          </a:xfrm>
        </p:spPr>
        <p:txBody>
          <a:bodyPr/>
          <a:lstStyle/>
          <a:p>
            <a:pPr marL="0" indent="0"/>
            <a:r>
              <a:rPr lang="en-GB" dirty="0"/>
              <a:t>The fan chart depicts the probability of various outcomes for LFS unemployment. It has been conditioned on the assumptions in </a:t>
            </a:r>
            <a:r>
              <a:rPr lang="en-GB" b="1" dirty="0"/>
              <a:t>Table 5.A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2019 Q1, a quarter earlier than the fan for CPI inflation. That is because Q1 is a staff projection for the unemployment rate, based in part on data for January and February. The unemployment rate was 3.9% in the three months to February, and is projected to be 3.9% in Q1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440000"/>
            <a:ext cx="6128932" cy="3641147"/>
          </a:xfrm>
          <a:prstGeom prst="rect">
            <a:avLst/>
          </a:prstGeom>
        </p:spPr>
      </p:pic>
    </p:spTree>
    <p:extLst>
      <p:ext uri="{BB962C8B-B14F-4D97-AF65-F5344CB8AC3E}">
        <p14:creationId xmlns:p14="http://schemas.microsoft.com/office/powerpoint/2010/main" val="38073450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4020409" cy="1379136"/>
          </a:xfrm>
        </p:spPr>
        <p:txBody>
          <a:bodyPr/>
          <a:lstStyle/>
          <a:p>
            <a:pPr lvl="1"/>
            <a:r>
              <a:rPr lang="en-GB" sz="2000" b="1" dirty="0" smtClean="0"/>
              <a:t>Chart 5.3 </a:t>
            </a:r>
            <a:r>
              <a:rPr lang="en-GB" sz="2000" dirty="0">
                <a:solidFill>
                  <a:schemeClr val="tx1"/>
                </a:solidFill>
              </a:rPr>
              <a:t>CPI inflation projection based on market interest rate</a:t>
            </a:r>
          </a:p>
          <a:p>
            <a:pPr lvl="1"/>
            <a:r>
              <a:rPr lang="en-GB" sz="2000" dirty="0">
                <a:solidFill>
                  <a:schemeClr val="tx1"/>
                </a:solidFill>
              </a:rPr>
              <a:t>expectations, other policy measures as announced</a:t>
            </a:r>
          </a:p>
        </p:txBody>
      </p:sp>
      <p:sp>
        <p:nvSpPr>
          <p:cNvPr id="5" name="Text Placeholder 4"/>
          <p:cNvSpPr>
            <a:spLocks noGrp="1"/>
          </p:cNvSpPr>
          <p:nvPr>
            <p:ph type="body" sz="quarter" idx="16"/>
          </p:nvPr>
        </p:nvSpPr>
        <p:spPr>
          <a:xfrm>
            <a:off x="292100" y="5810250"/>
            <a:ext cx="8629478" cy="1047751"/>
          </a:xfrm>
        </p:spPr>
        <p:txBody>
          <a:bodyPr/>
          <a:lstStyle/>
          <a:p>
            <a:pPr marL="0" indent="0"/>
            <a:r>
              <a:rPr lang="en-GB" b="1" dirty="0"/>
              <a:t>Charts </a:t>
            </a:r>
            <a:r>
              <a:rPr lang="en-GB" b="1" dirty="0" smtClean="0"/>
              <a:t>5.3 </a:t>
            </a:r>
            <a:r>
              <a:rPr lang="en-GB" dirty="0"/>
              <a:t>and </a:t>
            </a:r>
            <a:r>
              <a:rPr lang="en-GB" b="1" dirty="0" smtClean="0"/>
              <a:t>5.4</a:t>
            </a:r>
            <a:r>
              <a:rPr lang="en-GB" dirty="0" smtClean="0"/>
              <a:t> depict </a:t>
            </a:r>
            <a:r>
              <a:rPr lang="en-GB" dirty="0"/>
              <a:t>the probability of various outcomes for CPI inflation in the future. They have been conditioned on the assumptions in </a:t>
            </a:r>
            <a:r>
              <a:rPr lang="en-GB" b="1" dirty="0"/>
              <a:t>Table 5.A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r>
              <a:rPr lang="en-GB" dirty="0" smtClean="0"/>
              <a:t>.</a:t>
            </a:r>
            <a:endParaRPr lang="en-GB" dirty="0"/>
          </a:p>
        </p:txBody>
      </p:sp>
      <p:sp>
        <p:nvSpPr>
          <p:cNvPr id="10" name="Text Placeholder 3"/>
          <p:cNvSpPr txBox="1">
            <a:spLocks/>
          </p:cNvSpPr>
          <p:nvPr/>
        </p:nvSpPr>
        <p:spPr bwMode="auto">
          <a:xfrm>
            <a:off x="4736419" y="226221"/>
            <a:ext cx="4075071" cy="882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5.4 </a:t>
            </a:r>
            <a:r>
              <a:rPr lang="en-GB" sz="2000" dirty="0">
                <a:solidFill>
                  <a:schemeClr val="tx1"/>
                </a:solidFill>
              </a:rPr>
              <a:t>CPI inflation projection in </a:t>
            </a:r>
            <a:r>
              <a:rPr lang="en-GB" sz="2000" dirty="0" smtClean="0">
                <a:solidFill>
                  <a:schemeClr val="tx1"/>
                </a:solidFill>
              </a:rPr>
              <a:t>February based </a:t>
            </a:r>
            <a:r>
              <a:rPr lang="en-GB" sz="2000" dirty="0">
                <a:solidFill>
                  <a:schemeClr val="tx1"/>
                </a:solidFill>
              </a:rPr>
              <a:t>on </a:t>
            </a:r>
            <a:r>
              <a:rPr lang="en-GB" sz="2000" dirty="0" smtClean="0">
                <a:solidFill>
                  <a:schemeClr val="tx1"/>
                </a:solidFill>
              </a:rPr>
              <a:t>market interest </a:t>
            </a:r>
            <a:r>
              <a:rPr lang="en-GB" sz="2000" dirty="0">
                <a:solidFill>
                  <a:schemeClr val="tx1"/>
                </a:solidFill>
              </a:rPr>
              <a:t>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449" y="2136166"/>
            <a:ext cx="3877711" cy="232492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462" y="2163019"/>
            <a:ext cx="3894681" cy="2303716"/>
          </a:xfrm>
          <a:prstGeom prst="rect">
            <a:avLst/>
          </a:prstGeom>
        </p:spPr>
      </p:pic>
    </p:spTree>
    <p:extLst>
      <p:ext uri="{BB962C8B-B14F-4D97-AF65-F5344CB8AC3E}">
        <p14:creationId xmlns:p14="http://schemas.microsoft.com/office/powerpoint/2010/main" val="2849350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5.C </a:t>
            </a:r>
            <a:r>
              <a:rPr lang="en-GB" dirty="0" smtClean="0">
                <a:solidFill>
                  <a:schemeClr val="tx1"/>
                </a:solidFill>
              </a:rPr>
              <a:t>Annual average GDP growth rates of modal, median and mean paths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(a)	The table shows the projections for annual average GDP growth rates of modal, median and mean projections for four‑quarter growth of real GDP implied by the fan chart. The figures in parentheses show the corresponding projections in the February 2019 </a:t>
            </a:r>
            <a:r>
              <a:rPr lang="en-GB" i="1" dirty="0"/>
              <a:t>Inflation Report </a:t>
            </a:r>
            <a:r>
              <a:rPr lang="en-GB" dirty="0"/>
              <a:t>excluding the </a:t>
            </a:r>
            <a:r>
              <a:rPr lang="en-GB" dirty="0" err="1"/>
              <a:t>backcast</a:t>
            </a:r>
            <a:r>
              <a:rPr lang="en-GB" dirty="0"/>
              <a:t>. The projections have been conditioned on the assumptions in </a:t>
            </a:r>
            <a:r>
              <a:rPr lang="en-GB" b="1" dirty="0"/>
              <a:t>Table 5.A </a:t>
            </a:r>
            <a:r>
              <a:rPr lang="en-GB" dirty="0"/>
              <a:t>footnote (b).</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228" y="1980824"/>
            <a:ext cx="6733546" cy="1321536"/>
          </a:xfrm>
          <a:prstGeom prst="rect">
            <a:avLst/>
          </a:prstGeom>
        </p:spPr>
      </p:pic>
    </p:spTree>
    <p:extLst>
      <p:ext uri="{BB962C8B-B14F-4D97-AF65-F5344CB8AC3E}">
        <p14:creationId xmlns:p14="http://schemas.microsoft.com/office/powerpoint/2010/main" val="30834512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569767"/>
          </a:xfrm>
        </p:spPr>
        <p:txBody>
          <a:bodyPr/>
          <a:lstStyle/>
          <a:p>
            <a:pPr lvl="1"/>
            <a:r>
              <a:rPr lang="en-GB" b="1" dirty="0" smtClean="0"/>
              <a:t>Table 5.D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sp>
        <p:nvSpPr>
          <p:cNvPr id="2" name="Rectangle 1">
            <a:hlinkClick r:id="rId2"/>
          </p:cNvPr>
          <p:cNvSpPr/>
          <p:nvPr/>
        </p:nvSpPr>
        <p:spPr>
          <a:xfrm>
            <a:off x="2743200" y="5980649"/>
            <a:ext cx="3095368" cy="17556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538374" y="6247181"/>
            <a:ext cx="184731" cy="276999"/>
          </a:xfrm>
          <a:prstGeom prst="rect">
            <a:avLst/>
          </a:prstGeom>
          <a:noFill/>
        </p:spPr>
        <p:txBody>
          <a:bodyPr wrap="none" rtlCol="0">
            <a:spAutoFit/>
          </a:bodyPr>
          <a:lstStyle/>
          <a:p>
            <a:endParaRPr lang="en-GB" dirty="0"/>
          </a:p>
        </p:txBody>
      </p:sp>
      <p:sp>
        <p:nvSpPr>
          <p:cNvPr id="9" name="Rectangle 8">
            <a:hlinkClick r:id="rId3"/>
          </p:cNvPr>
          <p:cNvSpPr/>
          <p:nvPr/>
        </p:nvSpPr>
        <p:spPr>
          <a:xfrm>
            <a:off x="2538374" y="6247181"/>
            <a:ext cx="3723437" cy="13849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81" y="941224"/>
            <a:ext cx="7045038" cy="5304710"/>
          </a:xfrm>
          <a:prstGeom prst="rect">
            <a:avLst/>
          </a:prstGeom>
        </p:spPr>
      </p:pic>
    </p:spTree>
    <p:extLst>
      <p:ext uri="{BB962C8B-B14F-4D97-AF65-F5344CB8AC3E}">
        <p14:creationId xmlns:p14="http://schemas.microsoft.com/office/powerpoint/2010/main" val="3231274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5.E </a:t>
            </a:r>
            <a:r>
              <a:rPr lang="en-GB" dirty="0">
                <a:solidFill>
                  <a:schemeClr val="tx1"/>
                </a:solidFill>
              </a:rPr>
              <a:t>MPC key judgements</a:t>
            </a:r>
            <a:r>
              <a:rPr lang="en-GB" baseline="30000" dirty="0">
                <a:solidFill>
                  <a:schemeClr val="tx1"/>
                </a:solidFill>
              </a:rPr>
              <a:t>(a)(b)</a:t>
            </a:r>
          </a:p>
        </p:txBody>
      </p:sp>
      <p:sp>
        <p:nvSpPr>
          <p:cNvPr id="7" name="Text Placeholder 4"/>
          <p:cNvSpPr>
            <a:spLocks noGrp="1"/>
          </p:cNvSpPr>
          <p:nvPr/>
        </p:nvSpPr>
        <p:spPr bwMode="auto">
          <a:xfrm>
            <a:off x="5132028" y="536499"/>
            <a:ext cx="3927432" cy="6019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3"/>
            <a:endParaRPr lang="en-GB" dirty="0"/>
          </a:p>
        </p:txBody>
      </p:sp>
      <p:sp>
        <p:nvSpPr>
          <p:cNvPr id="11" name="Text Placeholder 4"/>
          <p:cNvSpPr>
            <a:spLocks noGrp="1"/>
          </p:cNvSpPr>
          <p:nvPr/>
        </p:nvSpPr>
        <p:spPr bwMode="auto">
          <a:xfrm>
            <a:off x="4407540" y="557211"/>
            <a:ext cx="4543097" cy="63007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r>
              <a:rPr lang="en-GB" dirty="0"/>
              <a:t>Sources: Bank of England, BDRC Continental </a:t>
            </a:r>
            <a:r>
              <a:rPr lang="en-GB" i="1" dirty="0"/>
              <a:t>SME Finance Monitor</a:t>
            </a:r>
            <a:r>
              <a:rPr lang="en-GB" dirty="0"/>
              <a:t>, Bloomberg Finance L.P., British Household Panel Survey, Department for Business, Energy and Industrial Strategy, Eurostat, ICE/</a:t>
            </a:r>
            <a:r>
              <a:rPr lang="en-GB" dirty="0" err="1"/>
              <a:t>BoAML</a:t>
            </a:r>
            <a:r>
              <a:rPr lang="en-GB" dirty="0"/>
              <a:t> Global Research (used with permission), IMF </a:t>
            </a:r>
            <a:r>
              <a:rPr lang="en-GB" i="1" dirty="0"/>
              <a:t>World Economic Outlook</a:t>
            </a:r>
            <a:r>
              <a:rPr lang="en-GB" dirty="0"/>
              <a:t> (</a:t>
            </a:r>
            <a:r>
              <a:rPr lang="en-GB" i="1" dirty="0"/>
              <a:t>WEO</a:t>
            </a:r>
            <a:r>
              <a:rPr lang="en-GB" dirty="0"/>
              <a:t>), ONS, US Bureau of Economic Analysis and Bank calculations</a:t>
            </a:r>
            <a:r>
              <a:rPr lang="en-GB" dirty="0" smtClean="0"/>
              <a:t>.</a:t>
            </a:r>
          </a:p>
          <a:p>
            <a:endParaRPr lang="en-GB" dirty="0"/>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  </a:t>
            </a:r>
          </a:p>
          <a:p>
            <a:r>
              <a:rPr lang="en-GB" dirty="0"/>
              <a:t>(b)	Figures show annual average growth rates unless otherwise stated. Figures in parentheses show the corresponding projections in the February 2019 </a:t>
            </a:r>
            <a:r>
              <a:rPr lang="en-GB" i="1" dirty="0"/>
              <a:t>Inflation Report</a:t>
            </a:r>
            <a:r>
              <a:rPr lang="en-GB" dirty="0"/>
              <a:t>. Calculations for back data based on ONS data are shown using ONS series identifiers.</a:t>
            </a:r>
          </a:p>
          <a:p>
            <a:r>
              <a:rPr lang="en-GB" dirty="0"/>
              <a:t>(c)	Chained-volume measure. Constructed using real GDP growth rates of 180 countries weighted according to their shares in UK exports.</a:t>
            </a:r>
          </a:p>
          <a:p>
            <a:r>
              <a:rPr lang="en-GB" dirty="0"/>
              <a:t>(d)	Chained-volume measure. Constructed using real GDP growth rates of 181 countries weighted according to their shares in world GDP using the IMF’s purchasing power parity (PPP) weights.</a:t>
            </a:r>
          </a:p>
          <a:p>
            <a:r>
              <a:rPr lang="en-GB" dirty="0"/>
              <a:t>(e)	Chained-volume measure. Forecast was finalised before the release of the preliminary flash estimate of euro-area GDP for Q1, so that has not been incorporated.</a:t>
            </a:r>
          </a:p>
          <a:p>
            <a:r>
              <a:rPr lang="en-GB" dirty="0"/>
              <a:t>(f)	Chained-volume measure. Forecast was finalised before the release of the advance estimate of US GDP for Q1, so that has not been incorporated.</a:t>
            </a:r>
          </a:p>
          <a:p>
            <a:r>
              <a:rPr lang="en-GB" dirty="0"/>
              <a:t>(g)	Chained-volume measure. Exports less imports.</a:t>
            </a:r>
          </a:p>
          <a:p>
            <a:r>
              <a:rPr lang="en-GB" dirty="0"/>
              <a:t>(h)	Chained-volume measure. </a:t>
            </a:r>
          </a:p>
          <a:p>
            <a:r>
              <a:rPr lang="en-GB" dirty="0"/>
              <a:t>(</a:t>
            </a:r>
            <a:r>
              <a:rPr lang="en-GB" dirty="0" err="1"/>
              <a:t>i</a:t>
            </a:r>
            <a:r>
              <a:rPr lang="en-GB" dirty="0"/>
              <a:t>)	Chained-volume business investment as a percentage of GDP. </a:t>
            </a:r>
          </a:p>
          <a:p>
            <a:r>
              <a:rPr lang="en-GB" dirty="0"/>
              <a:t>(j)	Chained-volume measure. Includes non-profit institutions serving households.</a:t>
            </a:r>
          </a:p>
          <a:p>
            <a:r>
              <a:rPr lang="en-GB" dirty="0"/>
              <a:t>(k)	Level in Q4. Percentage point spread over reference rates. Based on a weighted average of household and corporate loan and deposit spreads over appropriate risk-free rates. Indexed to equal zero in 2007 Q3. </a:t>
            </a:r>
          </a:p>
          <a:p>
            <a:r>
              <a:rPr lang="en-GB"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(m)	Annual average. Percentage of total available household resources.</a:t>
            </a:r>
          </a:p>
          <a:p>
            <a:r>
              <a:rPr lang="en-GB" dirty="0"/>
              <a:t>(n)	GDP per hour worked. </a:t>
            </a:r>
          </a:p>
          <a:p>
            <a:r>
              <a:rPr lang="en-GB" dirty="0"/>
              <a:t>(o)	Level in Q4. Percentage of the 16+ population. </a:t>
            </a:r>
          </a:p>
          <a:p>
            <a:r>
              <a:rPr lang="en-GB" dirty="0"/>
              <a:t>(p)	Level in Q4. Average weekly hours worked, in main job and second job. </a:t>
            </a:r>
          </a:p>
          <a:p>
            <a:r>
              <a:rPr lang="en-GB" dirty="0"/>
              <a:t>(q)	Four-quarter inflation rate in Q4 excluding fuel and the impact of MTIC fraud.</a:t>
            </a:r>
          </a:p>
          <a:p>
            <a:r>
              <a:rPr lang="en-GB" dirty="0"/>
              <a:t>(r)	Average level in Q4. Dollars per barrel. Projection based on monthly Brent futures prices.</a:t>
            </a:r>
          </a:p>
          <a:p>
            <a:r>
              <a:rPr lang="en-GB" dirty="0"/>
              <a:t>(s)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(t)	Four-quarter growth in whole-economy unit wage costs in Q4. Whole-economy wage costs divided by GDP at constant prices, based on the mode of the MPC’s GDP </a:t>
            </a:r>
            <a:r>
              <a:rPr lang="en-GB" dirty="0" err="1"/>
              <a:t>backcast</a:t>
            </a:r>
            <a:r>
              <a:rPr lang="en-GB" dirty="0"/>
              <a:t>. Total wage costs are wages and salaries excluding non-wage costs and the labour share multiplied by mixed income. </a:t>
            </a:r>
          </a:p>
          <a:p>
            <a:r>
              <a:rPr lang="en-GB" dirty="0"/>
              <a:t>(u)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787" y="713338"/>
            <a:ext cx="3844921" cy="6016382"/>
          </a:xfrm>
          <a:prstGeom prst="rect">
            <a:avLst/>
          </a:prstGeom>
        </p:spPr>
      </p:pic>
    </p:spTree>
    <p:extLst>
      <p:ext uri="{BB962C8B-B14F-4D97-AF65-F5344CB8AC3E}">
        <p14:creationId xmlns:p14="http://schemas.microsoft.com/office/powerpoint/2010/main" val="3670987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CEE65117-4BBE-4C9C-8465-20A300C4D3E5"/>
    <ds:schemaRef ds:uri="http://purl.org/dc/elements/1.1/"/>
    <ds:schemaRef ds:uri="http://schemas.microsoft.com/office/2006/metadata/properties"/>
    <ds:schemaRef ds:uri="http://schemas.microsoft.com/office/infopath/2007/PartnerControls"/>
    <ds:schemaRef ds:uri="94fc26e6-6271-400d-888b-6bc5b0598690"/>
    <ds:schemaRef ds:uri="http://schemas.openxmlformats.org/package/2006/metadata/core-properties"/>
    <ds:schemaRef ds:uri="http://schemas.microsoft.com/sharepoint/v3"/>
    <ds:schemaRef ds:uri="http://purl.org/dc/terms/"/>
    <ds:schemaRef ds:uri="http://schemas.microsoft.com/sharepoint/v3/fields"/>
    <ds:schemaRef ds:uri="94FC26E6-6271-400D-888B-6BC5B0598690"/>
    <ds:schemaRef ds:uri="http://schemas.microsoft.com/office/2006/documentManagement/types"/>
    <ds:schemaRef ds:uri="b67fa5cd-9f58-4c91-ae17-33c31eed239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IR POWERPOINT TEMPLATE.potx</Template>
  <TotalTime>742</TotalTime>
  <Words>742</Words>
  <Application>Microsoft Office PowerPoint</Application>
  <PresentationFormat>On-screen Show (4:3)</PresentationFormat>
  <Paragraphs>147</Paragraphs>
  <Slides>29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ＭＳ Ｐゴシック</vt:lpstr>
      <vt:lpstr>ＭＳ Ｐゴシック</vt:lpstr>
      <vt:lpstr>Arial</vt:lpstr>
      <vt:lpstr>Calibri</vt:lpstr>
      <vt:lpstr>Times</vt:lpstr>
      <vt:lpstr>IR POWERPOINT TEMPLATE</vt:lpstr>
      <vt:lpstr>Inflation Report May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May 2019</dc:title>
  <dc:subject>Section 5: Prospects for inflation</dc:subject>
  <dc:creator>Bank of England</dc:creator>
  <cp:keywords/>
  <dc:description/>
  <cp:lastModifiedBy>Cottis, Michelle</cp:lastModifiedBy>
  <cp:revision>130</cp:revision>
  <cp:lastPrinted>2019-05-02T06:24:20Z</cp:lastPrinted>
  <dcterms:created xsi:type="dcterms:W3CDTF">2015-08-04T14:55:29Z</dcterms:created>
  <dcterms:modified xsi:type="dcterms:W3CDTF">2019-05-02T08:42:44Z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