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8"/>
  </p:notesMasterIdLst>
  <p:sldIdLst>
    <p:sldId id="314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09" r:id="rId14"/>
    <p:sldId id="324" r:id="rId15"/>
    <p:sldId id="326" r:id="rId16"/>
    <p:sldId id="325" r:id="rId17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864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02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02/05/2019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May 2019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marL="0" lvl="2" indent="0"/>
            <a:r>
              <a:rPr lang="en-GB" sz="2400" dirty="0" smtClean="0"/>
              <a:t>Costs and prices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4.A </a:t>
            </a:r>
            <a:r>
              <a:rPr lang="en-GB" dirty="0">
                <a:solidFill>
                  <a:schemeClr val="tx1"/>
                </a:solidFill>
              </a:rPr>
              <a:t>Monitoring the MPC’s key </a:t>
            </a:r>
            <a:r>
              <a:rPr lang="en-GB" dirty="0" smtClean="0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063" y="1056128"/>
            <a:ext cx="4759461" cy="52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600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4.B </a:t>
            </a:r>
            <a:r>
              <a:rPr lang="en-GB" dirty="0" smtClean="0"/>
              <a:t>Pay </a:t>
            </a:r>
            <a:r>
              <a:rPr lang="en-GB" dirty="0"/>
              <a:t>growth has strengthened over the past year </a:t>
            </a:r>
          </a:p>
          <a:p>
            <a:pPr lvl="2"/>
            <a:r>
              <a:rPr lang="en-GB" dirty="0"/>
              <a:t>Indicators of pay growth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212079"/>
            <a:ext cx="8491538" cy="1645921"/>
          </a:xfrm>
        </p:spPr>
        <p:txBody>
          <a:bodyPr/>
          <a:lstStyle/>
          <a:p>
            <a:pPr lvl="3"/>
            <a:r>
              <a:rPr lang="en-GB" dirty="0"/>
              <a:t>Sources: Bank of England, CBI, Chartered Institute of Personnel and Development (CIPD</a:t>
            </a:r>
            <a:r>
              <a:rPr lang="en-GB" dirty="0" smtClean="0"/>
              <a:t>), KPMG/REC/IHS </a:t>
            </a:r>
            <a:r>
              <a:rPr lang="en-GB" dirty="0" err="1"/>
              <a:t>Markit</a:t>
            </a:r>
            <a:r>
              <a:rPr lang="en-GB" dirty="0"/>
              <a:t>, ONS and Bank calculations</a:t>
            </a:r>
            <a:r>
              <a:rPr lang="en-GB" dirty="0" smtClean="0"/>
              <a:t>.</a:t>
            </a:r>
          </a:p>
          <a:p>
            <a:pPr marL="216000" lvl="3" indent="-216000"/>
            <a:endParaRPr lang="en-GB" dirty="0"/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a)	Quarterly </a:t>
            </a:r>
            <a:r>
              <a:rPr lang="en-GB" dirty="0"/>
              <a:t>averages.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b)	Three-month </a:t>
            </a:r>
            <a:r>
              <a:rPr lang="en-GB" dirty="0"/>
              <a:t>average growth on the same period a year earlier. Figures for 2019 Q1 are Bank </a:t>
            </a:r>
            <a:r>
              <a:rPr lang="en-GB" dirty="0" smtClean="0"/>
              <a:t>staff’s projections</a:t>
            </a:r>
            <a:r>
              <a:rPr lang="en-GB" dirty="0"/>
              <a:t>, based on data to February.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c)	Total </a:t>
            </a:r>
            <a:r>
              <a:rPr lang="en-GB" dirty="0"/>
              <a:t>pay excluding bonuses and arrears of pay.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d)	Measures </a:t>
            </a:r>
            <a:r>
              <a:rPr lang="en-GB" dirty="0"/>
              <a:t>of expected pay for the year ahead. Produced by weighting together responses for </a:t>
            </a:r>
            <a:r>
              <a:rPr lang="en-GB" dirty="0" smtClean="0"/>
              <a:t>manufacturing, distributive </a:t>
            </a:r>
            <a:r>
              <a:rPr lang="en-GB" dirty="0"/>
              <a:t>trades, business/consumer/professional services and </a:t>
            </a:r>
            <a:r>
              <a:rPr lang="en-GB" dirty="0" smtClean="0"/>
              <a:t>financial services </a:t>
            </a:r>
            <a:r>
              <a:rPr lang="en-GB" dirty="0"/>
              <a:t>using employee </a:t>
            </a:r>
            <a:r>
              <a:rPr lang="en-GB" dirty="0" smtClean="0"/>
              <a:t>job shares</a:t>
            </a:r>
            <a:r>
              <a:rPr lang="en-GB" dirty="0"/>
              <a:t>. Data for financial services only available since 2009 Q1, and other sectors since 2008 Q2.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e)	Quarterly </a:t>
            </a:r>
            <a:r>
              <a:rPr lang="en-GB" dirty="0"/>
              <a:t>averages for manufacturing and services weighted together using employee job shares. The </a:t>
            </a:r>
            <a:r>
              <a:rPr lang="en-GB" dirty="0" smtClean="0"/>
              <a:t>scores refer </a:t>
            </a:r>
            <a:r>
              <a:rPr lang="en-GB" dirty="0"/>
              <a:t>to companies’ labour costs over the past three months compared with the same period a year </a:t>
            </a:r>
            <a:r>
              <a:rPr lang="en-GB" dirty="0" smtClean="0"/>
              <a:t>earlier. Scores </a:t>
            </a:r>
            <a:r>
              <a:rPr lang="en-GB" dirty="0"/>
              <a:t>of -5 and 5 represent rapidly falling and rapidly rising costs respectively, with zero representing </a:t>
            </a:r>
            <a:r>
              <a:rPr lang="en-GB" dirty="0" smtClean="0"/>
              <a:t>no change</a:t>
            </a:r>
            <a:r>
              <a:rPr lang="en-GB" dirty="0"/>
              <a:t>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f)	Pay </a:t>
            </a:r>
            <a:r>
              <a:rPr lang="en-GB" dirty="0"/>
              <a:t>increase intentions excluding bonuses over the coming year. Data only available since 2012.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g)	Quarterly </a:t>
            </a:r>
            <a:r>
              <a:rPr lang="en-GB" dirty="0"/>
              <a:t>averages for the pay of permanent and temporary new placements weighted together using </a:t>
            </a:r>
            <a:r>
              <a:rPr lang="en-GB" dirty="0" smtClean="0"/>
              <a:t>LFS employee </a:t>
            </a:r>
            <a:r>
              <a:rPr lang="en-GB" dirty="0"/>
              <a:t>job shares. A reading above 50 indicates growth on the previous month and below 50 indicates </a:t>
            </a:r>
            <a:r>
              <a:rPr lang="en-GB" dirty="0" smtClean="0"/>
              <a:t>a decrease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721" y="894588"/>
            <a:ext cx="6498146" cy="416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26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554067"/>
          </a:xfrm>
        </p:spPr>
        <p:txBody>
          <a:bodyPr/>
          <a:lstStyle/>
          <a:p>
            <a:pPr lvl="1"/>
            <a:r>
              <a:rPr lang="en-GB" b="1" dirty="0"/>
              <a:t>Table 4.C </a:t>
            </a:r>
            <a:r>
              <a:rPr lang="en-GB" dirty="0">
                <a:solidFill>
                  <a:schemeClr val="tx1"/>
                </a:solidFill>
              </a:rPr>
              <a:t>Indicators of inflation expectations</a:t>
            </a:r>
            <a:r>
              <a:rPr lang="en-GB" baseline="30000" dirty="0">
                <a:solidFill>
                  <a:schemeClr val="tx1"/>
                </a:solidFill>
              </a:rPr>
              <a:t>(a</a:t>
            </a:r>
            <a:r>
              <a:rPr lang="en-GB" baseline="30000" dirty="0" smtClean="0">
                <a:solidFill>
                  <a:schemeClr val="tx1"/>
                </a:solidFill>
              </a:rPr>
              <a:t>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567438" y="1687286"/>
            <a:ext cx="3178455" cy="2489201"/>
          </a:xfrm>
        </p:spPr>
        <p:txBody>
          <a:bodyPr/>
          <a:lstStyle/>
          <a:p>
            <a:pPr lvl="3"/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Sources: Bank of England, Barclays Capital, Bloomberg Finance L.P., CBI (all rights reserved), Citigroup, </a:t>
            </a:r>
            <a:r>
              <a:rPr lang="en-GB" dirty="0" err="1" smtClean="0"/>
              <a:t>GfK</a:t>
            </a:r>
            <a:r>
              <a:rPr lang="en-GB" dirty="0" smtClean="0"/>
              <a:t>, ONS, TNS, </a:t>
            </a:r>
            <a:r>
              <a:rPr lang="en-GB" dirty="0" err="1" smtClean="0"/>
              <a:t>YouGov</a:t>
            </a:r>
            <a:r>
              <a:rPr lang="en-GB" dirty="0" smtClean="0"/>
              <a:t> and Bank calculations.</a:t>
            </a:r>
          </a:p>
          <a:p>
            <a:endParaRPr lang="en-GB" dirty="0" smtClean="0"/>
          </a:p>
          <a:p>
            <a:r>
              <a:rPr lang="en-GB" dirty="0"/>
              <a:t>(</a:t>
            </a:r>
            <a:r>
              <a:rPr lang="en-GB" dirty="0" smtClean="0"/>
              <a:t>a)	Data </a:t>
            </a:r>
            <a:r>
              <a:rPr lang="en-GB" dirty="0"/>
              <a:t>are not 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b)	Averages </a:t>
            </a:r>
            <a:r>
              <a:rPr lang="en-GB" dirty="0"/>
              <a:t>from 2000, or start of series, to 2007. Financial markets data start in October </a:t>
            </a:r>
            <a:r>
              <a:rPr lang="en-GB" dirty="0" smtClean="0"/>
              <a:t>2004, </a:t>
            </a:r>
            <a:r>
              <a:rPr lang="en-GB" dirty="0" err="1" smtClean="0"/>
              <a:t>YouGov</a:t>
            </a:r>
            <a:r>
              <a:rPr lang="en-GB" dirty="0" smtClean="0"/>
              <a:t>/Citigroup </a:t>
            </a:r>
            <a:r>
              <a:rPr lang="en-GB" dirty="0"/>
              <a:t>data start in November 2005 and professional forecasters data start in 2006 Q2.</a:t>
            </a:r>
          </a:p>
          <a:p>
            <a:r>
              <a:rPr lang="en-GB" dirty="0"/>
              <a:t>(</a:t>
            </a:r>
            <a:r>
              <a:rPr lang="en-GB" dirty="0" smtClean="0"/>
              <a:t>c)	Financial </a:t>
            </a:r>
            <a:r>
              <a:rPr lang="en-GB" dirty="0"/>
              <a:t>markets data are averages to 24 April </a:t>
            </a:r>
            <a:r>
              <a:rPr lang="en-GB" dirty="0" smtClean="0"/>
              <a:t>2019. </a:t>
            </a:r>
            <a:r>
              <a:rPr lang="en-GB" dirty="0" err="1" smtClean="0"/>
              <a:t>YouGov</a:t>
            </a:r>
            <a:r>
              <a:rPr lang="en-GB" dirty="0" smtClean="0"/>
              <a:t>/Citigroup </a:t>
            </a:r>
            <a:r>
              <a:rPr lang="en-GB" dirty="0"/>
              <a:t>data are for April.</a:t>
            </a:r>
          </a:p>
          <a:p>
            <a:r>
              <a:rPr lang="en-GB" dirty="0"/>
              <a:t>(</a:t>
            </a:r>
            <a:r>
              <a:rPr lang="en-GB" dirty="0" smtClean="0"/>
              <a:t>d)	The </a:t>
            </a:r>
            <a:r>
              <a:rPr lang="en-GB" dirty="0"/>
              <a:t>household surveys ask about expected changes in prices but do not reference a specific price </a:t>
            </a:r>
            <a:r>
              <a:rPr lang="en-GB" dirty="0" smtClean="0"/>
              <a:t>index. The </a:t>
            </a:r>
            <a:r>
              <a:rPr lang="en-GB" dirty="0"/>
              <a:t>measures are based on the median estimated price change.</a:t>
            </a:r>
          </a:p>
          <a:p>
            <a:r>
              <a:rPr lang="en-GB" dirty="0"/>
              <a:t>(</a:t>
            </a:r>
            <a:r>
              <a:rPr lang="en-GB" dirty="0" smtClean="0"/>
              <a:t>e)	In </a:t>
            </a:r>
            <a:r>
              <a:rPr lang="en-GB" dirty="0"/>
              <a:t>2016 Q1, the survey provider changed from </a:t>
            </a:r>
            <a:r>
              <a:rPr lang="en-GB" dirty="0" err="1"/>
              <a:t>GfK</a:t>
            </a:r>
            <a:r>
              <a:rPr lang="en-GB" dirty="0"/>
              <a:t> to TNS.</a:t>
            </a:r>
          </a:p>
          <a:p>
            <a:r>
              <a:rPr lang="en-GB" dirty="0"/>
              <a:t>(</a:t>
            </a:r>
            <a:r>
              <a:rPr lang="en-GB" dirty="0" smtClean="0"/>
              <a:t>f)	CBI </a:t>
            </a:r>
            <a:r>
              <a:rPr lang="en-GB" dirty="0"/>
              <a:t>data for the distributive trade sector. Companies are asked about the expected percentage price </a:t>
            </a:r>
            <a:r>
              <a:rPr lang="en-GB" dirty="0" smtClean="0"/>
              <a:t>change over </a:t>
            </a:r>
            <a:r>
              <a:rPr lang="en-GB" dirty="0"/>
              <a:t>the coming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12 </a:t>
            </a:r>
            <a:r>
              <a:rPr lang="en-GB" dirty="0"/>
              <a:t>months and the following 12 months in the markets in which they </a:t>
            </a:r>
            <a:r>
              <a:rPr lang="en-GB" dirty="0" smtClean="0"/>
              <a:t>compete. The </a:t>
            </a:r>
            <a:r>
              <a:rPr lang="en-GB" dirty="0"/>
              <a:t>2018 Q1 data point was pushed up significantly by one response.</a:t>
            </a:r>
          </a:p>
          <a:p>
            <a:r>
              <a:rPr lang="en-GB" dirty="0"/>
              <a:t>(</a:t>
            </a:r>
            <a:r>
              <a:rPr lang="en-GB" dirty="0" smtClean="0"/>
              <a:t>g)	Instantaneous </a:t>
            </a:r>
            <a:r>
              <a:rPr lang="en-GB" dirty="0"/>
              <a:t>RPI inflation one and three years ahead and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five-year </a:t>
            </a:r>
            <a:r>
              <a:rPr lang="en-GB" dirty="0"/>
              <a:t>RPI inflation five years ahead, </a:t>
            </a:r>
            <a:r>
              <a:rPr lang="en-GB" dirty="0" smtClean="0"/>
              <a:t>implied from </a:t>
            </a:r>
            <a:r>
              <a:rPr lang="en-GB" dirty="0"/>
              <a:t>swaps.</a:t>
            </a:r>
          </a:p>
          <a:p>
            <a:r>
              <a:rPr lang="en-GB" dirty="0"/>
              <a:t>(</a:t>
            </a:r>
            <a:r>
              <a:rPr lang="en-GB" dirty="0" smtClean="0"/>
              <a:t>h)	Bank’s </a:t>
            </a:r>
            <a:r>
              <a:rPr lang="en-GB" dirty="0"/>
              <a:t>survey of external forecasters, inflation rate three years ahead.</a:t>
            </a:r>
            <a:endParaRPr lang="en-GB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99" y="780288"/>
            <a:ext cx="4937760" cy="58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42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4.1 </a:t>
            </a:r>
            <a:r>
              <a:rPr lang="en-GB" dirty="0" smtClean="0"/>
              <a:t>CPI </a:t>
            </a:r>
            <a:r>
              <a:rPr lang="en-GB" dirty="0"/>
              <a:t>inflation is expected to remain close to the </a:t>
            </a:r>
            <a:r>
              <a:rPr lang="en-GB" dirty="0" smtClean="0"/>
              <a:t>target in </a:t>
            </a:r>
            <a:r>
              <a:rPr lang="en-GB" dirty="0"/>
              <a:t>the coming months</a:t>
            </a:r>
          </a:p>
          <a:p>
            <a:pPr lvl="2"/>
            <a:r>
              <a:rPr lang="en-GB" dirty="0" smtClean="0"/>
              <a:t>CPI inflation and Bank staff’s near-term projection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The </a:t>
            </a:r>
            <a:r>
              <a:rPr lang="en-GB" dirty="0"/>
              <a:t>beige diamonds show Bank staff’s central projection for CPI inflation in January, February </a:t>
            </a:r>
            <a:r>
              <a:rPr lang="en-GB" dirty="0" smtClean="0"/>
              <a:t>and March </a:t>
            </a:r>
            <a:r>
              <a:rPr lang="en-GB" dirty="0"/>
              <a:t>2019 at the time of the February 2019 </a:t>
            </a:r>
            <a:r>
              <a:rPr lang="en-GB" i="1" dirty="0"/>
              <a:t>Inflation Report</a:t>
            </a:r>
            <a:r>
              <a:rPr lang="en-GB" dirty="0"/>
              <a:t>. The red diamonds show the </a:t>
            </a:r>
            <a:r>
              <a:rPr lang="en-GB" dirty="0" smtClean="0"/>
              <a:t>current staff </a:t>
            </a:r>
            <a:r>
              <a:rPr lang="en-GB" dirty="0"/>
              <a:t>projection for April, May and June 2019. The bands on each side of the diamonds show </a:t>
            </a:r>
            <a:r>
              <a:rPr lang="en-GB" dirty="0" smtClean="0"/>
              <a:t>the root </a:t>
            </a:r>
            <a:r>
              <a:rPr lang="en-GB" dirty="0"/>
              <a:t>mean squared error of the projections for CPI inflation one,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two </a:t>
            </a:r>
            <a:r>
              <a:rPr lang="en-GB" dirty="0"/>
              <a:t>and three months </a:t>
            </a:r>
            <a:r>
              <a:rPr lang="en-GB" dirty="0" smtClean="0"/>
              <a:t>ahead made </a:t>
            </a:r>
            <a:r>
              <a:rPr lang="en-GB" dirty="0"/>
              <a:t>since 2004.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739" y="1670488"/>
            <a:ext cx="6102109" cy="383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4.2 </a:t>
            </a:r>
            <a:r>
              <a:rPr lang="en-GB" dirty="0" smtClean="0"/>
              <a:t>CPI </a:t>
            </a:r>
            <a:r>
              <a:rPr lang="en-GB" dirty="0"/>
              <a:t>inflation is expected to dip further below the</a:t>
            </a:r>
          </a:p>
          <a:p>
            <a:pPr lvl="1"/>
            <a:r>
              <a:rPr lang="en-GB" dirty="0"/>
              <a:t>target in </a:t>
            </a:r>
            <a:r>
              <a:rPr lang="en-GB" dirty="0" smtClean="0"/>
              <a:t>Q3</a:t>
            </a:r>
          </a:p>
          <a:p>
            <a:pPr lvl="2"/>
            <a:r>
              <a:rPr lang="en-GB" dirty="0"/>
              <a:t>Contributions to CPI </a:t>
            </a:r>
            <a:r>
              <a:rPr lang="en-GB" dirty="0" smtClean="0"/>
              <a:t>inflation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Bloomberg Finance L.P., Department for Business, Energy and Industrial Strategy, ONS </a:t>
            </a:r>
            <a:r>
              <a:rPr lang="en-GB" dirty="0" smtClean="0"/>
              <a:t>and 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Contributions </a:t>
            </a:r>
            <a:r>
              <a:rPr lang="en-GB" dirty="0"/>
              <a:t>to annual CPI inflation. Figures in parentheses are CPI basket weights in 2019 </a:t>
            </a:r>
            <a:r>
              <a:rPr lang="en-GB" dirty="0" smtClean="0"/>
              <a:t>and may </a:t>
            </a:r>
            <a:r>
              <a:rPr lang="en-GB" dirty="0"/>
              <a:t>not sum to 100 due to rounding.</a:t>
            </a:r>
          </a:p>
          <a:p>
            <a:r>
              <a:rPr lang="en-GB" dirty="0"/>
              <a:t>(</a:t>
            </a:r>
            <a:r>
              <a:rPr lang="en-GB" dirty="0" smtClean="0"/>
              <a:t>b)	Bank </a:t>
            </a:r>
            <a:r>
              <a:rPr lang="en-GB" dirty="0"/>
              <a:t>staff’s projection. Fuels and lubricants estimates use Department for Business, </a:t>
            </a:r>
            <a:r>
              <a:rPr lang="en-GB" dirty="0" smtClean="0"/>
              <a:t>Energy and </a:t>
            </a:r>
            <a:r>
              <a:rPr lang="en-GB" dirty="0"/>
              <a:t>Industrial Strategy petrol price data for April 2019 and are then based on the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May 2019 </a:t>
            </a:r>
            <a:r>
              <a:rPr lang="en-GB" i="1" dirty="0" smtClean="0"/>
              <a:t>Inflation </a:t>
            </a:r>
            <a:r>
              <a:rPr lang="en-GB" i="1" dirty="0"/>
              <a:t>Report </a:t>
            </a:r>
            <a:r>
              <a:rPr lang="en-GB" dirty="0"/>
              <a:t>sterling oil futures curve, shown in </a:t>
            </a:r>
            <a:r>
              <a:rPr lang="en-GB" b="1" dirty="0"/>
              <a:t>Chart 4.3</a:t>
            </a:r>
            <a:r>
              <a:rPr lang="en-GB" dirty="0"/>
              <a:t>.</a:t>
            </a:r>
          </a:p>
          <a:p>
            <a:r>
              <a:rPr lang="en-GB" dirty="0"/>
              <a:t>(</a:t>
            </a:r>
            <a:r>
              <a:rPr lang="en-GB" dirty="0" smtClean="0"/>
              <a:t>c)	Difference </a:t>
            </a:r>
            <a:r>
              <a:rPr lang="en-GB" dirty="0"/>
              <a:t>between CPI inflation and the other contributions identified in the chart.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622" y="1545030"/>
            <a:ext cx="6142343" cy="36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43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4.3 </a:t>
            </a:r>
            <a:r>
              <a:rPr lang="en-GB" dirty="0" smtClean="0"/>
              <a:t>Sterling </a:t>
            </a:r>
            <a:r>
              <a:rPr lang="en-GB" dirty="0"/>
              <a:t>oil prices have risen since February, while</a:t>
            </a:r>
          </a:p>
          <a:p>
            <a:pPr lvl="1"/>
            <a:r>
              <a:rPr lang="en-GB" dirty="0"/>
              <a:t>wholesale gas prices have fallen</a:t>
            </a:r>
          </a:p>
          <a:p>
            <a:pPr lvl="2"/>
            <a:r>
              <a:rPr lang="en-GB" dirty="0"/>
              <a:t>Sterling oil and wholesale gas </a:t>
            </a:r>
            <a:r>
              <a:rPr lang="en-GB" dirty="0" smtClean="0"/>
              <a:t>prices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Bank of England, Bloomberg Finance L.P.,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Fifteen </a:t>
            </a:r>
            <a:r>
              <a:rPr lang="en-GB" dirty="0"/>
              <a:t>working day averages to 30 January and 24 April 2019 respectively.</a:t>
            </a:r>
          </a:p>
          <a:p>
            <a:r>
              <a:rPr lang="en-GB" dirty="0"/>
              <a:t>(</a:t>
            </a:r>
            <a:r>
              <a:rPr lang="en-GB" dirty="0" smtClean="0"/>
              <a:t>b)	US </a:t>
            </a:r>
            <a:r>
              <a:rPr lang="en-GB" dirty="0"/>
              <a:t>dollar Brent forward prices for delivery in 10–25 days’ time converted into sterling.</a:t>
            </a:r>
          </a:p>
          <a:p>
            <a:r>
              <a:rPr lang="en-GB" dirty="0"/>
              <a:t>(</a:t>
            </a:r>
            <a:r>
              <a:rPr lang="en-GB" dirty="0" smtClean="0"/>
              <a:t>c)	One-day </a:t>
            </a:r>
            <a:r>
              <a:rPr lang="en-GB" dirty="0"/>
              <a:t>forward price of UK natural gas.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1" y="1435606"/>
            <a:ext cx="6517856" cy="421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758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4.4 </a:t>
            </a:r>
            <a:r>
              <a:rPr lang="en-GB" dirty="0" smtClean="0"/>
              <a:t>Import price inflation fell back in 2017, but has been</a:t>
            </a:r>
          </a:p>
          <a:p>
            <a:pPr lvl="1"/>
            <a:r>
              <a:rPr lang="en-GB" dirty="0" smtClean="0"/>
              <a:t>rising since</a:t>
            </a:r>
          </a:p>
          <a:p>
            <a:pPr lvl="2"/>
            <a:r>
              <a:rPr lang="en-GB" dirty="0" smtClean="0"/>
              <a:t>Import </a:t>
            </a:r>
            <a:r>
              <a:rPr lang="en-GB" dirty="0"/>
              <a:t>price and foreign export price </a:t>
            </a:r>
            <a:r>
              <a:rPr lang="en-GB" dirty="0" smtClean="0"/>
              <a:t>inflation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Bank of England, CEIC,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Eurostat,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The </a:t>
            </a:r>
            <a:r>
              <a:rPr lang="en-GB" dirty="0"/>
              <a:t>diamonds show Bank staff’s projections for 2019 Q1.</a:t>
            </a:r>
          </a:p>
          <a:p>
            <a:r>
              <a:rPr lang="en-GB" dirty="0"/>
              <a:t>(</a:t>
            </a:r>
            <a:r>
              <a:rPr lang="en-GB" dirty="0" smtClean="0"/>
              <a:t>b)	Domestic </a:t>
            </a:r>
            <a:r>
              <a:rPr lang="en-GB" dirty="0"/>
              <a:t>currency non-oil export prices as defined in footnote (d), divided by the </a:t>
            </a:r>
            <a:r>
              <a:rPr lang="en-GB" dirty="0" smtClean="0"/>
              <a:t>sterling effective </a:t>
            </a:r>
            <a:r>
              <a:rPr lang="en-GB" dirty="0"/>
              <a:t>exchange rate index.</a:t>
            </a:r>
          </a:p>
          <a:p>
            <a:r>
              <a:rPr lang="en-GB" dirty="0"/>
              <a:t>(</a:t>
            </a:r>
            <a:r>
              <a:rPr lang="en-GB" dirty="0" smtClean="0"/>
              <a:t>c)	UK </a:t>
            </a:r>
            <a:r>
              <a:rPr lang="en-GB" dirty="0"/>
              <a:t>goods and services import deflator excluding fuels and the impact of MTIC fraud.</a:t>
            </a:r>
          </a:p>
          <a:p>
            <a:r>
              <a:rPr lang="en-GB" dirty="0"/>
              <a:t>(</a:t>
            </a:r>
            <a:r>
              <a:rPr lang="en-GB" dirty="0" smtClean="0"/>
              <a:t>d)	Domestic </a:t>
            </a:r>
            <a:r>
              <a:rPr lang="en-GB" dirty="0"/>
              <a:t>currency non-oil export prices of goods and services of 51 countries weighted </a:t>
            </a:r>
            <a:r>
              <a:rPr lang="en-GB" dirty="0" smtClean="0"/>
              <a:t>according to </a:t>
            </a:r>
            <a:r>
              <a:rPr lang="en-GB" dirty="0"/>
              <a:t>their shares in UK imports. The sample excludes major oil exporters.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094" y="1812034"/>
            <a:ext cx="6209399" cy="36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77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640407" cy="882143"/>
          </a:xfrm>
        </p:spPr>
        <p:txBody>
          <a:bodyPr/>
          <a:lstStyle/>
          <a:p>
            <a:pPr lvl="1"/>
            <a:r>
              <a:rPr lang="en-GB" b="1" dirty="0"/>
              <a:t>Chart 4.5 </a:t>
            </a:r>
            <a:r>
              <a:rPr lang="en-GB" dirty="0" smtClean="0"/>
              <a:t>Unit </a:t>
            </a:r>
            <a:r>
              <a:rPr lang="en-GB" dirty="0"/>
              <a:t>labour cost growth has picked up</a:t>
            </a:r>
          </a:p>
          <a:p>
            <a:pPr lvl="2"/>
            <a:r>
              <a:rPr lang="en-GB" dirty="0"/>
              <a:t>Four-quarter unit labour and unit wage cost </a:t>
            </a:r>
            <a:r>
              <a:rPr lang="en-GB" dirty="0" smtClean="0"/>
              <a:t>growth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Private </a:t>
            </a:r>
            <a:r>
              <a:rPr lang="en-GB" dirty="0"/>
              <a:t>sector wage costs divided by private sector output, based on the </a:t>
            </a:r>
            <a:r>
              <a:rPr lang="en-GB" dirty="0" err="1"/>
              <a:t>backcast</a:t>
            </a:r>
            <a:r>
              <a:rPr lang="en-GB" dirty="0"/>
              <a:t> of the </a:t>
            </a:r>
            <a:r>
              <a:rPr lang="en-GB" dirty="0" smtClean="0"/>
              <a:t>final estimate </a:t>
            </a:r>
            <a:r>
              <a:rPr lang="en-GB" dirty="0"/>
              <a:t>of private sector output. The diamond shows Bank staff’s projection for 2019 Q1.</a:t>
            </a:r>
          </a:p>
          <a:p>
            <a:r>
              <a:rPr lang="en-GB" dirty="0"/>
              <a:t>(</a:t>
            </a:r>
            <a:r>
              <a:rPr lang="en-GB" dirty="0" smtClean="0"/>
              <a:t>b)	Whole-economy </a:t>
            </a:r>
            <a:r>
              <a:rPr lang="en-GB" dirty="0"/>
              <a:t>labour costs divided by real GDP, based on the </a:t>
            </a:r>
            <a:r>
              <a:rPr lang="en-GB" dirty="0" err="1"/>
              <a:t>backcast</a:t>
            </a:r>
            <a:r>
              <a:rPr lang="en-GB" dirty="0"/>
              <a:t> of the final estimate </a:t>
            </a:r>
            <a:r>
              <a:rPr lang="en-GB" dirty="0" smtClean="0"/>
              <a:t>of GDP</a:t>
            </a:r>
            <a:r>
              <a:rPr lang="en-GB" dirty="0"/>
              <a:t>. The diamond shows Bank staff’s projection for 2019 Q1.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933" y="1687066"/>
            <a:ext cx="6175871" cy="36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073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</a:t>
            </a:r>
            <a:r>
              <a:rPr lang="en-GB" b="1" dirty="0"/>
              <a:t>4.6 </a:t>
            </a:r>
            <a:r>
              <a:rPr lang="en-GB" dirty="0" smtClean="0"/>
              <a:t>Core </a:t>
            </a:r>
            <a:r>
              <a:rPr lang="en-GB" dirty="0"/>
              <a:t>services CPI inflation remains subdued relative </a:t>
            </a:r>
            <a:r>
              <a:rPr lang="en-GB" dirty="0" smtClean="0"/>
              <a:t>to the </a:t>
            </a:r>
            <a:r>
              <a:rPr lang="en-GB" dirty="0"/>
              <a:t>past decade</a:t>
            </a:r>
          </a:p>
          <a:p>
            <a:pPr lvl="2"/>
            <a:r>
              <a:rPr lang="en-GB" dirty="0" smtClean="0"/>
              <a:t>Indicators </a:t>
            </a:r>
            <a:r>
              <a:rPr lang="en-GB" dirty="0"/>
              <a:t>of domestically generated </a:t>
            </a:r>
            <a:r>
              <a:rPr lang="en-GB" dirty="0" smtClean="0"/>
              <a:t>inflation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Quarterly </a:t>
            </a:r>
            <a:r>
              <a:rPr lang="en-GB" dirty="0"/>
              <a:t>averages of monthly data. Excludes airfares, package holidays, education and </a:t>
            </a:r>
            <a:r>
              <a:rPr lang="en-GB" dirty="0" smtClean="0"/>
              <a:t>VAT; where </a:t>
            </a:r>
            <a:r>
              <a:rPr lang="en-GB" dirty="0"/>
              <a:t>Bank staff have adjusted for the rate of VAT there is uncertainty around the precise </a:t>
            </a:r>
            <a:r>
              <a:rPr lang="en-GB" dirty="0" smtClean="0"/>
              <a:t>impact of </a:t>
            </a:r>
            <a:r>
              <a:rPr lang="en-GB" dirty="0"/>
              <a:t>those changes.</a:t>
            </a:r>
          </a:p>
          <a:p>
            <a:r>
              <a:rPr lang="en-GB" dirty="0"/>
              <a:t>(</a:t>
            </a:r>
            <a:r>
              <a:rPr lang="en-GB" dirty="0" smtClean="0"/>
              <a:t>b)	Includes </a:t>
            </a:r>
            <a:r>
              <a:rPr lang="en-GB" dirty="0"/>
              <a:t>the GDP deflator (to 2018 Q4), GVA deflator excluding the government </a:t>
            </a:r>
            <a:r>
              <a:rPr lang="en-GB" dirty="0" smtClean="0"/>
              <a:t>sector (to </a:t>
            </a:r>
            <a:r>
              <a:rPr lang="en-GB" dirty="0"/>
              <a:t>2018 Q4) and services PPI (to 2019 Q1).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034" y="1746502"/>
            <a:ext cx="6115520" cy="362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239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4.7 </a:t>
            </a:r>
            <a:r>
              <a:rPr lang="en-GB" dirty="0" smtClean="0"/>
              <a:t>Some </a:t>
            </a:r>
            <a:r>
              <a:rPr lang="en-GB" dirty="0"/>
              <a:t>indicators suggest that margins have fallen in</a:t>
            </a:r>
          </a:p>
          <a:p>
            <a:pPr lvl="1"/>
            <a:r>
              <a:rPr lang="en-GB" dirty="0"/>
              <a:t>recent years </a:t>
            </a:r>
          </a:p>
          <a:p>
            <a:pPr lvl="2"/>
            <a:r>
              <a:rPr lang="en-GB" dirty="0" smtClean="0"/>
              <a:t>Indicators </a:t>
            </a:r>
            <a:r>
              <a:rPr lang="en-GB" dirty="0"/>
              <a:t>of companies’ margins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391590" cy="1047751"/>
          </a:xfrm>
        </p:spPr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Calculated </a:t>
            </a:r>
            <a:r>
              <a:rPr lang="en-GB" dirty="0"/>
              <a:t>as differences in the ratio of the CPI, seasonally adjusted by Bank staff, and </a:t>
            </a:r>
            <a:r>
              <a:rPr lang="en-GB" dirty="0" smtClean="0"/>
              <a:t>estimated costs </a:t>
            </a:r>
            <a:r>
              <a:rPr lang="en-GB" dirty="0"/>
              <a:t>of production and distribution for consumer goods and services, consisting of </a:t>
            </a:r>
            <a:r>
              <a:rPr lang="en-GB" dirty="0" smtClean="0"/>
              <a:t>labour, imports</a:t>
            </a:r>
            <a:r>
              <a:rPr lang="en-GB" dirty="0"/>
              <a:t>, energy and taxes, weighted to reflect their intensity in CPI. Difference from average </a:t>
            </a:r>
            <a:r>
              <a:rPr lang="en-GB" dirty="0" smtClean="0"/>
              <a:t>since 2000</a:t>
            </a:r>
            <a:r>
              <a:rPr lang="en-GB" dirty="0"/>
              <a:t>.</a:t>
            </a:r>
          </a:p>
          <a:p>
            <a:r>
              <a:rPr lang="en-GB" dirty="0"/>
              <a:t>(</a:t>
            </a:r>
            <a:r>
              <a:rPr lang="en-GB" dirty="0" smtClean="0"/>
              <a:t>b)	Quarterly </a:t>
            </a:r>
            <a:r>
              <a:rPr lang="en-GB" dirty="0"/>
              <a:t>averages of scores for margins in the manufacturing and services </a:t>
            </a:r>
            <a:r>
              <a:rPr lang="en-GB" dirty="0" smtClean="0"/>
              <a:t>sectors weighted together </a:t>
            </a:r>
            <a:r>
              <a:rPr lang="en-GB" dirty="0"/>
              <a:t>using output shares.</a:t>
            </a:r>
          </a:p>
          <a:p>
            <a:r>
              <a:rPr lang="en-GB" dirty="0"/>
              <a:t>(</a:t>
            </a:r>
            <a:r>
              <a:rPr lang="en-GB" dirty="0" smtClean="0"/>
              <a:t>c)	Private </a:t>
            </a:r>
            <a:r>
              <a:rPr lang="en-GB" dirty="0"/>
              <a:t>non-financial corporations’ gross trading profits as a share of GVA at factor </a:t>
            </a:r>
            <a:r>
              <a:rPr lang="en-GB" dirty="0" smtClean="0"/>
              <a:t>cost. Difference </a:t>
            </a:r>
            <a:r>
              <a:rPr lang="en-GB" dirty="0"/>
              <a:t>from average since 2000.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76" y="1612390"/>
            <a:ext cx="6135637" cy="386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17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A39AD9-F0DF-4C49-B8DC-4830BAFEA464}">
  <ds:schemaRefs>
    <ds:schemaRef ds:uri="http://purl.org/dc/terms/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CEE65117-4BBE-4C9C-8465-20A300C4D3E5"/>
    <ds:schemaRef ds:uri="94fc26e6-6271-400d-888b-6bc5b0598690"/>
    <ds:schemaRef ds:uri="http://schemas.microsoft.com/sharepoint/v3/fields"/>
    <ds:schemaRef ds:uri="94FC26E6-6271-400D-888B-6BC5B0598690"/>
    <ds:schemaRef ds:uri="b67fa5cd-9f58-4c91-ae17-33c31eed239f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534</TotalTime>
  <Words>307</Words>
  <Application>Microsoft Office PowerPoint</Application>
  <PresentationFormat>On-screen Show (4:3)</PresentationFormat>
  <Paragraphs>76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ＭＳ Ｐゴシック</vt:lpstr>
      <vt:lpstr>Arial</vt:lpstr>
      <vt:lpstr>Calibri</vt:lpstr>
      <vt:lpstr>Times</vt:lpstr>
      <vt:lpstr>IR POWERPOINT TEMPLATE</vt:lpstr>
      <vt:lpstr>Inflation Report May 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Inflation Report May 2019</dc:title>
  <dc:subject>Section 4: Costs and prices</dc:subject>
  <dc:creator>Bank of England</dc:creator>
  <cp:keywords/>
  <dc:description/>
  <cp:lastModifiedBy>Cottis, Michelle</cp:lastModifiedBy>
  <cp:revision>22</cp:revision>
  <cp:lastPrinted>2014-02-11T15:04:13Z</cp:lastPrinted>
  <dcterms:created xsi:type="dcterms:W3CDTF">2019-02-05T19:14:55Z</dcterms:created>
  <dcterms:modified xsi:type="dcterms:W3CDTF">2019-05-02T08:42:05Z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