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1"/>
  </p:notesMasterIdLst>
  <p:sldIdLst>
    <p:sldId id="314" r:id="rId6"/>
    <p:sldId id="316" r:id="rId7"/>
    <p:sldId id="317" r:id="rId8"/>
    <p:sldId id="318" r:id="rId9"/>
    <p:sldId id="319" r:id="rId10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1185" userDrawn="1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710" y="1284"/>
      </p:cViewPr>
      <p:guideLst>
        <p:guide orient="horz" pos="332"/>
        <p:guide orient="horz" pos="528"/>
        <p:guide orient="horz" pos="3660"/>
        <p:guide orient="horz" pos="1185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07/11/2019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2" y="2317750"/>
            <a:ext cx="3627437" cy="777875"/>
          </a:xfrm>
        </p:spPr>
        <p:txBody>
          <a:bodyPr/>
          <a:lstStyle/>
          <a:p>
            <a:r>
              <a:rPr lang="en-GB" dirty="0" smtClean="0">
                <a:solidFill>
                  <a:srgbClr val="005E6E"/>
                </a:solidFill>
              </a:rPr>
              <a:t>Monetary Policy Report</a:t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November 2019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/>
              <a:t>Annex: Other forecasters’ </a:t>
            </a:r>
            <a:r>
              <a:rPr lang="en-GB" sz="2400" dirty="0" smtClean="0"/>
              <a:t>expectations </a:t>
            </a:r>
            <a:endParaRPr lang="en-GB" sz="24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Table 1 </a:t>
            </a:r>
            <a:r>
              <a:rPr lang="en-GB" dirty="0" smtClean="0">
                <a:solidFill>
                  <a:schemeClr val="tx1"/>
                </a:solidFill>
              </a:rPr>
              <a:t>Averages </a:t>
            </a:r>
            <a:r>
              <a:rPr lang="en-GB" dirty="0">
                <a:solidFill>
                  <a:schemeClr val="tx1"/>
                </a:solidFill>
              </a:rPr>
              <a:t>of other forecasters’ central </a:t>
            </a:r>
            <a:r>
              <a:rPr lang="en-GB" dirty="0" smtClean="0">
                <a:solidFill>
                  <a:schemeClr val="tx1"/>
                </a:solidFill>
              </a:rPr>
              <a:t>projections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Projections of outside forecasters as of 25 October </a:t>
            </a:r>
            <a:r>
              <a:rPr lang="en-GB" dirty="0" smtClean="0"/>
              <a:t>2019.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Twelve-month rate.</a:t>
            </a:r>
          </a:p>
          <a:p>
            <a:r>
              <a:rPr lang="en-GB" dirty="0"/>
              <a:t>(b)	Four-quarter percentage change.</a:t>
            </a:r>
          </a:p>
          <a:p>
            <a:r>
              <a:rPr lang="en-GB" dirty="0"/>
              <a:t>(c)	Original purchase value. Purchased via the creation of central bank reserves.</a:t>
            </a:r>
          </a:p>
          <a:p>
            <a:r>
              <a:rPr lang="en-GB" dirty="0"/>
              <a:t>(d)	Index: January 2005 = 100.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01" y="1108364"/>
            <a:ext cx="8035136" cy="37146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A </a:t>
            </a:r>
            <a:r>
              <a:rPr lang="en-GB" dirty="0" smtClean="0">
                <a:solidFill>
                  <a:srgbClr val="005E6E"/>
                </a:solidFill>
              </a:rPr>
              <a:t>On </a:t>
            </a:r>
            <a:r>
              <a:rPr lang="en-GB" dirty="0">
                <a:solidFill>
                  <a:srgbClr val="005E6E"/>
                </a:solidFill>
              </a:rPr>
              <a:t>average, forecasters’ central projection for GDP growth is a little below the </a:t>
            </a:r>
            <a:r>
              <a:rPr lang="en-GB" dirty="0" smtClean="0">
                <a:solidFill>
                  <a:srgbClr val="005E6E"/>
                </a:solidFill>
              </a:rPr>
              <a:t>MPC’s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 smtClean="0"/>
              <a:t>Projections </a:t>
            </a:r>
            <a:r>
              <a:rPr lang="en-GB" dirty="0"/>
              <a:t>for </a:t>
            </a:r>
            <a:r>
              <a:rPr lang="en-GB" dirty="0" smtClean="0"/>
              <a:t>GDP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Projections of outside forecasters as of 25 October </a:t>
            </a:r>
            <a:r>
              <a:rPr lang="en-GB" dirty="0" smtClean="0"/>
              <a:t>2019.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682" y="1502229"/>
            <a:ext cx="5344374" cy="44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44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B </a:t>
            </a:r>
            <a:r>
              <a:rPr lang="en-GB" dirty="0" smtClean="0">
                <a:solidFill>
                  <a:srgbClr val="005E6E"/>
                </a:solidFill>
              </a:rPr>
              <a:t>Forecasters </a:t>
            </a:r>
            <a:r>
              <a:rPr lang="en-GB" dirty="0">
                <a:solidFill>
                  <a:srgbClr val="005E6E"/>
                </a:solidFill>
              </a:rPr>
              <a:t>project inflation to remain close to the MPC’s </a:t>
            </a:r>
            <a:r>
              <a:rPr lang="en-GB" dirty="0" smtClean="0">
                <a:solidFill>
                  <a:srgbClr val="005E6E"/>
                </a:solidFill>
              </a:rPr>
              <a:t>target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 smtClean="0"/>
              <a:t>Projections </a:t>
            </a:r>
            <a:r>
              <a:rPr lang="en-GB" dirty="0"/>
              <a:t>for CPI </a:t>
            </a:r>
            <a:r>
              <a:rPr lang="en-GB" dirty="0" smtClean="0"/>
              <a:t>inflation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Projections of outside forecasters as of 25 October </a:t>
            </a:r>
            <a:r>
              <a:rPr lang="en-GB" dirty="0" smtClean="0"/>
              <a:t>2019.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07" y="1502229"/>
            <a:ext cx="5344374" cy="44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45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C </a:t>
            </a:r>
            <a:r>
              <a:rPr lang="en-GB" dirty="0" smtClean="0">
                <a:solidFill>
                  <a:srgbClr val="005E6E"/>
                </a:solidFill>
              </a:rPr>
              <a:t>Forecasters</a:t>
            </a:r>
            <a:r>
              <a:rPr lang="en-GB" dirty="0">
                <a:solidFill>
                  <a:srgbClr val="005E6E"/>
                </a:solidFill>
              </a:rPr>
              <a:t>’ central projection for Bank Rate remains well above the market </a:t>
            </a:r>
            <a:r>
              <a:rPr lang="en-GB" dirty="0" smtClean="0">
                <a:solidFill>
                  <a:srgbClr val="005E6E"/>
                </a:solidFill>
              </a:rPr>
              <a:t>path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 smtClean="0"/>
              <a:t>Market </a:t>
            </a:r>
            <a:r>
              <a:rPr lang="en-GB" dirty="0"/>
              <a:t>interest rates and averages of forecasters’ central projections of Bank </a:t>
            </a:r>
            <a:r>
              <a:rPr lang="en-GB" dirty="0" smtClean="0"/>
              <a:t>Rate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Bloomberg Finance L.P. and projections of outside forecasters as of 25 October 2019 and 19 July 2019.</a:t>
            </a:r>
          </a:p>
          <a:p>
            <a:endParaRPr lang="en-GB" dirty="0"/>
          </a:p>
          <a:p>
            <a:r>
              <a:rPr lang="en-GB" dirty="0"/>
              <a:t>(a)	Estimated using instantaneous forward overnight index swap rates in the 15 working days to 30 October 2018 and 24 July 2019 respectively.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315" y="1502229"/>
            <a:ext cx="5444958" cy="443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78274"/>
      </p:ext>
    </p:extLst>
  </p:cSld>
  <p:clrMapOvr>
    <a:masterClrMapping/>
  </p:clrMapOvr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4A39AD9-F0DF-4C49-B8DC-4830BAFEA464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CEE65117-4BBE-4C9C-8465-20A300C4D3E5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94FC26E6-6271-400D-888B-6BC5B0598690"/>
    <ds:schemaRef ds:uri="http://schemas.microsoft.com/sharepoint/v3/fields"/>
    <ds:schemaRef ds:uri="94fc26e6-6271-400d-888b-6bc5b0598690"/>
    <ds:schemaRef ds:uri="b67fa5cd-9f58-4c91-ae17-33c31eed239f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615</TotalTime>
  <Words>136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ＭＳ Ｐゴシック</vt:lpstr>
      <vt:lpstr>Arial</vt:lpstr>
      <vt:lpstr>Calibri</vt:lpstr>
      <vt:lpstr>Times</vt:lpstr>
      <vt:lpstr>IR POWERPOINT TEMPLATE</vt:lpstr>
      <vt:lpstr>Monetary Policy Report November 2019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November 2019</dc:title>
  <dc:subject>Annex - Other forecasters' expectations</dc:subject>
  <dc:creator>Bank of England</dc:creator>
  <cp:keywords/>
  <dc:description/>
  <cp:lastModifiedBy>Chapman, Wayne</cp:lastModifiedBy>
  <cp:revision>49</cp:revision>
  <cp:lastPrinted>2014-02-11T15:04:13Z</cp:lastPrinted>
  <dcterms:created xsi:type="dcterms:W3CDTF">2019-02-05T19:14:55Z</dcterms:created>
  <dcterms:modified xsi:type="dcterms:W3CDTF">2019-11-07T07:27:14Z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