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2"/>
  </p:notesMasterIdLst>
  <p:sldIdLst>
    <p:sldId id="314" r:id="rId6"/>
    <p:sldId id="340" r:id="rId7"/>
    <p:sldId id="341" r:id="rId8"/>
    <p:sldId id="342" r:id="rId9"/>
    <p:sldId id="318" r:id="rId10"/>
    <p:sldId id="316" r:id="rId11"/>
    <p:sldId id="333" r:id="rId12"/>
    <p:sldId id="343" r:id="rId13"/>
    <p:sldId id="335" r:id="rId14"/>
    <p:sldId id="321" r:id="rId15"/>
    <p:sldId id="338" r:id="rId16"/>
    <p:sldId id="339" r:id="rId17"/>
    <p:sldId id="317" r:id="rId18"/>
    <p:sldId id="344" r:id="rId19"/>
    <p:sldId id="324" r:id="rId20"/>
    <p:sldId id="329" r:id="rId2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34" userDrawn="1">
          <p15:clr>
            <a:srgbClr val="A4A3A4"/>
          </p15:clr>
        </p15:guide>
        <p15:guide id="7" pos="184">
          <p15:clr>
            <a:srgbClr val="A4A3A4"/>
          </p15:clr>
        </p15:guide>
        <p15:guide id="8" orient="horz" pos="11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6E"/>
    <a:srgbClr val="47AA9C"/>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6" autoAdjust="0"/>
    <p:restoredTop sz="94660"/>
  </p:normalViewPr>
  <p:slideViewPr>
    <p:cSldViewPr snapToGrid="0" showGuides="1">
      <p:cViewPr varScale="1">
        <p:scale>
          <a:sx n="114" d="100"/>
          <a:sy n="114" d="100"/>
        </p:scale>
        <p:origin x="1338" y="63"/>
      </p:cViewPr>
      <p:guideLst>
        <p:guide orient="horz" pos="332"/>
        <p:guide orient="horz" pos="528"/>
        <p:guide orient="horz" pos="3660"/>
        <p:guide orient="horz" pos="864"/>
        <p:guide pos="4610"/>
        <p:guide pos="1134"/>
        <p:guide pos="184"/>
        <p:guide orient="horz" pos="1185"/>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43674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dirty="0"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07/11/2019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bankofengland.co.uk/monetary-policy-report/2019/november-2019"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bankofengland.co.uk/monetary-policy-report/2019/november-2019"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2" y="2317750"/>
            <a:ext cx="3511613" cy="777875"/>
          </a:xfrm>
        </p:spPr>
        <p:txBody>
          <a:bodyPr/>
          <a:lstStyle/>
          <a:p>
            <a:r>
              <a:rPr lang="en-GB" dirty="0" smtClean="0"/>
              <a:t>Monetary Policy Report</a:t>
            </a:r>
            <a:br>
              <a:rPr lang="en-GB" dirty="0" smtClean="0"/>
            </a:br>
            <a:r>
              <a:rPr lang="en-GB" dirty="0" smtClean="0"/>
              <a:t>November 2019</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smtClean="0"/>
              <a:t>The economic outlook</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8644636" cy="882143"/>
          </a:xfrm>
        </p:spPr>
        <p:txBody>
          <a:bodyPr/>
          <a:lstStyle/>
          <a:p>
            <a:pPr lvl="1"/>
            <a:r>
              <a:rPr lang="en-GB" b="1" dirty="0"/>
              <a:t>Chart </a:t>
            </a:r>
            <a:r>
              <a:rPr lang="en-GB" b="1" dirty="0" smtClean="0"/>
              <a:t>1.7 </a:t>
            </a:r>
            <a:r>
              <a:rPr lang="en-GB" dirty="0">
                <a:solidFill>
                  <a:schemeClr val="tx1"/>
                </a:solidFill>
              </a:rPr>
              <a:t>CPI </a:t>
            </a:r>
            <a:r>
              <a:rPr lang="en-GB" dirty="0" smtClean="0">
                <a:solidFill>
                  <a:schemeClr val="tx1"/>
                </a:solidFill>
              </a:rPr>
              <a:t>inflation </a:t>
            </a:r>
            <a:r>
              <a:rPr lang="en-GB" dirty="0">
                <a:solidFill>
                  <a:schemeClr val="tx1"/>
                </a:solidFill>
              </a:rPr>
              <a:t>projection based on market interest rate expectations, other policy measures as announced</a:t>
            </a:r>
            <a:endParaRPr lang="en-GB" sz="700" dirty="0"/>
          </a:p>
        </p:txBody>
      </p:sp>
      <p:sp>
        <p:nvSpPr>
          <p:cNvPr id="5" name="Text Placeholder 4"/>
          <p:cNvSpPr>
            <a:spLocks noGrp="1"/>
          </p:cNvSpPr>
          <p:nvPr>
            <p:ph type="body" sz="quarter" idx="16"/>
          </p:nvPr>
        </p:nvSpPr>
        <p:spPr>
          <a:xfrm>
            <a:off x="292100" y="5810250"/>
            <a:ext cx="8343900" cy="1047751"/>
          </a:xfrm>
        </p:spPr>
        <p:txBody>
          <a:bodyPr/>
          <a:lstStyle/>
          <a:p>
            <a:pPr lvl="3" fontAlgn="ctr"/>
            <a:r>
              <a:rPr lang="en-GB" b="1" dirty="0"/>
              <a:t>Chart 1.7 </a:t>
            </a:r>
            <a:r>
              <a:rPr lang="en-GB" dirty="0"/>
              <a:t>depicts the probability of various outcomes for CPI inflation in the future. It has been conditioned on the assumptions in </a:t>
            </a:r>
            <a:r>
              <a:rPr lang="en-GB" b="1" dirty="0"/>
              <a:t>Table 1.A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225" y="1346200"/>
            <a:ext cx="5357785" cy="4432410"/>
          </a:xfrm>
          <a:prstGeom prst="rect">
            <a:avLst/>
          </a:prstGeom>
        </p:spPr>
      </p:pic>
    </p:spTree>
    <p:extLst>
      <p:ext uri="{BB962C8B-B14F-4D97-AF65-F5344CB8AC3E}">
        <p14:creationId xmlns:p14="http://schemas.microsoft.com/office/powerpoint/2010/main" val="1169983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1.8 </a:t>
            </a:r>
            <a:r>
              <a:rPr lang="en-GB" dirty="0">
                <a:solidFill>
                  <a:schemeClr val="tx1"/>
                </a:solidFill>
              </a:rPr>
              <a:t>GDP projection based on constant nominal interest rates at 0.75%, other policy measures as announced</a:t>
            </a: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1.4</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225" y="1346200"/>
            <a:ext cx="5357785" cy="4432410"/>
          </a:xfrm>
          <a:prstGeom prst="rect">
            <a:avLst/>
          </a:prstGeom>
        </p:spPr>
      </p:pic>
    </p:spTree>
    <p:extLst>
      <p:ext uri="{BB962C8B-B14F-4D97-AF65-F5344CB8AC3E}">
        <p14:creationId xmlns:p14="http://schemas.microsoft.com/office/powerpoint/2010/main" val="18672996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1.9 </a:t>
            </a:r>
            <a:r>
              <a:rPr lang="en-GB" dirty="0">
                <a:solidFill>
                  <a:schemeClr val="tx1"/>
                </a:solidFill>
              </a:rPr>
              <a:t>CPI </a:t>
            </a:r>
            <a:r>
              <a:rPr lang="en-GB" dirty="0" smtClean="0">
                <a:solidFill>
                  <a:schemeClr val="tx1"/>
                </a:solidFill>
              </a:rPr>
              <a:t>inflation </a:t>
            </a:r>
            <a:r>
              <a:rPr lang="en-GB" dirty="0">
                <a:solidFill>
                  <a:schemeClr val="tx1"/>
                </a:solidFill>
              </a:rPr>
              <a:t>projection based on constant nominal interest rates at 0.75%, other policy measures as announced</a:t>
            </a: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1.7</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225" y="1346090"/>
            <a:ext cx="5357785" cy="4432410"/>
          </a:xfrm>
          <a:prstGeom prst="rect">
            <a:avLst/>
          </a:prstGeom>
        </p:spPr>
      </p:pic>
    </p:spTree>
    <p:extLst>
      <p:ext uri="{BB962C8B-B14F-4D97-AF65-F5344CB8AC3E}">
        <p14:creationId xmlns:p14="http://schemas.microsoft.com/office/powerpoint/2010/main" val="29893576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1.C </a:t>
            </a:r>
            <a:r>
              <a:rPr lang="en-GB" dirty="0">
                <a:solidFill>
                  <a:schemeClr val="tx1"/>
                </a:solidFill>
              </a:rPr>
              <a:t>Indicative projections consistent with the MPC’s forecast</a:t>
            </a:r>
            <a:r>
              <a:rPr lang="en-GB" baseline="30000" dirty="0">
                <a:solidFill>
                  <a:schemeClr val="tx1"/>
                </a:solidFill>
              </a:rPr>
              <a:t>(a)(b)</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100" y="1041400"/>
            <a:ext cx="6731000" cy="5310388"/>
          </a:xfrm>
          <a:prstGeom prst="rect">
            <a:avLst/>
          </a:prstGeom>
        </p:spPr>
      </p:pic>
    </p:spTree>
    <p:extLst>
      <p:ext uri="{BB962C8B-B14F-4D97-AF65-F5344CB8AC3E}">
        <p14:creationId xmlns:p14="http://schemas.microsoft.com/office/powerpoint/2010/main" val="14908438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1.C </a:t>
            </a:r>
            <a:r>
              <a:rPr lang="en-GB" dirty="0">
                <a:solidFill>
                  <a:schemeClr val="tx1"/>
                </a:solidFill>
              </a:rPr>
              <a:t>Indicative projections consistent with the MPC’s forecast</a:t>
            </a:r>
            <a:r>
              <a:rPr lang="en-GB" baseline="30000" dirty="0">
                <a:solidFill>
                  <a:schemeClr val="tx1"/>
                </a:solidFill>
              </a:rPr>
              <a:t>(a)(b)</a:t>
            </a:r>
          </a:p>
        </p:txBody>
      </p:sp>
      <p:sp>
        <p:nvSpPr>
          <p:cNvPr id="5" name="Text Placeholder 4"/>
          <p:cNvSpPr>
            <a:spLocks noGrp="1"/>
          </p:cNvSpPr>
          <p:nvPr>
            <p:ph type="body" sz="quarter" idx="16"/>
          </p:nvPr>
        </p:nvSpPr>
        <p:spPr/>
        <p:txBody>
          <a:bodyPr/>
          <a:lstStyle/>
          <a:p>
            <a:pPr marL="0" indent="0"/>
            <a:r>
              <a:rPr lang="en-GB" dirty="0"/>
              <a:t>Sources: Bank of England, Bloomberg Finance L.P., Department for Business, Energy and Industrial Strategy, Eurostat, IMF </a:t>
            </a:r>
            <a:r>
              <a:rPr lang="en-GB" i="1" dirty="0"/>
              <a:t>World Economic Outlook </a:t>
            </a:r>
            <a:r>
              <a:rPr lang="en-GB" dirty="0"/>
              <a:t>(</a:t>
            </a:r>
            <a:r>
              <a:rPr lang="en-GB" i="1" dirty="0"/>
              <a:t>WEO</a:t>
            </a:r>
            <a:r>
              <a:rPr lang="en-GB" dirty="0"/>
              <a:t>), National Bureau of Statistics of China, ONS, US Bureau of Economic Analysis and Bank calculations. </a:t>
            </a:r>
            <a:endParaRPr lang="en-GB" dirty="0" smtClean="0"/>
          </a:p>
          <a:p>
            <a:endParaRPr lang="en-GB" dirty="0"/>
          </a:p>
          <a:p>
            <a:r>
              <a:rPr lang="en-GB" dirty="0"/>
              <a:t>(a) </a:t>
            </a:r>
            <a:r>
              <a:rPr lang="en-GB" dirty="0" smtClean="0"/>
              <a:t>	The </a:t>
            </a:r>
            <a:r>
              <a:rPr lang="en-GB" dirty="0"/>
              <a:t>profiles in this table should be viewed as broadly consistent with the MPC’s projections for GDP growth, CPI inflation and unemployment (as presented in the fan charts). </a:t>
            </a:r>
          </a:p>
          <a:p>
            <a:r>
              <a:rPr lang="en-GB" dirty="0"/>
              <a:t>(b) </a:t>
            </a:r>
            <a:r>
              <a:rPr lang="en-GB" dirty="0" smtClean="0"/>
              <a:t>	Figures </a:t>
            </a:r>
            <a:r>
              <a:rPr lang="en-GB" dirty="0"/>
              <a:t>show annual average growth rates unless otherwise stated. Calculations for back data based on ONS data are shown using ONS series identifiers. </a:t>
            </a:r>
          </a:p>
          <a:p>
            <a:r>
              <a:rPr lang="en-GB" dirty="0"/>
              <a:t>(c) </a:t>
            </a:r>
            <a:r>
              <a:rPr lang="en-GB" dirty="0" smtClean="0"/>
              <a:t>	Chained-volume </a:t>
            </a:r>
            <a:r>
              <a:rPr lang="en-GB" dirty="0"/>
              <a:t>measure. Constructed using real GDP growth rates of 188 countries weighted according to their shares in UK exports. </a:t>
            </a:r>
          </a:p>
          <a:p>
            <a:r>
              <a:rPr lang="en-GB" dirty="0"/>
              <a:t>(d) </a:t>
            </a:r>
            <a:r>
              <a:rPr lang="en-GB" dirty="0" smtClean="0"/>
              <a:t>	Chained-volume </a:t>
            </a:r>
            <a:r>
              <a:rPr lang="en-GB" dirty="0"/>
              <a:t>measure. Constructed using real GDP growth rates of 189 countries weighted according to their shares in world GDP using the IMF’s purchasing power parity (PPP) weights. </a:t>
            </a:r>
          </a:p>
          <a:p>
            <a:r>
              <a:rPr lang="en-GB" dirty="0"/>
              <a:t>(e) </a:t>
            </a:r>
            <a:r>
              <a:rPr lang="en-GB" dirty="0" smtClean="0"/>
              <a:t>	Chained-volume </a:t>
            </a:r>
            <a:r>
              <a:rPr lang="en-GB" dirty="0"/>
              <a:t>measure. </a:t>
            </a:r>
          </a:p>
          <a:p>
            <a:r>
              <a:rPr lang="en-GB" dirty="0"/>
              <a:t>(f) </a:t>
            </a:r>
            <a:r>
              <a:rPr lang="en-GB" dirty="0" smtClean="0"/>
              <a:t>	Chained-volume </a:t>
            </a:r>
            <a:r>
              <a:rPr lang="en-GB" dirty="0"/>
              <a:t>measure. </a:t>
            </a:r>
          </a:p>
          <a:p>
            <a:r>
              <a:rPr lang="en-GB" dirty="0"/>
              <a:t>(g) </a:t>
            </a:r>
            <a:r>
              <a:rPr lang="en-GB" dirty="0" smtClean="0"/>
              <a:t>	Chained-volume </a:t>
            </a:r>
            <a:r>
              <a:rPr lang="en-GB" dirty="0"/>
              <a:t>measure. Constructed using real GDP growth rates of 155 EME countries, as defined by the IMF </a:t>
            </a:r>
            <a:r>
              <a:rPr lang="en-GB" i="1" dirty="0"/>
              <a:t>WEO</a:t>
            </a:r>
            <a:r>
              <a:rPr lang="en-GB" dirty="0"/>
              <a:t>, weighted according to their relative shares in world GDP using the IMF’s PPP weights. </a:t>
            </a:r>
          </a:p>
          <a:p>
            <a:r>
              <a:rPr lang="en-GB" dirty="0"/>
              <a:t>(h) </a:t>
            </a:r>
            <a:r>
              <a:rPr lang="en-GB" dirty="0" smtClean="0"/>
              <a:t>	Chained-volume </a:t>
            </a:r>
            <a:r>
              <a:rPr lang="en-GB" dirty="0"/>
              <a:t>measure. </a:t>
            </a:r>
          </a:p>
          <a:p>
            <a:r>
              <a:rPr lang="en-GB" dirty="0"/>
              <a:t>(</a:t>
            </a:r>
            <a:r>
              <a:rPr lang="en-GB" dirty="0" err="1"/>
              <a:t>i</a:t>
            </a:r>
            <a:r>
              <a:rPr lang="en-GB" dirty="0"/>
              <a:t>) </a:t>
            </a:r>
            <a:r>
              <a:rPr lang="en-GB" dirty="0" smtClean="0"/>
              <a:t>	Annual average. </a:t>
            </a:r>
            <a:r>
              <a:rPr lang="en-GB" dirty="0"/>
              <a:t>Excludes the </a:t>
            </a:r>
            <a:r>
              <a:rPr lang="en-GB" dirty="0" err="1"/>
              <a:t>backcast</a:t>
            </a:r>
            <a:r>
              <a:rPr lang="en-GB" dirty="0"/>
              <a:t> for GDP. </a:t>
            </a:r>
          </a:p>
          <a:p>
            <a:r>
              <a:rPr lang="en-GB" dirty="0"/>
              <a:t>(j) </a:t>
            </a:r>
            <a:r>
              <a:rPr lang="en-GB" dirty="0" smtClean="0"/>
              <a:t>	Chained-volume </a:t>
            </a:r>
            <a:r>
              <a:rPr lang="en-GB" dirty="0"/>
              <a:t>measure. Includes non-profit institutions serving households. Based on ABJR+HAYO. </a:t>
            </a:r>
          </a:p>
          <a:p>
            <a:r>
              <a:rPr lang="en-GB" dirty="0"/>
              <a:t>(k) </a:t>
            </a:r>
            <a:r>
              <a:rPr lang="en-GB" dirty="0" smtClean="0"/>
              <a:t>	Chained-volume </a:t>
            </a:r>
            <a:r>
              <a:rPr lang="en-GB" dirty="0"/>
              <a:t>measure. Based on GAN8. </a:t>
            </a:r>
          </a:p>
          <a:p>
            <a:r>
              <a:rPr lang="en-GB" dirty="0"/>
              <a:t>(l) </a:t>
            </a:r>
            <a:r>
              <a:rPr lang="en-GB" dirty="0" smtClean="0"/>
              <a:t>	Chained-volume </a:t>
            </a:r>
            <a:r>
              <a:rPr lang="en-GB" dirty="0"/>
              <a:t>measure. Whole-economy measure. Includes new dwellings, improvements and spending on services associated with the sale and purchase of property. Based on DFEG+L635+L637. </a:t>
            </a:r>
          </a:p>
          <a:p>
            <a:r>
              <a:rPr lang="en-GB" dirty="0"/>
              <a:t>(m) </a:t>
            </a:r>
            <a:r>
              <a:rPr lang="en-GB" dirty="0" smtClean="0"/>
              <a:t>	Chained-volume </a:t>
            </a:r>
            <a:r>
              <a:rPr lang="en-GB" dirty="0"/>
              <a:t>measure. The historical data exclude the impact of missing trader intra‑community (MTIC) fraud. Since 1998 based on IKBK-OFNN/(BOKH/BQKO). Prior to 1998 based on IKBK. </a:t>
            </a:r>
          </a:p>
          <a:p>
            <a:r>
              <a:rPr lang="en-GB" dirty="0"/>
              <a:t>(n) </a:t>
            </a:r>
            <a:r>
              <a:rPr lang="en-GB" dirty="0" smtClean="0"/>
              <a:t>	Chained-volume </a:t>
            </a:r>
            <a:r>
              <a:rPr lang="en-GB" dirty="0"/>
              <a:t>measure. The historical data exclude the impact of MTIC fraud. Since 1998 based on IKBL-OFNN/(BOKH/BQKO). Prior to 1998 based on IKBL. </a:t>
            </a:r>
          </a:p>
          <a:p>
            <a:r>
              <a:rPr lang="en-GB" dirty="0"/>
              <a:t>(o) </a:t>
            </a:r>
            <a:r>
              <a:rPr lang="en-GB" dirty="0" smtClean="0"/>
              <a:t>	Chained-volume </a:t>
            </a:r>
            <a:r>
              <a:rPr lang="en-GB" dirty="0"/>
              <a:t>measure. Exports less imports. GDP data based on the mode of the MPC’s GDP </a:t>
            </a:r>
            <a:r>
              <a:rPr lang="en-GB" dirty="0" err="1"/>
              <a:t>backcast</a:t>
            </a:r>
            <a:r>
              <a:rPr lang="en-GB" dirty="0"/>
              <a:t>. </a:t>
            </a:r>
          </a:p>
          <a:p>
            <a:r>
              <a:rPr lang="en-GB" dirty="0"/>
              <a:t>(p) </a:t>
            </a:r>
            <a:r>
              <a:rPr lang="en-GB" dirty="0" smtClean="0"/>
              <a:t>	Wages </a:t>
            </a:r>
            <a:r>
              <a:rPr lang="en-GB" dirty="0"/>
              <a:t>and salaries plus mixed income and general government benefits less income taxes and employees’ National Insurance contributions, deflated by the consumer expenditure deflator. Based on [(ROYJ+ROYH-(RPHS+AIIV-CUCT)+GZVX]/[(ABJQ+HAYE)/(ABJR+HAYO)]. </a:t>
            </a:r>
          </a:p>
          <a:p>
            <a:r>
              <a:rPr lang="en-GB" dirty="0"/>
              <a:t>(q) </a:t>
            </a:r>
            <a:r>
              <a:rPr lang="en-GB" dirty="0" smtClean="0"/>
              <a:t>	Percentage </a:t>
            </a:r>
            <a:r>
              <a:rPr lang="en-GB" dirty="0"/>
              <a:t>of total available household resources. Based on NRJS. </a:t>
            </a:r>
          </a:p>
          <a:p>
            <a:r>
              <a:rPr lang="en-GB" dirty="0"/>
              <a:t>(r) </a:t>
            </a:r>
            <a:r>
              <a:rPr lang="en-GB" dirty="0" smtClean="0"/>
              <a:t>	Level </a:t>
            </a:r>
            <a:r>
              <a:rPr lang="en-GB" dirty="0"/>
              <a:t>in Q4. Percentage point spread over reference rates. Based on a weighted average of household and corporate loan and deposit spreads over appropriate risk-free rates. Indexed to equal zero in 2007 Q3. </a:t>
            </a:r>
          </a:p>
          <a:p>
            <a:r>
              <a:rPr lang="en-GB" dirty="0"/>
              <a:t>(s) </a:t>
            </a:r>
            <a:r>
              <a:rPr lang="en-GB" dirty="0" smtClean="0"/>
              <a:t>	Annual </a:t>
            </a:r>
            <a:r>
              <a:rPr lang="en-GB" dirty="0"/>
              <a:t>average. Per cent of potential GDP. A negative figure implies output is below potential and a positive figure that it is above. </a:t>
            </a:r>
          </a:p>
          <a:p>
            <a:r>
              <a:rPr lang="en-GB" dirty="0"/>
              <a:t>(t) </a:t>
            </a:r>
            <a:r>
              <a:rPr lang="en-GB" dirty="0" smtClean="0"/>
              <a:t>	GDP </a:t>
            </a:r>
            <a:r>
              <a:rPr lang="en-GB" dirty="0"/>
              <a:t>per hour worked. GDP data based on the mode of the MPC’s GDP </a:t>
            </a:r>
            <a:r>
              <a:rPr lang="en-GB" dirty="0" err="1"/>
              <a:t>backcast</a:t>
            </a:r>
            <a:r>
              <a:rPr lang="en-GB" dirty="0"/>
              <a:t>. Hours worked based on YBUS. </a:t>
            </a:r>
          </a:p>
          <a:p>
            <a:r>
              <a:rPr lang="en-GB" dirty="0"/>
              <a:t>(u) </a:t>
            </a:r>
            <a:r>
              <a:rPr lang="en-GB" dirty="0" smtClean="0"/>
              <a:t>	Based </a:t>
            </a:r>
            <a:r>
              <a:rPr lang="en-GB" dirty="0"/>
              <a:t>on MGRZ. </a:t>
            </a:r>
          </a:p>
          <a:p>
            <a:r>
              <a:rPr lang="en-GB" dirty="0"/>
              <a:t>(v) </a:t>
            </a:r>
            <a:r>
              <a:rPr lang="en-GB" dirty="0" smtClean="0"/>
              <a:t>	Level </a:t>
            </a:r>
            <a:r>
              <a:rPr lang="en-GB" dirty="0"/>
              <a:t>in Q4. Average weekly hours worked, in main job and second job. Based on YBUS/MGRZ. </a:t>
            </a:r>
          </a:p>
          <a:p>
            <a:r>
              <a:rPr lang="en-GB" dirty="0"/>
              <a:t>(w) </a:t>
            </a:r>
            <a:r>
              <a:rPr lang="en-GB" dirty="0" smtClean="0"/>
              <a:t>	Level </a:t>
            </a:r>
            <a:r>
              <a:rPr lang="en-GB" dirty="0"/>
              <a:t>in Q4. LFS unemployment rate in Q4. </a:t>
            </a:r>
          </a:p>
          <a:p>
            <a:r>
              <a:rPr lang="en-GB" dirty="0"/>
              <a:t>(x) </a:t>
            </a:r>
            <a:r>
              <a:rPr lang="en-GB" dirty="0" smtClean="0"/>
              <a:t>	Level </a:t>
            </a:r>
            <a:r>
              <a:rPr lang="en-GB" dirty="0"/>
              <a:t>in Q4. Percentage of the 16+ population. Based on MGWG. </a:t>
            </a:r>
          </a:p>
          <a:p>
            <a:r>
              <a:rPr lang="en-GB" dirty="0"/>
              <a:t>(y) </a:t>
            </a:r>
            <a:r>
              <a:rPr lang="en-GB" dirty="0" smtClean="0"/>
              <a:t>	Four-quarter </a:t>
            </a:r>
            <a:r>
              <a:rPr lang="en-GB" dirty="0"/>
              <a:t>inflation rate in Q4. </a:t>
            </a:r>
          </a:p>
          <a:p>
            <a:r>
              <a:rPr lang="en-GB" dirty="0"/>
              <a:t>(z) </a:t>
            </a:r>
            <a:r>
              <a:rPr lang="en-GB" dirty="0" smtClean="0"/>
              <a:t>	Four-quarter </a:t>
            </a:r>
            <a:r>
              <a:rPr lang="en-GB" dirty="0"/>
              <a:t>inflation rate in Q4 excluding fuel and the impact of MTIC fraud. </a:t>
            </a:r>
          </a:p>
          <a:p>
            <a:r>
              <a:rPr lang="en-GB" dirty="0"/>
              <a:t>(aa) </a:t>
            </a:r>
            <a:r>
              <a:rPr lang="en-GB" dirty="0" smtClean="0"/>
              <a:t>	Contribution </a:t>
            </a:r>
            <a:r>
              <a:rPr lang="en-GB" dirty="0"/>
              <a:t>of fuels and lubricants and gas and electricity prices to four-quarter CPI </a:t>
            </a:r>
            <a:r>
              <a:rPr lang="en-GB" dirty="0" smtClean="0"/>
              <a:t>inflation in Q4. </a:t>
            </a:r>
            <a:endParaRPr lang="en-GB" dirty="0"/>
          </a:p>
          <a:p>
            <a:r>
              <a:rPr lang="en-GB" dirty="0"/>
              <a:t>(ab) </a:t>
            </a:r>
            <a:r>
              <a:rPr lang="en-GB" dirty="0" smtClean="0"/>
              <a:t>	Four-quarter growth in Q4. Whole-economy </a:t>
            </a:r>
            <a:r>
              <a:rPr lang="en-GB" dirty="0"/>
              <a:t>total pay. Growth rate since 2001 based on KAB9. Prior to 2001, growth rates are based on historical estimates of AWE, with ONS series identifier M09M. </a:t>
            </a:r>
          </a:p>
          <a:p>
            <a:r>
              <a:rPr lang="en-GB" dirty="0"/>
              <a:t>(ac) </a:t>
            </a:r>
            <a:r>
              <a:rPr lang="en-GB" dirty="0" smtClean="0"/>
              <a:t>	Four-quarter </a:t>
            </a:r>
            <a:r>
              <a:rPr lang="en-GB" dirty="0"/>
              <a:t>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 </a:t>
            </a:r>
          </a:p>
          <a:p>
            <a:r>
              <a:rPr lang="en-GB" dirty="0"/>
              <a:t>(ad) </a:t>
            </a:r>
            <a:r>
              <a:rPr lang="en-GB" dirty="0" smtClean="0"/>
              <a:t>	Four-quarter </a:t>
            </a:r>
            <a:r>
              <a:rPr lang="en-GB" dirty="0"/>
              <a:t>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 </a:t>
            </a:r>
          </a:p>
        </p:txBody>
      </p:sp>
    </p:spTree>
    <p:extLst>
      <p:ext uri="{BB962C8B-B14F-4D97-AF65-F5344CB8AC3E}">
        <p14:creationId xmlns:p14="http://schemas.microsoft.com/office/powerpoint/2010/main" val="6385788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1219461" y="2422525"/>
            <a:ext cx="6333734"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GB" sz="2400" b="1" dirty="0" smtClean="0">
                <a:solidFill>
                  <a:srgbClr val="005E6E"/>
                </a:solidFill>
                <a:latin typeface="Arial" pitchFamily="34" charset="0"/>
                <a:cs typeface="Arial" pitchFamily="34" charset="0"/>
              </a:rPr>
              <a:t>Box 1</a:t>
            </a:r>
          </a:p>
          <a:p>
            <a:pPr algn="ctr"/>
            <a:r>
              <a:rPr lang="en-GB" sz="2400" b="1" dirty="0">
                <a:latin typeface="Arial" pitchFamily="34" charset="0"/>
                <a:cs typeface="Arial" pitchFamily="34" charset="0"/>
              </a:rPr>
              <a:t>The MPC’s conditioning assumption about the UK’s eventual trading relationship </a:t>
            </a:r>
            <a:r>
              <a:rPr lang="en-GB" sz="2400" b="1" dirty="0" smtClean="0">
                <a:latin typeface="Arial" pitchFamily="34" charset="0"/>
                <a:cs typeface="Arial" pitchFamily="34" charset="0"/>
              </a:rPr>
              <a:t>with the </a:t>
            </a:r>
            <a:r>
              <a:rPr lang="en-GB" sz="2400" b="1" dirty="0">
                <a:latin typeface="Arial" pitchFamily="34" charset="0"/>
                <a:cs typeface="Arial" pitchFamily="34" charset="0"/>
              </a:rPr>
              <a:t>EU</a:t>
            </a:r>
          </a:p>
        </p:txBody>
      </p:sp>
    </p:spTree>
    <p:extLst>
      <p:ext uri="{BB962C8B-B14F-4D97-AF65-F5344CB8AC3E}">
        <p14:creationId xmlns:p14="http://schemas.microsoft.com/office/powerpoint/2010/main" val="7189547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smtClean="0">
                <a:solidFill>
                  <a:schemeClr val="tx1"/>
                </a:solidFill>
              </a:rPr>
              <a:t>Summary of assumptions</a:t>
            </a:r>
            <a:endParaRPr lang="en-GB" dirty="0">
              <a:solidFill>
                <a:schemeClr val="tx1"/>
              </a:solidFill>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816" y="1313850"/>
            <a:ext cx="8508078" cy="2198538"/>
          </a:xfrm>
          <a:prstGeom prst="rect">
            <a:avLst/>
          </a:prstGeom>
        </p:spPr>
      </p:pic>
    </p:spTree>
    <p:extLst>
      <p:ext uri="{BB962C8B-B14F-4D97-AF65-F5344CB8AC3E}">
        <p14:creationId xmlns:p14="http://schemas.microsoft.com/office/powerpoint/2010/main" val="29480854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 </a:t>
            </a:r>
            <a:r>
              <a:rPr lang="en-GB" dirty="0"/>
              <a:t>Global growth has slowed sharply</a:t>
            </a:r>
          </a:p>
          <a:p>
            <a:pPr lvl="1"/>
            <a:r>
              <a:rPr lang="en-GB" sz="2000" dirty="0" smtClean="0">
                <a:solidFill>
                  <a:schemeClr val="tx1"/>
                </a:solidFill>
              </a:rPr>
              <a:t>Four-quarter </a:t>
            </a:r>
            <a:r>
              <a:rPr lang="en-GB" sz="2000" dirty="0">
                <a:solidFill>
                  <a:schemeClr val="tx1"/>
                </a:solidFill>
              </a:rPr>
              <a:t>PPP-weighted GDP growth</a:t>
            </a:r>
            <a:r>
              <a:rPr lang="en-GB" sz="2000" baseline="30000" dirty="0">
                <a:solidFill>
                  <a:schemeClr val="tx1"/>
                </a:solidFill>
              </a:rPr>
              <a:t>(a)</a:t>
            </a:r>
          </a:p>
        </p:txBody>
      </p:sp>
      <p:sp>
        <p:nvSpPr>
          <p:cNvPr id="5" name="Text Placeholder 4"/>
          <p:cNvSpPr>
            <a:spLocks noGrp="1"/>
          </p:cNvSpPr>
          <p:nvPr>
            <p:ph type="body" sz="quarter" idx="16"/>
          </p:nvPr>
        </p:nvSpPr>
        <p:spPr/>
        <p:txBody>
          <a:bodyPr/>
          <a:lstStyle/>
          <a:p>
            <a:pPr lvl="0"/>
            <a:r>
              <a:rPr lang="en-GB" dirty="0">
                <a:solidFill>
                  <a:prstClr val="black"/>
                </a:solidFill>
              </a:rPr>
              <a:t>Sources: </a:t>
            </a:r>
            <a:r>
              <a:rPr lang="en-GB" dirty="0" err="1"/>
              <a:t>Eikon</a:t>
            </a:r>
            <a:r>
              <a:rPr lang="en-GB" dirty="0"/>
              <a:t> from </a:t>
            </a:r>
            <a:r>
              <a:rPr lang="en-GB" dirty="0" err="1"/>
              <a:t>Refinitiv</a:t>
            </a:r>
            <a:r>
              <a:rPr lang="en-GB" dirty="0"/>
              <a:t>, IMF </a:t>
            </a:r>
            <a:r>
              <a:rPr lang="en-GB" i="1" dirty="0"/>
              <a:t>World Economic Outlook </a:t>
            </a:r>
            <a:r>
              <a:rPr lang="en-GB" dirty="0"/>
              <a:t>(</a:t>
            </a:r>
            <a:r>
              <a:rPr lang="en-GB" i="1" dirty="0"/>
              <a:t>WEO</a:t>
            </a:r>
            <a:r>
              <a:rPr lang="en-GB" dirty="0"/>
              <a:t>) and Bank calculations</a:t>
            </a:r>
            <a:r>
              <a:rPr lang="en-GB" dirty="0" smtClean="0">
                <a:solidFill>
                  <a:prstClr val="black"/>
                </a:solidFill>
              </a:rPr>
              <a:t>. </a:t>
            </a:r>
            <a:endParaRPr lang="en-GB" dirty="0">
              <a:solidFill>
                <a:prstClr val="black"/>
              </a:solidFill>
            </a:endParaRPr>
          </a:p>
          <a:p>
            <a:pPr lvl="0"/>
            <a:endParaRPr lang="en-GB" dirty="0">
              <a:solidFill>
                <a:prstClr val="black"/>
              </a:solidFill>
            </a:endParaRPr>
          </a:p>
          <a:p>
            <a:pPr lvl="0"/>
            <a:r>
              <a:rPr lang="en-GB" dirty="0">
                <a:solidFill>
                  <a:prstClr val="black"/>
                </a:solidFill>
              </a:rPr>
              <a:t>(a)	</a:t>
            </a:r>
            <a:r>
              <a:rPr lang="en-GB" dirty="0"/>
              <a:t>Constructed using real GDP growth rates of 189 countries weighted according to their shares in world GDP using the IMF’s purchasing power parity (PPP) weights.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59508"/>
            <a:ext cx="5351080" cy="4425705"/>
          </a:xfrm>
          <a:prstGeom prst="rect">
            <a:avLst/>
          </a:prstGeom>
        </p:spPr>
      </p:pic>
    </p:spTree>
    <p:extLst>
      <p:ext uri="{BB962C8B-B14F-4D97-AF65-F5344CB8AC3E}">
        <p14:creationId xmlns:p14="http://schemas.microsoft.com/office/powerpoint/2010/main" val="35626271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1.2 </a:t>
            </a:r>
            <a:r>
              <a:rPr lang="en-GB" dirty="0"/>
              <a:t>Uncertainty about Brexit has been </a:t>
            </a:r>
            <a:r>
              <a:rPr lang="en-GB" dirty="0" smtClean="0"/>
              <a:t>elevated</a:t>
            </a:r>
          </a:p>
          <a:p>
            <a:pPr lvl="1"/>
            <a:r>
              <a:rPr lang="en-GB" sz="2000" dirty="0">
                <a:solidFill>
                  <a:schemeClr val="tx1"/>
                </a:solidFill>
              </a:rPr>
              <a:t>Brexit in top three current sources of uncertainty</a:t>
            </a:r>
            <a:r>
              <a:rPr lang="en-GB" sz="2000" baseline="30000" dirty="0">
                <a:solidFill>
                  <a:schemeClr val="tx1"/>
                </a:solidFill>
              </a:rPr>
              <a:t>(a) </a:t>
            </a:r>
            <a:r>
              <a:rPr lang="en-GB" sz="2000" baseline="30000" dirty="0" smtClean="0">
                <a:solidFill>
                  <a:schemeClr val="tx1"/>
                </a:solidFill>
              </a:rPr>
              <a:t> </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Decision Maker Panel (DMP) Survey and Bank calculations. </a:t>
            </a:r>
          </a:p>
          <a:p>
            <a:endParaRPr lang="en-GB" dirty="0"/>
          </a:p>
          <a:p>
            <a:r>
              <a:rPr lang="en-GB" dirty="0"/>
              <a:t>(a)	Question: ‘How much has the result of the EU referendum affected the level of uncertainty affecting your business?’. Respondents can select: ‘Not important’; ‘One of many sources’; ‘Two or three top sources’; or ‘Top source of uncertainty’. Before August 2018, data are interpolated between waves and shown as three-month rolling averages.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225" y="1344166"/>
            <a:ext cx="5438253" cy="4646990"/>
          </a:xfrm>
          <a:prstGeom prst="rect">
            <a:avLst/>
          </a:prstGeom>
        </p:spPr>
      </p:pic>
    </p:spTree>
    <p:extLst>
      <p:ext uri="{BB962C8B-B14F-4D97-AF65-F5344CB8AC3E}">
        <p14:creationId xmlns:p14="http://schemas.microsoft.com/office/powerpoint/2010/main" val="8493373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1.3 </a:t>
            </a:r>
            <a:r>
              <a:rPr lang="en-GB" dirty="0" smtClean="0"/>
              <a:t>Global growth is expected to recover somewhat over the forecast period </a:t>
            </a:r>
          </a:p>
          <a:p>
            <a:pPr lvl="1"/>
            <a:r>
              <a:rPr lang="en-GB" sz="2000" dirty="0">
                <a:solidFill>
                  <a:schemeClr val="tx1"/>
                </a:solidFill>
              </a:rPr>
              <a:t>World </a:t>
            </a:r>
            <a:r>
              <a:rPr lang="en-GB" sz="2000" dirty="0" smtClean="0">
                <a:solidFill>
                  <a:schemeClr val="tx1"/>
                </a:solidFill>
              </a:rPr>
              <a:t>GDP</a:t>
            </a:r>
            <a:r>
              <a:rPr lang="en-GB" sz="2000" baseline="30000" dirty="0" smtClean="0">
                <a:solidFill>
                  <a:schemeClr val="tx1"/>
                </a:solidFill>
              </a:rPr>
              <a:t>(a)  </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IMF </a:t>
            </a:r>
            <a:r>
              <a:rPr lang="en-GB" i="1" dirty="0"/>
              <a:t>WEO </a:t>
            </a:r>
            <a:r>
              <a:rPr lang="en-GB" dirty="0"/>
              <a:t>and Bank calculations.</a:t>
            </a:r>
            <a:r>
              <a:rPr lang="en-GB" dirty="0" smtClean="0"/>
              <a:t> </a:t>
            </a:r>
          </a:p>
          <a:p>
            <a:endParaRPr lang="en-GB" dirty="0"/>
          </a:p>
          <a:p>
            <a:r>
              <a:rPr lang="en-GB" dirty="0"/>
              <a:t>(</a:t>
            </a:r>
            <a:r>
              <a:rPr lang="en-GB" dirty="0" smtClean="0"/>
              <a:t>a)	</a:t>
            </a:r>
            <a:r>
              <a:rPr lang="en-GB" dirty="0"/>
              <a:t>Annual average growth rates. Chained-volume measures. PPP-weighted world GDP constructed using real GDP growth rates of 189 countries weighted according to their shares in world GDP using the IMF’s PPP weights. UK-weighted world GDP constructed using real GDP growth rates of 188 countries weighted according to their shares in UK exports.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225" y="1352550"/>
            <a:ext cx="5330963" cy="4425705"/>
          </a:xfrm>
          <a:prstGeom prst="rect">
            <a:avLst/>
          </a:prstGeom>
        </p:spPr>
      </p:pic>
    </p:spTree>
    <p:extLst>
      <p:ext uri="{BB962C8B-B14F-4D97-AF65-F5344CB8AC3E}">
        <p14:creationId xmlns:p14="http://schemas.microsoft.com/office/powerpoint/2010/main" val="1286532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1.4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fontAlgn="ctr"/>
            <a:r>
              <a:rPr lang="en-GB" dirty="0"/>
              <a:t>The fan chart depicts the probability of various outcomes for GDP growth. It has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backcast for expected revisions, which is available from the ‘Download the chart slides and data’ link at </a:t>
            </a:r>
            <a:r>
              <a:rPr lang="en-GB" u="sng" dirty="0">
                <a:hlinkClick r:id="rId2"/>
              </a:rPr>
              <a:t>www.bankofengland.co.uk/monetary-policy-report/2019/november-2019</a:t>
            </a:r>
            <a:r>
              <a:rPr lang="en-GB" dirty="0"/>
              <a:t>. To the right of the vertical line,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225" y="1193800"/>
            <a:ext cx="5337669" cy="4425705"/>
          </a:xfrm>
          <a:prstGeom prst="rect">
            <a:avLst/>
          </a:prstGeom>
        </p:spPr>
      </p:pic>
    </p:spTree>
    <p:extLst>
      <p:ext uri="{BB962C8B-B14F-4D97-AF65-F5344CB8AC3E}">
        <p14:creationId xmlns:p14="http://schemas.microsoft.com/office/powerpoint/2010/main" val="1359390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1.A </a:t>
            </a:r>
            <a:r>
              <a:rPr lang="en-GB" dirty="0" smtClean="0">
                <a:solidFill>
                  <a:schemeClr val="tx1"/>
                </a:solidFill>
              </a:rPr>
              <a:t>Forecast summary</a:t>
            </a:r>
            <a:r>
              <a:rPr lang="en-GB" baseline="30000" dirty="0" smtClean="0">
                <a:solidFill>
                  <a:schemeClr val="tx1"/>
                </a:solidFill>
              </a:rPr>
              <a:t>(a)(b)</a:t>
            </a:r>
            <a:r>
              <a:rPr lang="en-GB" dirty="0" smtClean="0">
                <a:solidFill>
                  <a:schemeClr val="tx1"/>
                </a:solidFill>
              </a:rPr>
              <a:t>  </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 </a:t>
            </a:r>
            <a:r>
              <a:rPr lang="en-GB" dirty="0" smtClean="0"/>
              <a:t>	Modal </a:t>
            </a:r>
            <a:r>
              <a:rPr lang="en-GB" dirty="0"/>
              <a:t>projections for GDP, CPI inflation, LFS unemployment and excess supply/excess demand.</a:t>
            </a:r>
          </a:p>
          <a:p>
            <a:r>
              <a:rPr lang="en-GB" dirty="0"/>
              <a:t>(b) </a:t>
            </a:r>
            <a:r>
              <a:rPr lang="en-GB" dirty="0" smtClean="0"/>
              <a:t>	Unless </a:t>
            </a:r>
            <a:r>
              <a:rPr lang="en-GB" dirty="0"/>
              <a:t>otherwise stated, the projections shown in this section are conditioned on: Bank Rate following a path implied by market yields; the Term Funding Scheme; the Recommendations of the Financial Policy Committee and the current regulatory plans of the Prudential Regulation Authority; the Government’s tax and spending plans as set out in the Spring Statement 2019, updated for the announcements made in </a:t>
            </a:r>
            <a:r>
              <a:rPr lang="en-GB" i="1" dirty="0"/>
              <a:t>Spending Round 2019</a:t>
            </a:r>
            <a:r>
              <a:rPr lang="en-GB" dirty="0"/>
              <a:t>; commodity prices following market paths for two quarters, then held flat; the sterling exchange rate remaining broadly flat; and the prevailing prices of a broad range of assets, which embody market expectations of the future stocks of purchased gilts and corporate bonds. The main assumptions are set out in the ‘Download the chart slides and data’ link at </a:t>
            </a:r>
            <a:r>
              <a:rPr lang="en-GB" u="sng" dirty="0">
                <a:hlinkClick r:id="rId2"/>
              </a:rPr>
              <a:t>www.bankofengland.co.uk/monetary-policy-report/2019/november-2019</a:t>
            </a:r>
            <a:r>
              <a:rPr lang="en-GB" dirty="0"/>
              <a:t>. </a:t>
            </a:r>
          </a:p>
          <a:p>
            <a:r>
              <a:rPr lang="en-GB" dirty="0"/>
              <a:t>(c) </a:t>
            </a:r>
            <a:r>
              <a:rPr lang="en-GB" dirty="0" smtClean="0"/>
              <a:t>	Four-quarter </a:t>
            </a:r>
            <a:r>
              <a:rPr lang="en-GB" dirty="0"/>
              <a:t>growth in real GDP. The growth rates reported in the table exclude the </a:t>
            </a:r>
            <a:r>
              <a:rPr lang="en-GB" dirty="0" err="1"/>
              <a:t>backcast</a:t>
            </a:r>
            <a:r>
              <a:rPr lang="en-GB" dirty="0"/>
              <a:t> for GDP. Including the </a:t>
            </a:r>
            <a:r>
              <a:rPr lang="en-GB" dirty="0" err="1"/>
              <a:t>backcast</a:t>
            </a:r>
            <a:r>
              <a:rPr lang="en-GB" dirty="0"/>
              <a:t> 2019 Q4 growth is 1.0%, 2020 Q4 growth is 1.6%, </a:t>
            </a:r>
            <a:r>
              <a:rPr lang="en-GB" dirty="0" smtClean="0"/>
              <a:t/>
            </a:r>
            <a:br>
              <a:rPr lang="en-GB" dirty="0" smtClean="0"/>
            </a:br>
            <a:r>
              <a:rPr lang="en-GB" dirty="0" smtClean="0"/>
              <a:t>2021 </a:t>
            </a:r>
            <a:r>
              <a:rPr lang="en-GB" dirty="0"/>
              <a:t>Q4 growth is 1.8% and 2022 Q4 growth is 2.1%.</a:t>
            </a:r>
          </a:p>
          <a:p>
            <a:r>
              <a:rPr lang="en-GB" dirty="0"/>
              <a:t>(d) </a:t>
            </a:r>
            <a:r>
              <a:rPr lang="en-GB" dirty="0" smtClean="0"/>
              <a:t>	Four-quarter </a:t>
            </a:r>
            <a:r>
              <a:rPr lang="en-GB" dirty="0"/>
              <a:t>inflation rate.</a:t>
            </a:r>
          </a:p>
          <a:p>
            <a:r>
              <a:rPr lang="en-GB" dirty="0"/>
              <a:t>(e) </a:t>
            </a:r>
            <a:r>
              <a:rPr lang="en-GB" dirty="0" smtClean="0"/>
              <a:t>	Per </a:t>
            </a:r>
            <a:r>
              <a:rPr lang="en-GB" dirty="0"/>
              <a:t>cent of potential GDP. A negative figure implies output is below potential and a positive figure that it is above. </a:t>
            </a:r>
          </a:p>
          <a:p>
            <a:r>
              <a:rPr lang="en-GB" dirty="0"/>
              <a:t>(f) </a:t>
            </a:r>
            <a:r>
              <a:rPr lang="en-GB" dirty="0" smtClean="0"/>
              <a:t>	Per </a:t>
            </a:r>
            <a:r>
              <a:rPr lang="en-GB" dirty="0"/>
              <a:t>cent. The path for Bank Rate implied by forward market interest rates. The curves are based on overnight index swap rates.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300" y="1830991"/>
            <a:ext cx="8648700" cy="1571513"/>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1.5 </a:t>
            </a:r>
            <a:r>
              <a:rPr lang="en-GB" dirty="0"/>
              <a:t>Business investment growth is projected to pick up </a:t>
            </a:r>
            <a:r>
              <a:rPr lang="en-GB" dirty="0" smtClean="0"/>
              <a:t>materially</a:t>
            </a:r>
          </a:p>
          <a:p>
            <a:pPr lvl="1"/>
            <a:r>
              <a:rPr lang="en-GB" sz="2000" dirty="0">
                <a:solidFill>
                  <a:schemeClr val="tx1"/>
                </a:solidFill>
              </a:rPr>
              <a:t>Business investment</a:t>
            </a:r>
            <a:r>
              <a:rPr lang="en-GB" sz="2000" baseline="30000" dirty="0">
                <a:solidFill>
                  <a:schemeClr val="tx1"/>
                </a:solidFill>
              </a:rPr>
              <a:t>(a) </a:t>
            </a:r>
            <a:r>
              <a:rPr lang="en-GB" sz="2000" baseline="30000" dirty="0" smtClean="0">
                <a:solidFill>
                  <a:schemeClr val="tx1"/>
                </a:solidFill>
              </a:rPr>
              <a:t> </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Annual </a:t>
            </a:r>
            <a:r>
              <a:rPr lang="en-GB" dirty="0"/>
              <a:t>average growth rates. Chained-volume measure. Business investment data based on GAN8.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225" y="1466850"/>
            <a:ext cx="5391313" cy="4673812"/>
          </a:xfrm>
          <a:prstGeom prst="rect">
            <a:avLst/>
          </a:prstGeom>
        </p:spPr>
      </p:pic>
    </p:spTree>
    <p:extLst>
      <p:ext uri="{BB962C8B-B14F-4D97-AF65-F5344CB8AC3E}">
        <p14:creationId xmlns:p14="http://schemas.microsoft.com/office/powerpoint/2010/main" val="10523512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1.B </a:t>
            </a:r>
            <a:r>
              <a:rPr lang="en-GB" dirty="0" smtClean="0">
                <a:solidFill>
                  <a:schemeClr val="tx1"/>
                </a:solidFill>
              </a:rPr>
              <a:t>Adjusted </a:t>
            </a:r>
            <a:r>
              <a:rPr lang="en-GB" dirty="0">
                <a:solidFill>
                  <a:schemeClr val="tx1"/>
                </a:solidFill>
              </a:rPr>
              <a:t>August 2019 </a:t>
            </a:r>
            <a:r>
              <a:rPr lang="en-GB" dirty="0" smtClean="0">
                <a:solidFill>
                  <a:schemeClr val="tx1"/>
                </a:solidFill>
              </a:rPr>
              <a:t>projections</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 </a:t>
            </a:r>
            <a:r>
              <a:rPr lang="en-GB" dirty="0" smtClean="0"/>
              <a:t>	Projections </a:t>
            </a:r>
            <a:r>
              <a:rPr lang="en-GB" dirty="0"/>
              <a:t>have been adjusted to reflect the changes in asset prices and the world outlook since the August </a:t>
            </a:r>
            <a:r>
              <a:rPr lang="en-GB" i="1" dirty="0"/>
              <a:t>Report</a:t>
            </a:r>
            <a:r>
              <a:rPr lang="en-GB" dirty="0"/>
              <a:t>. </a:t>
            </a:r>
          </a:p>
          <a:p>
            <a:r>
              <a:rPr lang="en-GB" dirty="0"/>
              <a:t>(b) </a:t>
            </a:r>
            <a:r>
              <a:rPr lang="en-GB" dirty="0" smtClean="0"/>
              <a:t>	Four-quarter </a:t>
            </a:r>
            <a:r>
              <a:rPr lang="en-GB" dirty="0"/>
              <a:t>growth in real GDP.</a:t>
            </a:r>
          </a:p>
          <a:p>
            <a:r>
              <a:rPr lang="en-GB" dirty="0"/>
              <a:t>(c) </a:t>
            </a:r>
            <a:r>
              <a:rPr lang="en-GB" dirty="0" smtClean="0"/>
              <a:t>	Four-quarter </a:t>
            </a:r>
            <a:r>
              <a:rPr lang="en-GB" dirty="0"/>
              <a:t>inflation rate.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736" y="1301635"/>
            <a:ext cx="7278116" cy="1638529"/>
          </a:xfrm>
          <a:prstGeom prst="rect">
            <a:avLst/>
          </a:prstGeom>
        </p:spPr>
      </p:pic>
    </p:spTree>
    <p:extLst>
      <p:ext uri="{BB962C8B-B14F-4D97-AF65-F5344CB8AC3E}">
        <p14:creationId xmlns:p14="http://schemas.microsoft.com/office/powerpoint/2010/main" val="32506604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1.6 </a:t>
            </a:r>
            <a:r>
              <a:rPr lang="en-GB" dirty="0" smtClean="0">
                <a:solidFill>
                  <a:schemeClr val="tx1"/>
                </a:solidFill>
              </a:rPr>
              <a:t>Unemployment </a:t>
            </a:r>
            <a:r>
              <a:rPr lang="en-GB" dirty="0">
                <a:solidFill>
                  <a:schemeClr val="tx1"/>
                </a:solidFill>
              </a:rPr>
              <a:t>projection based on market interest rate expectations, other policy measures as announced</a:t>
            </a:r>
          </a:p>
        </p:txBody>
      </p:sp>
      <p:sp>
        <p:nvSpPr>
          <p:cNvPr id="5" name="Text Placeholder 4"/>
          <p:cNvSpPr>
            <a:spLocks noGrp="1"/>
          </p:cNvSpPr>
          <p:nvPr>
            <p:ph type="body" sz="quarter" idx="16"/>
          </p:nvPr>
        </p:nvSpPr>
        <p:spPr>
          <a:xfrm>
            <a:off x="292100" y="5810250"/>
            <a:ext cx="8572500" cy="1047751"/>
          </a:xfrm>
        </p:spPr>
        <p:txBody>
          <a:bodyPr/>
          <a:lstStyle/>
          <a:p>
            <a:pPr lvl="3"/>
            <a:r>
              <a:rPr lang="en-GB" dirty="0"/>
              <a:t>The fan chart depicts the probability of various outcomes for LFS unemployment. It has been conditioned on the assumptions in </a:t>
            </a:r>
            <a:r>
              <a:rPr lang="en-GB" b="1" dirty="0"/>
              <a:t>Table 1.A </a:t>
            </a:r>
            <a:r>
              <a:rPr lang="en-GB" dirty="0"/>
              <a:t>footnote (b). The coloured bands have the same interpretation as in </a:t>
            </a:r>
            <a:r>
              <a:rPr lang="en-GB" b="1" dirty="0"/>
              <a:t>Chart 1.4</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2019 Q3, a quarter earlier than the fan for CPI inflation. That is because Q3 is a staff projection for the unemployment rate, based in part on data for July and August. The unemployment rate was 3.9% in the three months to August, and is projected to be 3.8% in Q3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225" y="1352550"/>
            <a:ext cx="5337669" cy="4432410"/>
          </a:xfrm>
          <a:prstGeom prst="rect">
            <a:avLst/>
          </a:prstGeom>
        </p:spPr>
      </p:pic>
    </p:spTree>
    <p:extLst>
      <p:ext uri="{BB962C8B-B14F-4D97-AF65-F5344CB8AC3E}">
        <p14:creationId xmlns:p14="http://schemas.microsoft.com/office/powerpoint/2010/main" val="3724745443"/>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154B405C-9046-41CD-8078-1FCFEDBC3A80}" vid="{BE2C11A9-9564-4F6C-8956-E37CF06DCA2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http://schemas.microsoft.com/office/2006/documentManagement/types"/>
    <ds:schemaRef ds:uri="http://schemas.microsoft.com/sharepoint/v3"/>
    <ds:schemaRef ds:uri="http://schemas.openxmlformats.org/package/2006/metadata/core-properties"/>
    <ds:schemaRef ds:uri="http://purl.org/dc/terms/"/>
    <ds:schemaRef ds:uri="http://schemas.microsoft.com/office/infopath/2007/PartnerControls"/>
    <ds:schemaRef ds:uri="CEE65117-4BBE-4C9C-8465-20A300C4D3E5"/>
    <ds:schemaRef ds:uri="http://purl.org/dc/dcmitype/"/>
    <ds:schemaRef ds:uri="http://schemas.microsoft.com/sharepoint/v3/fields"/>
    <ds:schemaRef ds:uri="94FC26E6-6271-400D-888B-6BC5B0598690"/>
    <ds:schemaRef ds:uri="94fc26e6-6271-400d-888b-6bc5b0598690"/>
    <ds:schemaRef ds:uri="b67fa5cd-9f58-4c91-ae17-33c31eed239f"/>
    <ds:schemaRef ds:uri="http://www.w3.org/XML/1998/namespace"/>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311</TotalTime>
  <Words>971</Words>
  <Application>Microsoft Office PowerPoint</Application>
  <PresentationFormat>On-screen Show (4:3)</PresentationFormat>
  <Paragraphs>80</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MS PGothic</vt:lpstr>
      <vt:lpstr>MS PGothic</vt:lpstr>
      <vt:lpstr>Arial</vt:lpstr>
      <vt:lpstr>Calibri</vt:lpstr>
      <vt:lpstr>Times</vt:lpstr>
      <vt:lpstr>IR POWERPOINT TEMPLATE</vt:lpstr>
      <vt:lpstr>Monetary Policy Report November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2019</dc:title>
  <dc:subject>Section 1: The economic outlook</dc:subject>
  <dc:creator>Bank of England</dc:creator>
  <cp:keywords/>
  <dc:description/>
  <cp:lastModifiedBy>Wells, Lauren</cp:lastModifiedBy>
  <cp:revision>40</cp:revision>
  <cp:lastPrinted>2019-11-07T08:12:00Z</cp:lastPrinted>
  <dcterms:created xsi:type="dcterms:W3CDTF">2019-07-29T11:21:04Z</dcterms:created>
  <dcterms:modified xsi:type="dcterms:W3CDTF">2019-11-07T12:02:12Z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