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52"/>
  </p:notesMasterIdLst>
  <p:sldIdLst>
    <p:sldId id="314" r:id="rId6"/>
    <p:sldId id="338" r:id="rId7"/>
    <p:sldId id="367" r:id="rId8"/>
    <p:sldId id="348" r:id="rId9"/>
    <p:sldId id="349" r:id="rId10"/>
    <p:sldId id="350" r:id="rId11"/>
    <p:sldId id="368" r:id="rId12"/>
    <p:sldId id="369" r:id="rId13"/>
    <p:sldId id="370" r:id="rId14"/>
    <p:sldId id="371" r:id="rId15"/>
    <p:sldId id="372"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3" r:id="rId29"/>
    <p:sldId id="364" r:id="rId30"/>
    <p:sldId id="365" r:id="rId31"/>
    <p:sldId id="366" r:id="rId32"/>
    <p:sldId id="377" r:id="rId33"/>
    <p:sldId id="378" r:id="rId34"/>
    <p:sldId id="379" r:id="rId35"/>
    <p:sldId id="380" r:id="rId36"/>
    <p:sldId id="381" r:id="rId37"/>
    <p:sldId id="382" r:id="rId38"/>
    <p:sldId id="383" r:id="rId39"/>
    <p:sldId id="384" r:id="rId40"/>
    <p:sldId id="385" r:id="rId41"/>
    <p:sldId id="309" r:id="rId42"/>
    <p:sldId id="335" r:id="rId43"/>
    <p:sldId id="373" r:id="rId44"/>
    <p:sldId id="374" r:id="rId45"/>
    <p:sldId id="375" r:id="rId46"/>
    <p:sldId id="386" r:id="rId47"/>
    <p:sldId id="387" r:id="rId48"/>
    <p:sldId id="388" r:id="rId49"/>
    <p:sldId id="389" r:id="rId50"/>
    <p:sldId id="390" r:id="rId5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autoAdjust="0"/>
    <p:restoredTop sz="94660"/>
  </p:normalViewPr>
  <p:slideViewPr>
    <p:cSldViewPr snapToGrid="0" showGuides="1">
      <p:cViewPr>
        <p:scale>
          <a:sx n="100" d="100"/>
          <a:sy n="100" d="100"/>
        </p:scale>
        <p:origin x="3684" y="109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2326711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07/11/2019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bankofengland.co.uk/bank-overground/2019/how-can-we-measure-uk-financial-conditions"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bankofengland.co.uk/inflation-report/2018/november-2018" TargetMode="Externa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4885156" cy="777875"/>
          </a:xfrm>
        </p:spPr>
        <p:txBody>
          <a:bodyPr/>
          <a:lstStyle/>
          <a:p>
            <a:r>
              <a:rPr lang="en-GB" dirty="0" smtClean="0">
                <a:solidFill>
                  <a:srgbClr val="005E6E"/>
                </a:solidFill>
              </a:rPr>
              <a:t>Monetary Policy Report</a:t>
            </a:r>
            <a:br>
              <a:rPr lang="en-GB" dirty="0" smtClean="0">
                <a:solidFill>
                  <a:srgbClr val="005E6E"/>
                </a:solidFill>
              </a:rPr>
            </a:br>
            <a:r>
              <a:rPr lang="en-GB" dirty="0" smtClean="0">
                <a:solidFill>
                  <a:srgbClr val="005E6E"/>
                </a:solidFill>
              </a:rPr>
              <a:t>November 2019</a:t>
            </a:r>
          </a:p>
        </p:txBody>
      </p:sp>
      <p:sp>
        <p:nvSpPr>
          <p:cNvPr id="4099" name="Text Placeholder 2"/>
          <p:cNvSpPr>
            <a:spLocks noGrp="1"/>
          </p:cNvSpPr>
          <p:nvPr>
            <p:ph type="body" sz="quarter" idx="13"/>
          </p:nvPr>
        </p:nvSpPr>
        <p:spPr>
          <a:xfrm>
            <a:off x="792163" y="3427413"/>
            <a:ext cx="7932737" cy="1058862"/>
          </a:xfrm>
        </p:spPr>
        <p:txBody>
          <a:bodyPr/>
          <a:lstStyle/>
          <a:p>
            <a:pPr lvl="2"/>
            <a:r>
              <a:rPr lang="en-GB" sz="2400" dirty="0" smtClean="0"/>
              <a:t>Current </a:t>
            </a:r>
            <a:r>
              <a:rPr lang="en-GB" sz="2400" smtClean="0"/>
              <a:t>economic </a:t>
            </a:r>
            <a:r>
              <a:rPr lang="en-GB" sz="2400" smtClean="0"/>
              <a:t>conditions </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2.9 </a:t>
            </a:r>
            <a:r>
              <a:rPr lang="en-GB" dirty="0">
                <a:solidFill>
                  <a:srgbClr val="005E6E"/>
                </a:solidFill>
              </a:rPr>
              <a:t>Sterling implied volatility is elevated relative to both the US dollar and the </a:t>
            </a:r>
            <a:r>
              <a:rPr lang="en-GB" dirty="0" smtClean="0">
                <a:solidFill>
                  <a:srgbClr val="005E6E"/>
                </a:solidFill>
              </a:rPr>
              <a:t>euro</a:t>
            </a:r>
            <a:endParaRPr lang="en-GB" dirty="0">
              <a:solidFill>
                <a:srgbClr val="005E6E"/>
              </a:solidFill>
            </a:endParaRPr>
          </a:p>
          <a:p>
            <a:pPr lvl="2"/>
            <a:r>
              <a:rPr lang="en-GB" dirty="0"/>
              <a:t>Three-month implied volatilities</a:t>
            </a:r>
            <a:r>
              <a:rPr lang="en-GB" baseline="30000" dirty="0" smtClean="0"/>
              <a:t>(a)</a:t>
            </a:r>
            <a:endParaRPr lang="en-GB" baseline="30000" dirty="0"/>
          </a:p>
        </p:txBody>
      </p:sp>
      <p:sp>
        <p:nvSpPr>
          <p:cNvPr id="5" name="Text Placeholder 4"/>
          <p:cNvSpPr>
            <a:spLocks noGrp="1"/>
          </p:cNvSpPr>
          <p:nvPr>
            <p:ph type="body" sz="quarter" idx="16"/>
          </p:nvPr>
        </p:nvSpPr>
        <p:spPr>
          <a:xfrm>
            <a:off x="307252" y="6139440"/>
            <a:ext cx="8229194" cy="699510"/>
          </a:xfrm>
        </p:spPr>
        <p:txBody>
          <a:bodyPr/>
          <a:lstStyle/>
          <a:p>
            <a:r>
              <a:rPr lang="en-GB" dirty="0"/>
              <a:t>Sources: Bloomberg Finance L.P. and Bank calculations.</a:t>
            </a:r>
          </a:p>
          <a:p>
            <a:endParaRPr lang="en-GB" dirty="0"/>
          </a:p>
          <a:p>
            <a:r>
              <a:rPr lang="en-GB" dirty="0"/>
              <a:t>(</a:t>
            </a:r>
            <a:r>
              <a:rPr lang="en-GB" dirty="0" smtClean="0"/>
              <a:t>a)	Measures </a:t>
            </a:r>
            <a:r>
              <a:rPr lang="en-GB" dirty="0"/>
              <a:t>of volatility based on option contracts.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9637" y="1440000"/>
            <a:ext cx="5404725" cy="4673812"/>
          </a:xfrm>
          <a:prstGeom prst="rect">
            <a:avLst/>
          </a:prstGeom>
        </p:spPr>
      </p:pic>
    </p:spTree>
    <p:extLst>
      <p:ext uri="{BB962C8B-B14F-4D97-AF65-F5344CB8AC3E}">
        <p14:creationId xmlns:p14="http://schemas.microsoft.com/office/powerpoint/2010/main" val="25633088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2.10 </a:t>
            </a:r>
            <a:r>
              <a:rPr lang="en-GB" dirty="0">
                <a:solidFill>
                  <a:srgbClr val="005E6E"/>
                </a:solidFill>
              </a:rPr>
              <a:t>The sterling appreciation since August has led to a tightening in UK financial </a:t>
            </a:r>
            <a:r>
              <a:rPr lang="en-GB" dirty="0" smtClean="0">
                <a:solidFill>
                  <a:srgbClr val="005E6E"/>
                </a:solidFill>
              </a:rPr>
              <a:t>conditions</a:t>
            </a:r>
            <a:endParaRPr lang="en-GB" dirty="0">
              <a:solidFill>
                <a:srgbClr val="005E6E"/>
              </a:solidFill>
            </a:endParaRPr>
          </a:p>
          <a:p>
            <a:pPr lvl="2"/>
            <a:r>
              <a:rPr lang="en-GB" dirty="0"/>
              <a:t>Contributions to changes in the UK Monetary and Financial Conditions Index since the August 2019 </a:t>
            </a:r>
            <a:r>
              <a:rPr lang="en-GB" i="1" dirty="0"/>
              <a:t>Report</a:t>
            </a:r>
            <a:r>
              <a:rPr lang="en-GB" baseline="30000" dirty="0" smtClean="0"/>
              <a:t>(a)</a:t>
            </a:r>
            <a:endParaRPr lang="en-GB" baseline="30000" dirty="0"/>
          </a:p>
        </p:txBody>
      </p:sp>
      <p:sp>
        <p:nvSpPr>
          <p:cNvPr id="5" name="Text Placeholder 4"/>
          <p:cNvSpPr>
            <a:spLocks noGrp="1"/>
          </p:cNvSpPr>
          <p:nvPr>
            <p:ph type="body" sz="quarter" idx="16"/>
          </p:nvPr>
        </p:nvSpPr>
        <p:spPr>
          <a:xfrm>
            <a:off x="307252" y="5816626"/>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ICE/</a:t>
            </a:r>
            <a:r>
              <a:rPr lang="en-GB" dirty="0" err="1"/>
              <a:t>BoAML</a:t>
            </a:r>
            <a:r>
              <a:rPr lang="en-GB" dirty="0"/>
              <a:t> Global Research and Bank calculations</a:t>
            </a:r>
            <a:r>
              <a:rPr lang="en-GB" dirty="0" smtClean="0"/>
              <a:t>.</a:t>
            </a:r>
          </a:p>
          <a:p>
            <a:endParaRPr lang="en-GB" dirty="0" smtClean="0"/>
          </a:p>
          <a:p>
            <a:r>
              <a:rPr lang="en-GB" dirty="0" smtClean="0"/>
              <a:t>(a)	The </a:t>
            </a:r>
            <a:r>
              <a:rPr lang="en-GB" dirty="0"/>
              <a:t>UK Monetary and Financial Conditions Index (MFCI) summarises information from the following series: short-term and long-term interest rates, the sterling ERI, corporate bond spreads, equity prices, and household and corporate bank lending spreads. The series weights are based on the marginal impact of each variable on the UK GDP forecast. The chart shows changes in the MFCI from the average level over the 15 working days to 24 July 2019. An increase in the MFCI signals tighter financial conditions and a decrease signals looser conditions. For more information, see the Bank Overground post ‘</a:t>
            </a:r>
            <a:r>
              <a:rPr lang="en-GB" u="sng" dirty="0">
                <a:hlinkClick r:id="rId2"/>
              </a:rPr>
              <a:t>How can we measure UK financial conditions?</a:t>
            </a:r>
            <a:r>
              <a:rPr lang="en-GB" dirty="0"/>
              <a: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7875" y="1692000"/>
            <a:ext cx="4968250" cy="4041656"/>
          </a:xfrm>
          <a:prstGeom prst="rect">
            <a:avLst/>
          </a:prstGeom>
        </p:spPr>
      </p:pic>
    </p:spTree>
    <p:extLst>
      <p:ext uri="{BB962C8B-B14F-4D97-AF65-F5344CB8AC3E}">
        <p14:creationId xmlns:p14="http://schemas.microsoft.com/office/powerpoint/2010/main" val="4165369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28868"/>
          </a:xfrm>
        </p:spPr>
        <p:txBody>
          <a:bodyPr/>
          <a:lstStyle/>
          <a:p>
            <a:pPr lvl="1"/>
            <a:r>
              <a:rPr lang="en-GB" b="1" dirty="0" smtClean="0">
                <a:solidFill>
                  <a:srgbClr val="005E6E"/>
                </a:solidFill>
              </a:rPr>
              <a:t>Chart 2.11 </a:t>
            </a:r>
            <a:r>
              <a:rPr lang="en-GB" dirty="0">
                <a:solidFill>
                  <a:srgbClr val="005E6E"/>
                </a:solidFill>
              </a:rPr>
              <a:t>GDP growth has been volatile as a result of </a:t>
            </a:r>
            <a:r>
              <a:rPr lang="en-GB" dirty="0" smtClean="0">
                <a:solidFill>
                  <a:srgbClr val="005E6E"/>
                </a:solidFill>
              </a:rPr>
              <a:t/>
            </a:r>
            <a:br>
              <a:rPr lang="en-GB" dirty="0" smtClean="0">
                <a:solidFill>
                  <a:srgbClr val="005E6E"/>
                </a:solidFill>
              </a:rPr>
            </a:br>
            <a:r>
              <a:rPr lang="en-GB" dirty="0" err="1" smtClean="0">
                <a:solidFill>
                  <a:srgbClr val="005E6E"/>
                </a:solidFill>
              </a:rPr>
              <a:t>Brexit</a:t>
            </a:r>
            <a:r>
              <a:rPr lang="en-GB" dirty="0" smtClean="0">
                <a:solidFill>
                  <a:srgbClr val="005E6E"/>
                </a:solidFill>
              </a:rPr>
              <a:t>-related factors</a:t>
            </a:r>
          </a:p>
          <a:p>
            <a:pPr lvl="2"/>
            <a:r>
              <a:rPr lang="en-GB" dirty="0"/>
              <a:t>Estimated contributions of various factors to quarterly GDP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807101"/>
            <a:ext cx="8229194" cy="1047751"/>
          </a:xfrm>
        </p:spPr>
        <p:txBody>
          <a:bodyPr/>
          <a:lstStyle/>
          <a:p>
            <a:r>
              <a:rPr lang="en-GB" dirty="0"/>
              <a:t>Sources: ONS and Bank calculations.</a:t>
            </a:r>
          </a:p>
          <a:p>
            <a:endParaRPr lang="en-GB" dirty="0"/>
          </a:p>
          <a:p>
            <a:r>
              <a:rPr lang="en-GB" dirty="0"/>
              <a:t>(</a:t>
            </a:r>
            <a:r>
              <a:rPr lang="en-GB" dirty="0" smtClean="0"/>
              <a:t>a)	Chained-volume </a:t>
            </a:r>
            <a:r>
              <a:rPr lang="en-GB" dirty="0"/>
              <a:t>measures. 2019 Q3 and Q4 are Bank staff projections. The contributions of idiosyncratic factors are estimated by Bank staff.</a:t>
            </a:r>
          </a:p>
          <a:p>
            <a:r>
              <a:rPr lang="en-GB" dirty="0"/>
              <a:t>(</a:t>
            </a:r>
            <a:r>
              <a:rPr lang="en-GB" dirty="0" smtClean="0"/>
              <a:t>b)	GDP </a:t>
            </a:r>
            <a:r>
              <a:rPr lang="en-GB" dirty="0"/>
              <a:t>fell by 0.3% in December 2018 before rising by 0.5% in January 2019</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0469" y="1440001"/>
            <a:ext cx="5223063" cy="4435763"/>
          </a:xfrm>
          <a:prstGeom prst="rect">
            <a:avLst/>
          </a:prstGeom>
        </p:spPr>
      </p:pic>
    </p:spTree>
    <p:extLst>
      <p:ext uri="{BB962C8B-B14F-4D97-AF65-F5344CB8AC3E}">
        <p14:creationId xmlns:p14="http://schemas.microsoft.com/office/powerpoint/2010/main" val="1478221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2.12 </a:t>
            </a:r>
            <a:r>
              <a:rPr lang="en-GB" dirty="0">
                <a:solidFill>
                  <a:srgbClr val="005E6E"/>
                </a:solidFill>
              </a:rPr>
              <a:t>Abstracting from temporary factors, underlying growth has </a:t>
            </a:r>
            <a:r>
              <a:rPr lang="en-GB" dirty="0" smtClean="0">
                <a:solidFill>
                  <a:srgbClr val="005E6E"/>
                </a:solidFill>
              </a:rPr>
              <a:t>slowed</a:t>
            </a:r>
            <a:endParaRPr lang="en-GB" dirty="0">
              <a:solidFill>
                <a:srgbClr val="005E6E"/>
              </a:solidFill>
            </a:endParaRPr>
          </a:p>
          <a:p>
            <a:pPr lvl="2"/>
            <a:r>
              <a:rPr lang="en-GB" dirty="0"/>
              <a:t>Quarterly GDP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6178163"/>
            <a:ext cx="8229194" cy="684640"/>
          </a:xfrm>
        </p:spPr>
        <p:txBody>
          <a:bodyPr/>
          <a:lstStyle/>
          <a:p>
            <a:r>
              <a:rPr lang="en-GB" dirty="0"/>
              <a:t>Sources: ONS and Bank calculations.</a:t>
            </a:r>
          </a:p>
          <a:p>
            <a:endParaRPr lang="en-GB" dirty="0"/>
          </a:p>
          <a:p>
            <a:r>
              <a:rPr lang="en-GB" dirty="0"/>
              <a:t>(</a:t>
            </a:r>
            <a:r>
              <a:rPr lang="en-GB" dirty="0" smtClean="0"/>
              <a:t>a)	Chained-volume </a:t>
            </a:r>
            <a:r>
              <a:rPr lang="en-GB" dirty="0"/>
              <a:t>measure. The hollow bars in 2019 Q3 and Q4 are Bank staff projections.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2523" y="1439999"/>
            <a:ext cx="5558953" cy="4452527"/>
          </a:xfrm>
          <a:prstGeom prst="rect">
            <a:avLst/>
          </a:prstGeom>
        </p:spPr>
      </p:pic>
    </p:spTree>
    <p:extLst>
      <p:ext uri="{BB962C8B-B14F-4D97-AF65-F5344CB8AC3E}">
        <p14:creationId xmlns:p14="http://schemas.microsoft.com/office/powerpoint/2010/main" val="2684151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2.13 </a:t>
            </a:r>
            <a:r>
              <a:rPr lang="en-GB" dirty="0">
                <a:solidFill>
                  <a:srgbClr val="005E6E"/>
                </a:solidFill>
              </a:rPr>
              <a:t>Survey indicators of output are </a:t>
            </a:r>
            <a:r>
              <a:rPr lang="en-GB" dirty="0" smtClean="0">
                <a:solidFill>
                  <a:srgbClr val="005E6E"/>
                </a:solidFill>
              </a:rPr>
              <a:t>weak</a:t>
            </a:r>
            <a:endParaRPr lang="en-GB" dirty="0">
              <a:solidFill>
                <a:srgbClr val="005E6E"/>
              </a:solidFill>
            </a:endParaRPr>
          </a:p>
          <a:p>
            <a:pPr lvl="2"/>
            <a:r>
              <a:rPr lang="en-GB" dirty="0"/>
              <a:t>Survey indicators of current output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807101"/>
            <a:ext cx="8229194" cy="1047751"/>
          </a:xfrm>
        </p:spPr>
        <p:txBody>
          <a:bodyPr/>
          <a:lstStyle/>
          <a:p>
            <a:r>
              <a:rPr lang="en-GB" dirty="0"/>
              <a:t>Sources: BCC, CBI, IHS </a:t>
            </a:r>
            <a:r>
              <a:rPr lang="en-GB" dirty="0" err="1"/>
              <a:t>Markit</a:t>
            </a:r>
            <a:r>
              <a:rPr lang="en-GB" dirty="0"/>
              <a:t>/CIPS and Bank calculations.</a:t>
            </a:r>
          </a:p>
          <a:p>
            <a:endParaRPr lang="en-GB" dirty="0"/>
          </a:p>
          <a:p>
            <a:r>
              <a:rPr lang="en-GB" dirty="0"/>
              <a:t>(</a:t>
            </a:r>
            <a:r>
              <a:rPr lang="en-GB" dirty="0" smtClean="0"/>
              <a:t>a)	Differences </a:t>
            </a:r>
            <a:r>
              <a:rPr lang="en-GB" dirty="0"/>
              <a:t>from averages since January 2000 or earliest </a:t>
            </a:r>
            <a:r>
              <a:rPr lang="en-GB" dirty="0" smtClean="0"/>
              <a:t>observation. The </a:t>
            </a:r>
            <a:r>
              <a:rPr lang="en-GB" dirty="0"/>
              <a:t>BCC series is a weighted average of home and export deliveries across the services and </a:t>
            </a:r>
            <a:r>
              <a:rPr lang="en-GB" dirty="0" smtClean="0"/>
              <a:t/>
            </a:r>
            <a:br>
              <a:rPr lang="en-GB" dirty="0" smtClean="0"/>
            </a:br>
            <a:r>
              <a:rPr lang="en-GB" dirty="0" smtClean="0"/>
              <a:t>non-services </a:t>
            </a:r>
            <a:r>
              <a:rPr lang="en-GB" dirty="0"/>
              <a:t>sectors. Data are not seasonally adjusted. The CBI series is a weighted average of output volumes across the manufacturing, distribution, consumer, business and professional services sectors. The IHS/</a:t>
            </a:r>
            <a:r>
              <a:rPr lang="en-GB" dirty="0" err="1"/>
              <a:t>Markit</a:t>
            </a:r>
            <a:r>
              <a:rPr lang="en-GB" dirty="0"/>
              <a:t> CIPS series is a weighted average of business activity across the services, manufacturing and construction sectors.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9462" y="1080000"/>
            <a:ext cx="5465075" cy="4646990"/>
          </a:xfrm>
          <a:prstGeom prst="rect">
            <a:avLst/>
          </a:prstGeom>
        </p:spPr>
      </p:pic>
    </p:spTree>
    <p:extLst>
      <p:ext uri="{BB962C8B-B14F-4D97-AF65-F5344CB8AC3E}">
        <p14:creationId xmlns:p14="http://schemas.microsoft.com/office/powerpoint/2010/main" val="4784437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2.14 </a:t>
            </a:r>
            <a:r>
              <a:rPr lang="en-GB" dirty="0">
                <a:solidFill>
                  <a:srgbClr val="005E6E"/>
                </a:solidFill>
              </a:rPr>
              <a:t>Surveys of expected output are even </a:t>
            </a:r>
            <a:r>
              <a:rPr lang="en-GB" dirty="0" smtClean="0">
                <a:solidFill>
                  <a:srgbClr val="005E6E"/>
                </a:solidFill>
              </a:rPr>
              <a:t>weaker</a:t>
            </a:r>
            <a:endParaRPr lang="en-GB" dirty="0">
              <a:solidFill>
                <a:srgbClr val="005E6E"/>
              </a:solidFill>
            </a:endParaRPr>
          </a:p>
          <a:p>
            <a:pPr lvl="2"/>
            <a:r>
              <a:rPr lang="en-GB" dirty="0"/>
              <a:t>Survey indicators of expected output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807101"/>
            <a:ext cx="8229194" cy="1047751"/>
          </a:xfrm>
        </p:spPr>
        <p:txBody>
          <a:bodyPr/>
          <a:lstStyle/>
          <a:p>
            <a:r>
              <a:rPr lang="en-GB" dirty="0"/>
              <a:t>Sources: BCC, CBI, IHS </a:t>
            </a:r>
            <a:r>
              <a:rPr lang="en-GB" dirty="0" err="1"/>
              <a:t>Markit</a:t>
            </a:r>
            <a:r>
              <a:rPr lang="en-GB" dirty="0"/>
              <a:t>/CIPS and Bank calculations</a:t>
            </a:r>
            <a:r>
              <a:rPr lang="en-GB" dirty="0" smtClean="0"/>
              <a:t>.</a:t>
            </a:r>
          </a:p>
          <a:p>
            <a:endParaRPr lang="en-GB" dirty="0"/>
          </a:p>
          <a:p>
            <a:r>
              <a:rPr lang="en-GB" dirty="0" smtClean="0"/>
              <a:t>(a)	Differences </a:t>
            </a:r>
            <a:r>
              <a:rPr lang="en-GB" dirty="0"/>
              <a:t>from averages since January 2000 or earliest observation. The BCC series is a weighted average of turnover expectations across the services and non-services sectors. Data are not seasonally adjusted. The CBI series is a weighted average of output expectations across the manufacturing, distribution, consumer, business and professional services sectors. The IHS/</a:t>
            </a:r>
            <a:r>
              <a:rPr lang="en-GB" dirty="0" err="1"/>
              <a:t>Markit</a:t>
            </a:r>
            <a:r>
              <a:rPr lang="en-GB" dirty="0"/>
              <a:t> CIPS series is a weighted average of business activity expectations across the services and construction sectors and new orders from the manufacturing sector.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109" y="1080000"/>
            <a:ext cx="5471781" cy="4646990"/>
          </a:xfrm>
          <a:prstGeom prst="rect">
            <a:avLst/>
          </a:prstGeom>
        </p:spPr>
      </p:pic>
    </p:spTree>
    <p:extLst>
      <p:ext uri="{BB962C8B-B14F-4D97-AF65-F5344CB8AC3E}">
        <p14:creationId xmlns:p14="http://schemas.microsoft.com/office/powerpoint/2010/main" val="1051525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2.15 </a:t>
            </a:r>
            <a:r>
              <a:rPr lang="en-GB" dirty="0">
                <a:solidFill>
                  <a:srgbClr val="005E6E"/>
                </a:solidFill>
              </a:rPr>
              <a:t>UK business investment growth has been weaker than in other advanced </a:t>
            </a:r>
            <a:r>
              <a:rPr lang="en-GB" dirty="0" smtClean="0">
                <a:solidFill>
                  <a:srgbClr val="005E6E"/>
                </a:solidFill>
              </a:rPr>
              <a:t>economies</a:t>
            </a:r>
            <a:endParaRPr lang="en-GB" dirty="0">
              <a:solidFill>
                <a:srgbClr val="005E6E"/>
              </a:solidFill>
            </a:endParaRPr>
          </a:p>
          <a:p>
            <a:pPr lvl="2"/>
            <a:r>
              <a:rPr lang="en-GB" dirty="0"/>
              <a:t>G7 business </a:t>
            </a:r>
            <a:r>
              <a:rPr lang="en-GB" dirty="0" smtClean="0"/>
              <a:t>investment</a:t>
            </a:r>
            <a:endParaRPr lang="en-GB" baseline="30000" dirty="0"/>
          </a:p>
        </p:txBody>
      </p:sp>
      <p:sp>
        <p:nvSpPr>
          <p:cNvPr id="5" name="Text Placeholder 4"/>
          <p:cNvSpPr>
            <a:spLocks noGrp="1"/>
          </p:cNvSpPr>
          <p:nvPr>
            <p:ph type="body" sz="quarter" idx="16"/>
          </p:nvPr>
        </p:nvSpPr>
        <p:spPr>
          <a:xfrm>
            <a:off x="307252" y="5791199"/>
            <a:ext cx="8229194" cy="1047751"/>
          </a:xfrm>
        </p:spPr>
        <p:txBody>
          <a:bodyPr/>
          <a:lstStyle/>
          <a:p>
            <a:r>
              <a:rPr lang="en-GB" dirty="0"/>
              <a:t>Sources: </a:t>
            </a:r>
            <a:r>
              <a:rPr lang="en-GB" dirty="0" err="1"/>
              <a:t>Eikon</a:t>
            </a:r>
            <a:r>
              <a:rPr lang="en-GB" dirty="0"/>
              <a:t> from </a:t>
            </a:r>
            <a:r>
              <a:rPr lang="en-GB" dirty="0" err="1"/>
              <a:t>Refinitiv</a:t>
            </a:r>
            <a:r>
              <a:rPr lang="en-GB" dirty="0"/>
              <a:t>, Japanese Cabinet Office, OECD, ONS, Oxford Economics, Statistics Canada, US Bureau of Economic Analysis and Bank calculations</a:t>
            </a:r>
            <a:r>
              <a:rPr lang="en-GB" dirty="0" smtClean="0"/>
              <a:t>.</a:t>
            </a:r>
          </a:p>
          <a:p>
            <a:endParaRPr lang="en-GB" dirty="0" smtClean="0"/>
          </a:p>
          <a:p>
            <a:pPr>
              <a:buAutoNum type="alphaLcParenBoth"/>
            </a:pPr>
            <a:r>
              <a:rPr lang="en-GB" dirty="0" smtClean="0"/>
              <a:t>Business </a:t>
            </a:r>
            <a:r>
              <a:rPr lang="en-GB" dirty="0"/>
              <a:t>investment is not an internationally recognised concept. This line is based on similar series derived from other countries’ National Accounts, weighted by GDP at PPP. Private sector business investment for Italy. Business investment minus residential structures for Canada. Non‑residential private investment for Japan and the US. Non‑government investment minus dwellings investment for France and Germany</a:t>
            </a:r>
            <a:r>
              <a:rPr lang="en-GB" dirty="0" smtClean="0"/>
              <a:t>.</a:t>
            </a:r>
          </a:p>
          <a:p>
            <a:pPr>
              <a:buAutoNum type="alphaLcParenBoth"/>
            </a:pPr>
            <a:r>
              <a:rPr lang="en-GB" dirty="0" smtClean="0"/>
              <a:t>Chained‑volume </a:t>
            </a:r>
            <a:r>
              <a:rPr lang="en-GB" dirty="0"/>
              <a:t>measure.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0867" y="1440000"/>
            <a:ext cx="5242266" cy="4256540"/>
          </a:xfrm>
          <a:prstGeom prst="rect">
            <a:avLst/>
          </a:prstGeom>
        </p:spPr>
      </p:pic>
    </p:spTree>
    <p:extLst>
      <p:ext uri="{BB962C8B-B14F-4D97-AF65-F5344CB8AC3E}">
        <p14:creationId xmlns:p14="http://schemas.microsoft.com/office/powerpoint/2010/main" val="15516302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2.16 </a:t>
            </a:r>
            <a:r>
              <a:rPr lang="en-GB" dirty="0">
                <a:solidFill>
                  <a:srgbClr val="005E6E"/>
                </a:solidFill>
              </a:rPr>
              <a:t>Survey indicators of export growth show a clear weakening in external </a:t>
            </a:r>
            <a:r>
              <a:rPr lang="en-GB" dirty="0" smtClean="0">
                <a:solidFill>
                  <a:srgbClr val="005E6E"/>
                </a:solidFill>
              </a:rPr>
              <a:t>demand</a:t>
            </a:r>
            <a:endParaRPr lang="en-GB" dirty="0">
              <a:solidFill>
                <a:srgbClr val="005E6E"/>
              </a:solidFill>
            </a:endParaRPr>
          </a:p>
          <a:p>
            <a:pPr lvl="2"/>
            <a:r>
              <a:rPr lang="en-GB" dirty="0"/>
              <a:t>UK exports and survey indicators of export </a:t>
            </a:r>
            <a:r>
              <a:rPr lang="en-GB" dirty="0" smtClean="0"/>
              <a:t>growth</a:t>
            </a:r>
            <a:endParaRPr lang="en-GB" baseline="30000" dirty="0"/>
          </a:p>
        </p:txBody>
      </p:sp>
      <p:sp>
        <p:nvSpPr>
          <p:cNvPr id="5" name="Text Placeholder 4"/>
          <p:cNvSpPr>
            <a:spLocks noGrp="1"/>
          </p:cNvSpPr>
          <p:nvPr>
            <p:ph type="body" sz="quarter" idx="16"/>
          </p:nvPr>
        </p:nvSpPr>
        <p:spPr>
          <a:xfrm>
            <a:off x="307252" y="5695950"/>
            <a:ext cx="8229194" cy="1162050"/>
          </a:xfrm>
        </p:spPr>
        <p:txBody>
          <a:bodyPr/>
          <a:lstStyle/>
          <a:p>
            <a:r>
              <a:rPr lang="en-GB" dirty="0"/>
              <a:t>Sources: Bank of England, BCC, CBI, IHS </a:t>
            </a:r>
            <a:r>
              <a:rPr lang="en-GB" dirty="0" err="1"/>
              <a:t>Markit</a:t>
            </a:r>
            <a:r>
              <a:rPr lang="en-GB" dirty="0"/>
              <a:t>/CIPS, Make UK, ONS and Bank calculations.</a:t>
            </a:r>
          </a:p>
          <a:p>
            <a:endParaRPr lang="en-GB" dirty="0"/>
          </a:p>
          <a:p>
            <a:r>
              <a:rPr lang="en-GB" dirty="0"/>
              <a:t>(</a:t>
            </a:r>
            <a:r>
              <a:rPr lang="en-GB" dirty="0" smtClean="0"/>
              <a:t>a)	Survey </a:t>
            </a:r>
            <a:r>
              <a:rPr lang="en-GB" dirty="0"/>
              <a:t>indicators are scaled to match the mean and variance of four‑quarter export growth since 2000 or earliest data point. Indicators include surveys from: the Bank’s Agents (manufacturing companies’ growth in production for overseas customers over the past three months); the BCC (export orders and deliveries); the CBI (average of manufacturing export orders, deliveries and order books relative to normal volumes); Make UK (average of manufacturing reported and expected export orders); and the IHS </a:t>
            </a:r>
            <a:r>
              <a:rPr lang="en-GB" dirty="0" err="1"/>
              <a:t>Markit</a:t>
            </a:r>
            <a:r>
              <a:rPr lang="en-GB" dirty="0"/>
              <a:t>/CIPS (manufacturing export orders). The BCC data are not seasonally adjusted.</a:t>
            </a:r>
          </a:p>
          <a:p>
            <a:r>
              <a:rPr lang="en-GB" dirty="0"/>
              <a:t>(</a:t>
            </a:r>
            <a:r>
              <a:rPr lang="en-GB" dirty="0" smtClean="0"/>
              <a:t>b)	Chained-volume </a:t>
            </a:r>
            <a:r>
              <a:rPr lang="en-GB" dirty="0"/>
              <a:t>measure, excluding the impact of missing trader intra-community (MTIC) fraud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5672" y="1440000"/>
            <a:ext cx="5152655" cy="4237338"/>
          </a:xfrm>
          <a:prstGeom prst="rect">
            <a:avLst/>
          </a:prstGeom>
        </p:spPr>
      </p:pic>
    </p:spTree>
    <p:extLst>
      <p:ext uri="{BB962C8B-B14F-4D97-AF65-F5344CB8AC3E}">
        <p14:creationId xmlns:p14="http://schemas.microsoft.com/office/powerpoint/2010/main" val="34006845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2.17 </a:t>
            </a:r>
            <a:r>
              <a:rPr lang="en-GB" dirty="0">
                <a:solidFill>
                  <a:srgbClr val="005E6E"/>
                </a:solidFill>
              </a:rPr>
              <a:t>Consumption growth has eased, although retail sales growth has remained </a:t>
            </a:r>
            <a:r>
              <a:rPr lang="en-GB" dirty="0" smtClean="0">
                <a:solidFill>
                  <a:srgbClr val="005E6E"/>
                </a:solidFill>
              </a:rPr>
              <a:t>strong</a:t>
            </a:r>
            <a:endParaRPr lang="en-GB" dirty="0">
              <a:solidFill>
                <a:srgbClr val="005E6E"/>
              </a:solidFill>
            </a:endParaRPr>
          </a:p>
          <a:p>
            <a:pPr lvl="2"/>
            <a:r>
              <a:rPr lang="en-GB" dirty="0"/>
              <a:t>Household consumption and retail sales</a:t>
            </a:r>
            <a:r>
              <a:rPr lang="en-GB" baseline="30000" dirty="0" smtClean="0"/>
              <a:t>(a)</a:t>
            </a:r>
            <a:endParaRPr lang="en-GB" baseline="30000" dirty="0"/>
          </a:p>
        </p:txBody>
      </p:sp>
      <p:sp>
        <p:nvSpPr>
          <p:cNvPr id="5" name="Text Placeholder 4"/>
          <p:cNvSpPr>
            <a:spLocks noGrp="1"/>
          </p:cNvSpPr>
          <p:nvPr>
            <p:ph type="body" sz="quarter" idx="16"/>
          </p:nvPr>
        </p:nvSpPr>
        <p:spPr>
          <a:xfrm>
            <a:off x="307252" y="6321287"/>
            <a:ext cx="8229194" cy="535139"/>
          </a:xfrm>
        </p:spPr>
        <p:txBody>
          <a:bodyPr/>
          <a:lstStyle/>
          <a:p>
            <a:r>
              <a:rPr lang="en-GB" dirty="0"/>
              <a:t>(</a:t>
            </a:r>
            <a:r>
              <a:rPr lang="en-GB" dirty="0" smtClean="0"/>
              <a:t>a)	Chained-volume </a:t>
            </a:r>
            <a:r>
              <a:rPr lang="en-GB" dirty="0"/>
              <a:t>measures.</a:t>
            </a:r>
          </a:p>
          <a:p>
            <a:r>
              <a:rPr lang="en-GB" dirty="0"/>
              <a:t>(</a:t>
            </a:r>
            <a:r>
              <a:rPr lang="en-GB" dirty="0" smtClean="0"/>
              <a:t>b)	Includes </a:t>
            </a:r>
            <a:r>
              <a:rPr lang="en-GB" dirty="0"/>
              <a:t>non-profit institutions serving households (NPISH).</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3107" y="1440000"/>
            <a:ext cx="5357785" cy="4425705"/>
          </a:xfrm>
          <a:prstGeom prst="rect">
            <a:avLst/>
          </a:prstGeom>
        </p:spPr>
      </p:pic>
    </p:spTree>
    <p:extLst>
      <p:ext uri="{BB962C8B-B14F-4D97-AF65-F5344CB8AC3E}">
        <p14:creationId xmlns:p14="http://schemas.microsoft.com/office/powerpoint/2010/main" val="4918279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2.18 </a:t>
            </a:r>
            <a:r>
              <a:rPr lang="en-GB" dirty="0">
                <a:solidFill>
                  <a:srgbClr val="005E6E"/>
                </a:solidFill>
              </a:rPr>
              <a:t>Households are pessimistic about the economy, although confidence in their own financial situation has held </a:t>
            </a:r>
            <a:r>
              <a:rPr lang="en-GB" dirty="0" smtClean="0">
                <a:solidFill>
                  <a:srgbClr val="005E6E"/>
                </a:solidFill>
              </a:rPr>
              <a:t>up</a:t>
            </a:r>
            <a:endParaRPr lang="en-GB" dirty="0">
              <a:solidFill>
                <a:srgbClr val="005E6E"/>
              </a:solidFill>
            </a:endParaRPr>
          </a:p>
          <a:p>
            <a:pPr lvl="2"/>
            <a:r>
              <a:rPr lang="en-GB" dirty="0"/>
              <a:t>Indicators of consumer confidence</a:t>
            </a:r>
            <a:r>
              <a:rPr lang="en-GB" baseline="30000" dirty="0" smtClean="0"/>
              <a:t>(a)</a:t>
            </a:r>
            <a:endParaRPr lang="en-GB" baseline="30000" dirty="0"/>
          </a:p>
        </p:txBody>
      </p:sp>
      <p:sp>
        <p:nvSpPr>
          <p:cNvPr id="5" name="Text Placeholder 4"/>
          <p:cNvSpPr>
            <a:spLocks noGrp="1"/>
          </p:cNvSpPr>
          <p:nvPr>
            <p:ph type="body" sz="quarter" idx="16"/>
          </p:nvPr>
        </p:nvSpPr>
        <p:spPr>
          <a:xfrm>
            <a:off x="307252" y="5816626"/>
            <a:ext cx="8229194" cy="1047751"/>
          </a:xfrm>
        </p:spPr>
        <p:txBody>
          <a:bodyPr/>
          <a:lstStyle/>
          <a:p>
            <a:r>
              <a:rPr lang="en-GB" dirty="0"/>
              <a:t>Sources: </a:t>
            </a:r>
            <a:r>
              <a:rPr lang="en-GB" dirty="0" err="1"/>
              <a:t>GfK</a:t>
            </a:r>
            <a:r>
              <a:rPr lang="en-GB" dirty="0"/>
              <a:t> (research carried out on behalf of the European Commission) and Bank calculations</a:t>
            </a:r>
            <a:r>
              <a:rPr lang="en-GB" dirty="0" smtClean="0"/>
              <a:t>.</a:t>
            </a:r>
          </a:p>
          <a:p>
            <a:endParaRPr lang="en-GB" dirty="0"/>
          </a:p>
          <a:p>
            <a:r>
              <a:rPr lang="en-GB" dirty="0"/>
              <a:t>(</a:t>
            </a:r>
            <a:r>
              <a:rPr lang="en-GB" dirty="0" smtClean="0"/>
              <a:t>a)	Differences </a:t>
            </a:r>
            <a:r>
              <a:rPr lang="en-GB" dirty="0"/>
              <a:t>from averages since 1997.</a:t>
            </a:r>
          </a:p>
          <a:p>
            <a:r>
              <a:rPr lang="en-GB" dirty="0"/>
              <a:t>(</a:t>
            </a:r>
            <a:r>
              <a:rPr lang="en-GB" dirty="0" smtClean="0"/>
              <a:t>b)	Net </a:t>
            </a:r>
            <a:r>
              <a:rPr lang="en-GB" dirty="0"/>
              <a:t>balance of respondents expecting that the number of people unemployed will rise over the next 12 months.</a:t>
            </a:r>
          </a:p>
          <a:p>
            <a:r>
              <a:rPr lang="en-GB" dirty="0"/>
              <a:t>(</a:t>
            </a:r>
            <a:r>
              <a:rPr lang="en-GB" dirty="0" smtClean="0"/>
              <a:t>c)	Net </a:t>
            </a:r>
            <a:r>
              <a:rPr lang="en-GB" dirty="0"/>
              <a:t>balances of respondents reporting that they expect their personal financial situation or the general economic situation to improve over the next 12 months.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4875" y="1440000"/>
            <a:ext cx="5114250" cy="4429362"/>
          </a:xfrm>
          <a:prstGeom prst="rect">
            <a:avLst/>
          </a:prstGeom>
        </p:spPr>
      </p:pic>
    </p:spTree>
    <p:extLst>
      <p:ext uri="{BB962C8B-B14F-4D97-AF65-F5344CB8AC3E}">
        <p14:creationId xmlns:p14="http://schemas.microsoft.com/office/powerpoint/2010/main" val="14656889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 </a:t>
            </a:r>
            <a:r>
              <a:rPr lang="en-GB" dirty="0">
                <a:solidFill>
                  <a:srgbClr val="005E6E"/>
                </a:solidFill>
              </a:rPr>
              <a:t>UK GDP growth is expected to remain subdued; inflation is expected to fall </a:t>
            </a:r>
            <a:r>
              <a:rPr lang="en-GB" dirty="0" smtClean="0">
                <a:solidFill>
                  <a:srgbClr val="005E6E"/>
                </a:solidFill>
              </a:rPr>
              <a:t>slightly</a:t>
            </a:r>
          </a:p>
          <a:p>
            <a:pPr lvl="2"/>
            <a:r>
              <a:rPr lang="en-GB" dirty="0"/>
              <a:t>Near-term </a:t>
            </a:r>
            <a:r>
              <a:rPr lang="en-GB" dirty="0" smtClean="0"/>
              <a:t>projections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smtClean="0"/>
              <a:t>Sources</a:t>
            </a:r>
            <a:r>
              <a:rPr lang="en-GB" dirty="0"/>
              <a:t>: ONS and Bank calculations</a:t>
            </a:r>
            <a:r>
              <a:rPr lang="en-GB" dirty="0" smtClean="0"/>
              <a:t>.</a:t>
            </a:r>
          </a:p>
          <a:p>
            <a:endParaRPr lang="en-GB" dirty="0"/>
          </a:p>
          <a:p>
            <a:pPr>
              <a:buAutoNum type="alphaLcParenBoth"/>
            </a:pPr>
            <a:r>
              <a:rPr lang="en-GB" dirty="0" smtClean="0"/>
              <a:t>The </a:t>
            </a:r>
            <a:r>
              <a:rPr lang="en-GB" dirty="0"/>
              <a:t>lighter diamonds show Bank staff’s projections at the time of the August 2019 </a:t>
            </a:r>
            <a:r>
              <a:rPr lang="en-GB" i="1" dirty="0" smtClean="0"/>
              <a:t>Inflation </a:t>
            </a:r>
            <a:r>
              <a:rPr lang="en-GB" i="1" dirty="0"/>
              <a:t>Report</a:t>
            </a:r>
            <a:r>
              <a:rPr lang="en-GB" dirty="0"/>
              <a:t>. The darker diamonds show current staff projections. The bands on either side of the diamonds show the uncertainty around those projections based on one root mean squared error of projections since 2004</a:t>
            </a:r>
            <a:r>
              <a:rPr lang="en-GB" dirty="0" smtClean="0"/>
              <a:t>.</a:t>
            </a:r>
          </a:p>
          <a:p>
            <a:pPr>
              <a:buAutoNum type="alphaLcParenBoth"/>
            </a:pPr>
            <a:r>
              <a:rPr lang="en-GB" dirty="0" smtClean="0"/>
              <a:t>GDP </a:t>
            </a:r>
            <a:r>
              <a:rPr lang="en-GB" dirty="0"/>
              <a:t>and unemployment projections are based on official data to August. CPI inflation figure is an outturn.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5976" y="1332000"/>
            <a:ext cx="6212048" cy="4558919"/>
          </a:xfrm>
          <a:prstGeom prst="rect">
            <a:avLst/>
          </a:prstGeom>
        </p:spPr>
      </p:pic>
    </p:spTree>
    <p:extLst>
      <p:ext uri="{BB962C8B-B14F-4D97-AF65-F5344CB8AC3E}">
        <p14:creationId xmlns:p14="http://schemas.microsoft.com/office/powerpoint/2010/main" val="18542735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2.19 </a:t>
            </a:r>
            <a:r>
              <a:rPr lang="en-GB" dirty="0">
                <a:solidFill>
                  <a:srgbClr val="005E6E"/>
                </a:solidFill>
              </a:rPr>
              <a:t>UK house price inflation has slowed; prices in London and the South East have </a:t>
            </a:r>
            <a:r>
              <a:rPr lang="en-GB" dirty="0" smtClean="0">
                <a:solidFill>
                  <a:srgbClr val="005E6E"/>
                </a:solidFill>
              </a:rPr>
              <a:t>fallen</a:t>
            </a:r>
            <a:endParaRPr lang="en-GB" dirty="0">
              <a:solidFill>
                <a:srgbClr val="005E6E"/>
              </a:solidFill>
            </a:endParaRPr>
          </a:p>
          <a:p>
            <a:pPr lvl="2"/>
            <a:r>
              <a:rPr lang="en-GB" dirty="0"/>
              <a:t>House price inflation by area</a:t>
            </a:r>
            <a:r>
              <a:rPr lang="en-GB" baseline="30000" dirty="0" smtClean="0"/>
              <a:t>(a)</a:t>
            </a:r>
            <a:endParaRPr lang="en-GB" baseline="30000" dirty="0"/>
          </a:p>
        </p:txBody>
      </p:sp>
      <p:sp>
        <p:nvSpPr>
          <p:cNvPr id="5" name="Text Placeholder 4"/>
          <p:cNvSpPr>
            <a:spLocks noGrp="1"/>
          </p:cNvSpPr>
          <p:nvPr>
            <p:ph type="body" sz="quarter" idx="16"/>
          </p:nvPr>
        </p:nvSpPr>
        <p:spPr>
          <a:xfrm>
            <a:off x="307252" y="6181725"/>
            <a:ext cx="8229194" cy="676275"/>
          </a:xfrm>
        </p:spPr>
        <p:txBody>
          <a:bodyPr/>
          <a:lstStyle/>
          <a:p>
            <a:r>
              <a:rPr lang="en-GB" dirty="0"/>
              <a:t>Sources: HM Land Registry and Bank calculations.</a:t>
            </a:r>
          </a:p>
          <a:p>
            <a:endParaRPr lang="en-GB" dirty="0"/>
          </a:p>
          <a:p>
            <a:r>
              <a:rPr lang="en-GB" dirty="0"/>
              <a:t>(</a:t>
            </a:r>
            <a:r>
              <a:rPr lang="en-GB" dirty="0" smtClean="0"/>
              <a:t>a)	Percentage </a:t>
            </a:r>
            <a:r>
              <a:rPr lang="en-GB" dirty="0"/>
              <a:t>changes, three months on a year earlier. Data for Northern Ireland are available on a quarterly basis and are seasonally adjusted by Bank staff.</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2581" y="1440000"/>
            <a:ext cx="5538837" cy="4284887"/>
          </a:xfrm>
          <a:prstGeom prst="rect">
            <a:avLst/>
          </a:prstGeom>
        </p:spPr>
      </p:pic>
    </p:spTree>
    <p:extLst>
      <p:ext uri="{BB962C8B-B14F-4D97-AF65-F5344CB8AC3E}">
        <p14:creationId xmlns:p14="http://schemas.microsoft.com/office/powerpoint/2010/main" val="42628319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2.20 </a:t>
            </a:r>
            <a:r>
              <a:rPr lang="en-GB" dirty="0">
                <a:solidFill>
                  <a:srgbClr val="005E6E"/>
                </a:solidFill>
              </a:rPr>
              <a:t>Productivity has been weak since the </a:t>
            </a:r>
            <a:r>
              <a:rPr lang="en-GB" dirty="0" smtClean="0">
                <a:solidFill>
                  <a:srgbClr val="005E6E"/>
                </a:solidFill>
              </a:rPr>
              <a:t>crisis</a:t>
            </a:r>
            <a:endParaRPr lang="en-GB" dirty="0">
              <a:solidFill>
                <a:srgbClr val="005E6E"/>
              </a:solidFill>
            </a:endParaRPr>
          </a:p>
          <a:p>
            <a:pPr lvl="2"/>
            <a:r>
              <a:rPr lang="en-GB" dirty="0"/>
              <a:t>Hourly labour productivity</a:t>
            </a:r>
            <a:r>
              <a:rPr lang="en-GB" baseline="30000" dirty="0" smtClean="0"/>
              <a:t>(a)</a:t>
            </a:r>
            <a:endParaRPr lang="en-GB" baseline="30000" dirty="0"/>
          </a:p>
        </p:txBody>
      </p:sp>
      <p:sp>
        <p:nvSpPr>
          <p:cNvPr id="5" name="Text Placeholder 4"/>
          <p:cNvSpPr>
            <a:spLocks noGrp="1"/>
          </p:cNvSpPr>
          <p:nvPr>
            <p:ph type="body" sz="quarter" idx="16"/>
          </p:nvPr>
        </p:nvSpPr>
        <p:spPr>
          <a:xfrm>
            <a:off x="307252" y="6154309"/>
            <a:ext cx="8229194" cy="700543"/>
          </a:xfrm>
        </p:spPr>
        <p:txBody>
          <a:bodyPr/>
          <a:lstStyle/>
          <a:p>
            <a:r>
              <a:rPr lang="en-GB" dirty="0"/>
              <a:t>Sources: ONS and Bank calculations.</a:t>
            </a:r>
          </a:p>
          <a:p>
            <a:endParaRPr lang="en-GB" dirty="0"/>
          </a:p>
          <a:p>
            <a:r>
              <a:rPr lang="en-GB" dirty="0"/>
              <a:t>(</a:t>
            </a:r>
            <a:r>
              <a:rPr lang="en-GB" dirty="0" smtClean="0"/>
              <a:t>a)	Output </a:t>
            </a:r>
            <a:r>
              <a:rPr lang="en-GB" dirty="0"/>
              <a:t>is based on the </a:t>
            </a:r>
            <a:r>
              <a:rPr lang="en-GB" dirty="0" err="1"/>
              <a:t>backcast</a:t>
            </a:r>
            <a:r>
              <a:rPr lang="en-GB" dirty="0"/>
              <a:t> for the final estimate of GDP. Diamond shows Bank staff’s projection for 2019 Q3, based on data to August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2757" y="1440000"/>
            <a:ext cx="5478486" cy="4432410"/>
          </a:xfrm>
          <a:prstGeom prst="rect">
            <a:avLst/>
          </a:prstGeom>
        </p:spPr>
      </p:pic>
    </p:spTree>
    <p:extLst>
      <p:ext uri="{BB962C8B-B14F-4D97-AF65-F5344CB8AC3E}">
        <p14:creationId xmlns:p14="http://schemas.microsoft.com/office/powerpoint/2010/main" val="28495462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2.21 </a:t>
            </a:r>
            <a:r>
              <a:rPr lang="en-GB" dirty="0">
                <a:solidFill>
                  <a:srgbClr val="005E6E"/>
                </a:solidFill>
              </a:rPr>
              <a:t>The slowdown in productivity growth over the past year has been broadly </a:t>
            </a:r>
            <a:r>
              <a:rPr lang="en-GB" dirty="0" smtClean="0">
                <a:solidFill>
                  <a:srgbClr val="005E6E"/>
                </a:solidFill>
              </a:rPr>
              <a:t>based</a:t>
            </a:r>
            <a:endParaRPr lang="en-GB" dirty="0">
              <a:solidFill>
                <a:srgbClr val="005E6E"/>
              </a:solidFill>
            </a:endParaRPr>
          </a:p>
          <a:p>
            <a:pPr lvl="2"/>
            <a:r>
              <a:rPr lang="en-GB" dirty="0"/>
              <a:t>Contributions to four-quarter hourly labour productivity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6207152"/>
            <a:ext cx="8229194" cy="657225"/>
          </a:xfrm>
        </p:spPr>
        <p:txBody>
          <a:bodyPr/>
          <a:lstStyle/>
          <a:p>
            <a:r>
              <a:rPr lang="en-GB" dirty="0"/>
              <a:t>Sources: ONS and Bank calculations.</a:t>
            </a:r>
          </a:p>
          <a:p>
            <a:endParaRPr lang="en-GB" dirty="0"/>
          </a:p>
          <a:p>
            <a:r>
              <a:rPr lang="en-GB" dirty="0"/>
              <a:t>(</a:t>
            </a:r>
            <a:r>
              <a:rPr lang="en-GB" dirty="0" smtClean="0"/>
              <a:t>a)	Figures </a:t>
            </a:r>
            <a:r>
              <a:rPr lang="en-GB" dirty="0"/>
              <a:t>in parentheses are weights in nominal GVA. Weights do not sum to 100 due to rounding.</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9462" y="1440000"/>
            <a:ext cx="5465075" cy="4425705"/>
          </a:xfrm>
          <a:prstGeom prst="rect">
            <a:avLst/>
          </a:prstGeom>
        </p:spPr>
      </p:pic>
    </p:spTree>
    <p:extLst>
      <p:ext uri="{BB962C8B-B14F-4D97-AF65-F5344CB8AC3E}">
        <p14:creationId xmlns:p14="http://schemas.microsoft.com/office/powerpoint/2010/main" val="23996160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2.22 </a:t>
            </a:r>
            <a:r>
              <a:rPr lang="en-GB" dirty="0">
                <a:solidFill>
                  <a:srgbClr val="005E6E"/>
                </a:solidFill>
              </a:rPr>
              <a:t>Businesses have devoted more time to </a:t>
            </a:r>
            <a:r>
              <a:rPr lang="en-GB" dirty="0" err="1">
                <a:solidFill>
                  <a:srgbClr val="005E6E"/>
                </a:solidFill>
              </a:rPr>
              <a:t>Brexit</a:t>
            </a:r>
            <a:r>
              <a:rPr lang="en-GB" dirty="0">
                <a:solidFill>
                  <a:srgbClr val="005E6E"/>
                </a:solidFill>
              </a:rPr>
              <a:t> preparations, which may have reduced productivity </a:t>
            </a:r>
            <a:r>
              <a:rPr lang="en-GB" dirty="0" smtClean="0">
                <a:solidFill>
                  <a:srgbClr val="005E6E"/>
                </a:solidFill>
              </a:rPr>
              <a:t>growth</a:t>
            </a:r>
            <a:endParaRPr lang="en-GB" dirty="0">
              <a:solidFill>
                <a:srgbClr val="005E6E"/>
              </a:solidFill>
            </a:endParaRPr>
          </a:p>
          <a:p>
            <a:pPr lvl="2"/>
            <a:r>
              <a:rPr lang="en-GB" dirty="0"/>
              <a:t>CFO time spent on </a:t>
            </a:r>
            <a:r>
              <a:rPr lang="en-GB" dirty="0" err="1"/>
              <a:t>Brexit</a:t>
            </a:r>
            <a:r>
              <a:rPr lang="en-GB" baseline="30000" dirty="0" smtClean="0"/>
              <a:t>(a)</a:t>
            </a:r>
            <a:endParaRPr lang="en-GB" baseline="30000" dirty="0"/>
          </a:p>
        </p:txBody>
      </p:sp>
      <p:sp>
        <p:nvSpPr>
          <p:cNvPr id="5" name="Text Placeholder 4"/>
          <p:cNvSpPr>
            <a:spLocks noGrp="1"/>
          </p:cNvSpPr>
          <p:nvPr>
            <p:ph type="body" sz="quarter" idx="16"/>
          </p:nvPr>
        </p:nvSpPr>
        <p:spPr>
          <a:xfrm>
            <a:off x="307251" y="6067425"/>
            <a:ext cx="8589099" cy="790575"/>
          </a:xfrm>
        </p:spPr>
        <p:txBody>
          <a:bodyPr/>
          <a:lstStyle/>
          <a:p>
            <a:r>
              <a:rPr lang="en-GB" dirty="0"/>
              <a:t>Sources: Decision Maker Panel (DMP) Survey and Bank calculations.</a:t>
            </a:r>
          </a:p>
          <a:p>
            <a:endParaRPr lang="en-GB" dirty="0"/>
          </a:p>
          <a:p>
            <a:r>
              <a:rPr lang="en-GB" dirty="0"/>
              <a:t>(</a:t>
            </a:r>
            <a:r>
              <a:rPr lang="en-GB" dirty="0" smtClean="0"/>
              <a:t>a)	Question</a:t>
            </a:r>
            <a:r>
              <a:rPr lang="en-GB" dirty="0"/>
              <a:t>: ‘On average, how many hours a week is the CFO of your business spending on preparing for </a:t>
            </a:r>
            <a:r>
              <a:rPr lang="en-GB" dirty="0" err="1"/>
              <a:t>Brexit</a:t>
            </a:r>
            <a:r>
              <a:rPr lang="en-GB" dirty="0"/>
              <a:t> at the moment?’. The DMP currently consists of around 8,000 businesses with around 3,000 responses a month being received.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109" y="1440000"/>
            <a:ext cx="5471781" cy="4626873"/>
          </a:xfrm>
          <a:prstGeom prst="rect">
            <a:avLst/>
          </a:prstGeom>
        </p:spPr>
      </p:pic>
    </p:spTree>
    <p:extLst>
      <p:ext uri="{BB962C8B-B14F-4D97-AF65-F5344CB8AC3E}">
        <p14:creationId xmlns:p14="http://schemas.microsoft.com/office/powerpoint/2010/main" val="33746800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2.23 </a:t>
            </a:r>
            <a:r>
              <a:rPr lang="en-GB" dirty="0">
                <a:solidFill>
                  <a:srgbClr val="005E6E"/>
                </a:solidFill>
              </a:rPr>
              <a:t>Most indicators of capacity utilisation have fallen over the past </a:t>
            </a:r>
            <a:r>
              <a:rPr lang="en-GB" dirty="0" smtClean="0">
                <a:solidFill>
                  <a:srgbClr val="005E6E"/>
                </a:solidFill>
              </a:rPr>
              <a:t>year</a:t>
            </a:r>
            <a:endParaRPr lang="en-GB" dirty="0">
              <a:solidFill>
                <a:srgbClr val="005E6E"/>
              </a:solidFill>
            </a:endParaRPr>
          </a:p>
          <a:p>
            <a:pPr lvl="2"/>
            <a:r>
              <a:rPr lang="en-GB" dirty="0"/>
              <a:t>Survey indicators of capacity utilisation</a:t>
            </a:r>
            <a:r>
              <a:rPr lang="en-GB" baseline="30000" dirty="0" smtClean="0"/>
              <a:t>(a)</a:t>
            </a:r>
            <a:endParaRPr lang="en-GB" baseline="30000" dirty="0"/>
          </a:p>
        </p:txBody>
      </p:sp>
      <p:sp>
        <p:nvSpPr>
          <p:cNvPr id="5" name="Text Placeholder 4"/>
          <p:cNvSpPr>
            <a:spLocks noGrp="1"/>
          </p:cNvSpPr>
          <p:nvPr>
            <p:ph type="body" sz="quarter" idx="16"/>
          </p:nvPr>
        </p:nvSpPr>
        <p:spPr>
          <a:xfrm>
            <a:off x="307252" y="5816626"/>
            <a:ext cx="8229194" cy="1047751"/>
          </a:xfrm>
        </p:spPr>
        <p:txBody>
          <a:bodyPr/>
          <a:lstStyle/>
          <a:p>
            <a:r>
              <a:rPr lang="en-GB" dirty="0"/>
              <a:t>Sources: Bank of England, BCC, CBI, CBI/PwC, IHS </a:t>
            </a:r>
            <a:r>
              <a:rPr lang="en-GB" dirty="0" err="1"/>
              <a:t>Markit</a:t>
            </a:r>
            <a:r>
              <a:rPr lang="en-GB" dirty="0"/>
              <a:t>/CIPS, ONS and Bank calculations.</a:t>
            </a:r>
          </a:p>
          <a:p>
            <a:endParaRPr lang="en-GB" dirty="0"/>
          </a:p>
          <a:p>
            <a:r>
              <a:rPr lang="en-GB" dirty="0"/>
              <a:t>(</a:t>
            </a:r>
            <a:r>
              <a:rPr lang="en-GB" dirty="0" smtClean="0"/>
              <a:t>a)	Differences </a:t>
            </a:r>
            <a:r>
              <a:rPr lang="en-GB" dirty="0"/>
              <a:t>from averages between 2000 and 2007. Measures from the Bank’s Agents, the BCC (non-services and services), the CBI (manufacturing — capacity; financial services, business/consumer/professional services and distributive trade — business relative to normal) and IHS </a:t>
            </a:r>
            <a:r>
              <a:rPr lang="en-GB" dirty="0" err="1"/>
              <a:t>Markit</a:t>
            </a:r>
            <a:r>
              <a:rPr lang="en-GB" dirty="0"/>
              <a:t>/CIPS (manufacturing — backlogs; services — outstanding business). Sectors are weighted using shares in gross value added. The BCC data are not seasonally adjusted. The Agents’ data for 2019 Q4 are for October.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1674" y="1440000"/>
            <a:ext cx="5120651" cy="4442164"/>
          </a:xfrm>
          <a:prstGeom prst="rect">
            <a:avLst/>
          </a:prstGeom>
        </p:spPr>
      </p:pic>
    </p:spTree>
    <p:extLst>
      <p:ext uri="{BB962C8B-B14F-4D97-AF65-F5344CB8AC3E}">
        <p14:creationId xmlns:p14="http://schemas.microsoft.com/office/powerpoint/2010/main" val="36027744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17549"/>
          </a:xfrm>
        </p:spPr>
        <p:txBody>
          <a:bodyPr/>
          <a:lstStyle/>
          <a:p>
            <a:pPr lvl="1"/>
            <a:r>
              <a:rPr lang="en-GB" b="1" dirty="0" smtClean="0">
                <a:solidFill>
                  <a:srgbClr val="005E6E"/>
                </a:solidFill>
              </a:rPr>
              <a:t>Chart 2.24 </a:t>
            </a:r>
            <a:r>
              <a:rPr lang="en-GB" dirty="0">
                <a:solidFill>
                  <a:srgbClr val="005E6E"/>
                </a:solidFill>
              </a:rPr>
              <a:t>People no longer wish to work longer hours, </a:t>
            </a:r>
            <a:r>
              <a:rPr lang="en-GB" dirty="0" smtClean="0">
                <a:solidFill>
                  <a:srgbClr val="005E6E"/>
                </a:solidFill>
              </a:rPr>
              <a:t/>
            </a:r>
            <a:br>
              <a:rPr lang="en-GB" dirty="0" smtClean="0">
                <a:solidFill>
                  <a:srgbClr val="005E6E"/>
                </a:solidFill>
              </a:rPr>
            </a:br>
            <a:r>
              <a:rPr lang="en-GB" dirty="0" smtClean="0">
                <a:solidFill>
                  <a:srgbClr val="005E6E"/>
                </a:solidFill>
              </a:rPr>
              <a:t>on average</a:t>
            </a:r>
            <a:endParaRPr lang="en-GB" dirty="0">
              <a:solidFill>
                <a:srgbClr val="005E6E"/>
              </a:solidFill>
            </a:endParaRPr>
          </a:p>
          <a:p>
            <a:pPr lvl="2"/>
            <a:r>
              <a:rPr lang="en-GB" dirty="0"/>
              <a:t>Net additional desired hours</a:t>
            </a:r>
            <a:r>
              <a:rPr lang="en-GB" baseline="30000" dirty="0" smtClean="0"/>
              <a:t>(a)</a:t>
            </a:r>
            <a:endParaRPr lang="en-GB" baseline="30000" dirty="0"/>
          </a:p>
        </p:txBody>
      </p:sp>
      <p:sp>
        <p:nvSpPr>
          <p:cNvPr id="5" name="Text Placeholder 4"/>
          <p:cNvSpPr>
            <a:spLocks noGrp="1"/>
          </p:cNvSpPr>
          <p:nvPr>
            <p:ph type="body" sz="quarter" idx="16"/>
          </p:nvPr>
        </p:nvSpPr>
        <p:spPr>
          <a:xfrm>
            <a:off x="307252" y="6121427"/>
            <a:ext cx="8229194" cy="742950"/>
          </a:xfrm>
        </p:spPr>
        <p:txBody>
          <a:bodyPr/>
          <a:lstStyle/>
          <a:p>
            <a:r>
              <a:rPr lang="en-GB" dirty="0"/>
              <a:t>Sources: Labour Force Survey and Bank calculations.</a:t>
            </a:r>
          </a:p>
          <a:p>
            <a:endParaRPr lang="en-GB" dirty="0"/>
          </a:p>
          <a:p>
            <a:r>
              <a:rPr lang="en-GB" dirty="0"/>
              <a:t>(</a:t>
            </a:r>
            <a:r>
              <a:rPr lang="en-GB" dirty="0" smtClean="0"/>
              <a:t>a)	Number </a:t>
            </a:r>
            <a:r>
              <a:rPr lang="en-GB" dirty="0"/>
              <a:t>of net additional hours that the currently employed report they would like to work, on average, per week</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6226" y="1440000"/>
            <a:ext cx="5431547" cy="4425705"/>
          </a:xfrm>
          <a:prstGeom prst="rect">
            <a:avLst/>
          </a:prstGeom>
        </p:spPr>
      </p:pic>
    </p:spTree>
    <p:extLst>
      <p:ext uri="{BB962C8B-B14F-4D97-AF65-F5344CB8AC3E}">
        <p14:creationId xmlns:p14="http://schemas.microsoft.com/office/powerpoint/2010/main" val="7313914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2.25 </a:t>
            </a:r>
            <a:r>
              <a:rPr lang="en-GB" dirty="0">
                <a:solidFill>
                  <a:srgbClr val="005E6E"/>
                </a:solidFill>
              </a:rPr>
              <a:t>Employment has fallen in recent </a:t>
            </a:r>
            <a:r>
              <a:rPr lang="en-GB" dirty="0" smtClean="0">
                <a:solidFill>
                  <a:srgbClr val="005E6E"/>
                </a:solidFill>
              </a:rPr>
              <a:t>months</a:t>
            </a:r>
          </a:p>
          <a:p>
            <a:pPr lvl="2"/>
            <a:r>
              <a:rPr lang="en-GB" dirty="0"/>
              <a:t>Decomposition of changes in employment</a:t>
            </a:r>
            <a:r>
              <a:rPr lang="en-GB" baseline="30000" dirty="0" smtClean="0"/>
              <a:t>(a)</a:t>
            </a:r>
            <a:endParaRPr lang="en-GB" baseline="30000" dirty="0"/>
          </a:p>
        </p:txBody>
      </p:sp>
      <p:sp>
        <p:nvSpPr>
          <p:cNvPr id="5" name="Text Placeholder 4"/>
          <p:cNvSpPr>
            <a:spLocks noGrp="1"/>
          </p:cNvSpPr>
          <p:nvPr>
            <p:ph type="body" sz="quarter" idx="16"/>
          </p:nvPr>
        </p:nvSpPr>
        <p:spPr>
          <a:xfrm>
            <a:off x="307252" y="6203820"/>
            <a:ext cx="8229194" cy="660557"/>
          </a:xfrm>
        </p:spPr>
        <p:txBody>
          <a:bodyPr/>
          <a:lstStyle/>
          <a:p>
            <a:r>
              <a:rPr lang="en-GB" dirty="0"/>
              <a:t>(</a:t>
            </a:r>
            <a:r>
              <a:rPr lang="en-GB" dirty="0" smtClean="0"/>
              <a:t>a)	Three </a:t>
            </a:r>
            <a:r>
              <a:rPr lang="en-GB" dirty="0"/>
              <a:t>months on previous non-overlapping three months.</a:t>
            </a:r>
          </a:p>
          <a:p>
            <a:r>
              <a:rPr lang="en-GB" dirty="0"/>
              <a:t>(</a:t>
            </a:r>
            <a:r>
              <a:rPr lang="en-GB" dirty="0" smtClean="0"/>
              <a:t>b)	Unpaid </a:t>
            </a:r>
            <a:r>
              <a:rPr lang="en-GB" dirty="0"/>
              <a:t>family workers and those on government-supported training and employment programmes classified as being in employment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9287" y="1080000"/>
            <a:ext cx="5525425" cy="4660401"/>
          </a:xfrm>
          <a:prstGeom prst="rect">
            <a:avLst/>
          </a:prstGeom>
        </p:spPr>
      </p:pic>
    </p:spTree>
    <p:extLst>
      <p:ext uri="{BB962C8B-B14F-4D97-AF65-F5344CB8AC3E}">
        <p14:creationId xmlns:p14="http://schemas.microsoft.com/office/powerpoint/2010/main" val="1592351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2.26 </a:t>
            </a:r>
            <a:r>
              <a:rPr lang="en-GB" dirty="0">
                <a:solidFill>
                  <a:srgbClr val="005E6E"/>
                </a:solidFill>
              </a:rPr>
              <a:t>Surveys of hiring intentions have </a:t>
            </a:r>
            <a:r>
              <a:rPr lang="en-GB" dirty="0" smtClean="0">
                <a:solidFill>
                  <a:srgbClr val="005E6E"/>
                </a:solidFill>
              </a:rPr>
              <a:t>weakened</a:t>
            </a:r>
            <a:endParaRPr lang="en-GB" dirty="0">
              <a:solidFill>
                <a:srgbClr val="005E6E"/>
              </a:solidFill>
            </a:endParaRPr>
          </a:p>
          <a:p>
            <a:pPr lvl="2"/>
            <a:r>
              <a:rPr lang="en-GB" dirty="0"/>
              <a:t>Employees and surveys of hiring </a:t>
            </a:r>
            <a:r>
              <a:rPr lang="en-GB" dirty="0" smtClean="0"/>
              <a:t>intentions</a:t>
            </a:r>
            <a:endParaRPr lang="en-GB" baseline="30000" dirty="0"/>
          </a:p>
        </p:txBody>
      </p:sp>
      <p:sp>
        <p:nvSpPr>
          <p:cNvPr id="5" name="Text Placeholder 4"/>
          <p:cNvSpPr>
            <a:spLocks noGrp="1"/>
          </p:cNvSpPr>
          <p:nvPr>
            <p:ph type="body" sz="quarter" idx="16"/>
          </p:nvPr>
        </p:nvSpPr>
        <p:spPr>
          <a:xfrm>
            <a:off x="307252" y="5991225"/>
            <a:ext cx="8229194" cy="866775"/>
          </a:xfrm>
        </p:spPr>
        <p:txBody>
          <a:bodyPr/>
          <a:lstStyle/>
          <a:p>
            <a:r>
              <a:rPr lang="en-GB" dirty="0"/>
              <a:t>Sources: Bank of England, IHS </a:t>
            </a:r>
            <a:r>
              <a:rPr lang="en-GB" dirty="0" err="1"/>
              <a:t>Markit</a:t>
            </a:r>
            <a:r>
              <a:rPr lang="en-GB" dirty="0"/>
              <a:t>/CIPS, KPMG/REC Report on Jobs, ONS and Bank calculations.</a:t>
            </a:r>
          </a:p>
          <a:p>
            <a:endParaRPr lang="en-GB" dirty="0"/>
          </a:p>
          <a:p>
            <a:r>
              <a:rPr lang="en-GB" dirty="0"/>
              <a:t>(</a:t>
            </a:r>
            <a:r>
              <a:rPr lang="en-GB" dirty="0" smtClean="0"/>
              <a:t>a)	Survey </a:t>
            </a:r>
            <a:r>
              <a:rPr lang="en-GB" dirty="0"/>
              <a:t>indicators are scaled to match the mean and variance of annual growth in employees since 2000. Indicators include surveys from: the Bank’s Agents (employment intentions over the next six months); IHS </a:t>
            </a:r>
            <a:r>
              <a:rPr lang="en-GB" dirty="0" err="1"/>
              <a:t>Markit</a:t>
            </a:r>
            <a:r>
              <a:rPr lang="en-GB" dirty="0"/>
              <a:t>/CIPS (PMI composite employment index); and KPMG/REC (index of demand for staff).</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3107" y="1080000"/>
            <a:ext cx="5357785" cy="4425705"/>
          </a:xfrm>
          <a:prstGeom prst="rect">
            <a:avLst/>
          </a:prstGeom>
        </p:spPr>
      </p:pic>
    </p:spTree>
    <p:extLst>
      <p:ext uri="{BB962C8B-B14F-4D97-AF65-F5344CB8AC3E}">
        <p14:creationId xmlns:p14="http://schemas.microsoft.com/office/powerpoint/2010/main" val="39146400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2.27 </a:t>
            </a:r>
            <a:r>
              <a:rPr lang="en-GB" dirty="0">
                <a:solidFill>
                  <a:srgbClr val="005E6E"/>
                </a:solidFill>
              </a:rPr>
              <a:t>There has been a sharp fall in </a:t>
            </a:r>
            <a:r>
              <a:rPr lang="en-GB" dirty="0" smtClean="0">
                <a:solidFill>
                  <a:srgbClr val="005E6E"/>
                </a:solidFill>
              </a:rPr>
              <a:t>vacancies</a:t>
            </a:r>
            <a:endParaRPr lang="en-GB" dirty="0">
              <a:solidFill>
                <a:srgbClr val="005E6E"/>
              </a:solidFill>
            </a:endParaRPr>
          </a:p>
          <a:p>
            <a:pPr lvl="2"/>
            <a:r>
              <a:rPr lang="en-GB" dirty="0"/>
              <a:t>Number of </a:t>
            </a:r>
            <a:r>
              <a:rPr lang="en-GB" dirty="0" smtClean="0"/>
              <a:t>vacancies</a:t>
            </a:r>
            <a:endParaRPr lang="en-GB"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2640" y="1080000"/>
            <a:ext cx="5518720" cy="4425705"/>
          </a:xfrm>
          <a:prstGeom prst="rect">
            <a:avLst/>
          </a:prstGeom>
        </p:spPr>
      </p:pic>
    </p:spTree>
    <p:extLst>
      <p:ext uri="{BB962C8B-B14F-4D97-AF65-F5344CB8AC3E}">
        <p14:creationId xmlns:p14="http://schemas.microsoft.com/office/powerpoint/2010/main" val="9666070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2.28 </a:t>
            </a:r>
            <a:r>
              <a:rPr lang="en-GB" dirty="0">
                <a:solidFill>
                  <a:srgbClr val="005E6E"/>
                </a:solidFill>
              </a:rPr>
              <a:t>Pay is growing at its fastest rate in over a </a:t>
            </a:r>
            <a:r>
              <a:rPr lang="en-GB" dirty="0" smtClean="0">
                <a:solidFill>
                  <a:srgbClr val="005E6E"/>
                </a:solidFill>
              </a:rPr>
              <a:t>decade</a:t>
            </a:r>
            <a:endParaRPr lang="en-GB" dirty="0">
              <a:solidFill>
                <a:srgbClr val="005E6E"/>
              </a:solidFill>
            </a:endParaRPr>
          </a:p>
          <a:p>
            <a:pPr lvl="2"/>
            <a:r>
              <a:rPr lang="en-GB" dirty="0"/>
              <a:t>Measures of pay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6471953"/>
            <a:ext cx="8229194" cy="392424"/>
          </a:xfrm>
        </p:spPr>
        <p:txBody>
          <a:bodyPr/>
          <a:lstStyle/>
          <a:p>
            <a:r>
              <a:rPr lang="en-GB" dirty="0"/>
              <a:t>(</a:t>
            </a:r>
            <a:r>
              <a:rPr lang="en-GB" dirty="0" smtClean="0"/>
              <a:t>a)	Three-month </a:t>
            </a:r>
            <a:r>
              <a:rPr lang="en-GB" dirty="0"/>
              <a:t>average growth on the same period a year earlier.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9813" y="1080000"/>
            <a:ext cx="5344374" cy="4425705"/>
          </a:xfrm>
          <a:prstGeom prst="rect">
            <a:avLst/>
          </a:prstGeom>
        </p:spPr>
      </p:pic>
    </p:spTree>
    <p:extLst>
      <p:ext uri="{BB962C8B-B14F-4D97-AF65-F5344CB8AC3E}">
        <p14:creationId xmlns:p14="http://schemas.microsoft.com/office/powerpoint/2010/main" val="3007845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 </a:t>
            </a:r>
            <a:r>
              <a:rPr lang="en-GB" dirty="0">
                <a:solidFill>
                  <a:srgbClr val="005E6E"/>
                </a:solidFill>
              </a:rPr>
              <a:t>Output growth has slowed across advanced economies and emerging </a:t>
            </a:r>
            <a:r>
              <a:rPr lang="en-GB" dirty="0" smtClean="0">
                <a:solidFill>
                  <a:srgbClr val="005E6E"/>
                </a:solidFill>
              </a:rPr>
              <a:t>markets</a:t>
            </a:r>
          </a:p>
          <a:p>
            <a:pPr lvl="1"/>
            <a:r>
              <a:rPr lang="en-GB" sz="2000" dirty="0">
                <a:solidFill>
                  <a:schemeClr val="tx1"/>
                </a:solidFill>
              </a:rPr>
              <a:t>Four-quarter PPP-weighted GDP </a:t>
            </a:r>
            <a:r>
              <a:rPr lang="en-GB" sz="2000" dirty="0" smtClean="0">
                <a:solidFill>
                  <a:schemeClr val="tx1"/>
                </a:solidFill>
              </a:rPr>
              <a:t>growth</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a:xfrm>
            <a:off x="307252" y="5805947"/>
            <a:ext cx="8229194" cy="1047751"/>
          </a:xfrm>
        </p:spPr>
        <p:txBody>
          <a:bodyPr/>
          <a:lstStyle/>
          <a:p>
            <a:r>
              <a:rPr lang="en-GB" dirty="0"/>
              <a:t>Sources: </a:t>
            </a:r>
            <a:r>
              <a:rPr lang="en-GB" dirty="0" err="1"/>
              <a:t>Eikon</a:t>
            </a:r>
            <a:r>
              <a:rPr lang="en-GB" dirty="0"/>
              <a:t> from </a:t>
            </a:r>
            <a:r>
              <a:rPr lang="en-GB" dirty="0" err="1"/>
              <a:t>Refinitiv</a:t>
            </a:r>
            <a:r>
              <a:rPr lang="en-GB" dirty="0"/>
              <a:t>, IMF </a:t>
            </a:r>
            <a:r>
              <a:rPr lang="en-GB" i="1" dirty="0"/>
              <a:t>World Economic Outlook</a:t>
            </a:r>
            <a:r>
              <a:rPr lang="en-GB" dirty="0"/>
              <a:t> (</a:t>
            </a:r>
            <a:r>
              <a:rPr lang="en-GB" i="1" dirty="0"/>
              <a:t>WEO</a:t>
            </a:r>
            <a:r>
              <a:rPr lang="en-GB" dirty="0"/>
              <a:t>) and Bank calculations</a:t>
            </a:r>
            <a:r>
              <a:rPr lang="en-GB" dirty="0" smtClean="0"/>
              <a:t>.</a:t>
            </a:r>
          </a:p>
          <a:p>
            <a:endParaRPr lang="en-GB" dirty="0"/>
          </a:p>
          <a:p>
            <a:r>
              <a:rPr lang="en-GB" dirty="0"/>
              <a:t>(</a:t>
            </a:r>
            <a:r>
              <a:rPr lang="en-GB" dirty="0" smtClean="0"/>
              <a:t>a)	Constructed </a:t>
            </a:r>
            <a:r>
              <a:rPr lang="en-GB" dirty="0"/>
              <a:t>using real GDP growth rates of </a:t>
            </a:r>
            <a:r>
              <a:rPr lang="en-GB" dirty="0" smtClean="0"/>
              <a:t>189 </a:t>
            </a:r>
            <a:r>
              <a:rPr lang="en-GB" dirty="0"/>
              <a:t>countries weighted according to their shares in world GDP using the IMF’s purchasing power parity (PPP) weights.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6460" y="1440000"/>
            <a:ext cx="5351080" cy="4425705"/>
          </a:xfrm>
          <a:prstGeom prst="rect">
            <a:avLst/>
          </a:prstGeom>
        </p:spPr>
      </p:pic>
    </p:spTree>
    <p:extLst>
      <p:ext uri="{BB962C8B-B14F-4D97-AF65-F5344CB8AC3E}">
        <p14:creationId xmlns:p14="http://schemas.microsoft.com/office/powerpoint/2010/main" val="40781584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2.29 </a:t>
            </a:r>
            <a:r>
              <a:rPr lang="en-GB" dirty="0">
                <a:solidFill>
                  <a:srgbClr val="005E6E"/>
                </a:solidFill>
              </a:rPr>
              <a:t>Compositional effects have been pushing up </a:t>
            </a:r>
            <a:r>
              <a:rPr lang="en-GB" dirty="0" smtClean="0">
                <a:solidFill>
                  <a:srgbClr val="005E6E"/>
                </a:solidFill>
              </a:rPr>
              <a:t/>
            </a:r>
            <a:br>
              <a:rPr lang="en-GB" dirty="0" smtClean="0">
                <a:solidFill>
                  <a:srgbClr val="005E6E"/>
                </a:solidFill>
              </a:rPr>
            </a:br>
            <a:r>
              <a:rPr lang="en-GB" dirty="0" smtClean="0">
                <a:solidFill>
                  <a:srgbClr val="005E6E"/>
                </a:solidFill>
              </a:rPr>
              <a:t>pay growth</a:t>
            </a:r>
            <a:endParaRPr lang="en-GB" dirty="0">
              <a:solidFill>
                <a:srgbClr val="005E6E"/>
              </a:solidFill>
            </a:endParaRPr>
          </a:p>
          <a:p>
            <a:pPr lvl="2"/>
            <a:r>
              <a:rPr lang="en-GB" dirty="0"/>
              <a:t>Estimates of the contribution of employment characteristics to four-quarter wage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971430"/>
            <a:ext cx="8229194" cy="892947"/>
          </a:xfrm>
        </p:spPr>
        <p:txBody>
          <a:bodyPr/>
          <a:lstStyle/>
          <a:p>
            <a:r>
              <a:rPr lang="en-GB" dirty="0"/>
              <a:t>Sources: Labour Force Survey and Bank calculations.</a:t>
            </a:r>
          </a:p>
          <a:p>
            <a:endParaRPr lang="en-GB" dirty="0"/>
          </a:p>
          <a:p>
            <a:pPr>
              <a:buAutoNum type="alphaLcParenBoth"/>
            </a:pPr>
            <a:r>
              <a:rPr lang="en-GB" dirty="0" smtClean="0"/>
              <a:t>Estimates </a:t>
            </a:r>
            <a:r>
              <a:rPr lang="en-GB" dirty="0"/>
              <a:t>are shown relative to their averages over 1995–2010. Estimates of the effect of individual and job characteristics are derived from a regression of these characteristics on levels of pay. The estimate of the total compositional effect is obtained by combining these estimates with changes in the composition of the labour force</a:t>
            </a:r>
            <a:r>
              <a:rPr lang="en-GB" dirty="0" smtClean="0"/>
              <a:t>.</a:t>
            </a:r>
          </a:p>
          <a:p>
            <a:pPr>
              <a:buAutoNum type="alphaLcParenBoth"/>
            </a:pPr>
            <a:r>
              <a:rPr lang="en-GB" dirty="0" smtClean="0"/>
              <a:t>Other </a:t>
            </a:r>
            <a:r>
              <a:rPr lang="en-GB" dirty="0"/>
              <a:t>includes age, tenure, gender, region of residence, whether full-time and whether in public sector employment.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7268" y="1620000"/>
            <a:ext cx="5229464" cy="4237338"/>
          </a:xfrm>
          <a:prstGeom prst="rect">
            <a:avLst/>
          </a:prstGeom>
        </p:spPr>
      </p:pic>
    </p:spTree>
    <p:extLst>
      <p:ext uri="{BB962C8B-B14F-4D97-AF65-F5344CB8AC3E}">
        <p14:creationId xmlns:p14="http://schemas.microsoft.com/office/powerpoint/2010/main" val="31113587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9355"/>
          </a:xfrm>
        </p:spPr>
        <p:txBody>
          <a:bodyPr/>
          <a:lstStyle/>
          <a:p>
            <a:pPr lvl="1"/>
            <a:r>
              <a:rPr lang="en-GB" b="1" dirty="0" smtClean="0">
                <a:solidFill>
                  <a:srgbClr val="005E6E"/>
                </a:solidFill>
              </a:rPr>
              <a:t>Chart 2.30 </a:t>
            </a:r>
            <a:r>
              <a:rPr lang="en-GB" dirty="0">
                <a:solidFill>
                  <a:srgbClr val="005E6E"/>
                </a:solidFill>
              </a:rPr>
              <a:t>Unit labour cost growth has picked up as a result </a:t>
            </a:r>
            <a:r>
              <a:rPr lang="en-GB" dirty="0" smtClean="0">
                <a:solidFill>
                  <a:srgbClr val="005E6E"/>
                </a:solidFill>
              </a:rPr>
              <a:t/>
            </a:r>
            <a:br>
              <a:rPr lang="en-GB" dirty="0" smtClean="0">
                <a:solidFill>
                  <a:srgbClr val="005E6E"/>
                </a:solidFill>
              </a:rPr>
            </a:br>
            <a:r>
              <a:rPr lang="en-GB" dirty="0" smtClean="0">
                <a:solidFill>
                  <a:srgbClr val="005E6E"/>
                </a:solidFill>
              </a:rPr>
              <a:t>of </a:t>
            </a:r>
            <a:r>
              <a:rPr lang="en-GB" dirty="0">
                <a:solidFill>
                  <a:srgbClr val="005E6E"/>
                </a:solidFill>
              </a:rPr>
              <a:t>strong pay and weak productivity </a:t>
            </a:r>
            <a:r>
              <a:rPr lang="en-GB" dirty="0" smtClean="0">
                <a:solidFill>
                  <a:srgbClr val="005E6E"/>
                </a:solidFill>
              </a:rPr>
              <a:t>growth</a:t>
            </a:r>
            <a:endParaRPr lang="en-GB" dirty="0">
              <a:solidFill>
                <a:srgbClr val="005E6E"/>
              </a:solidFill>
            </a:endParaRPr>
          </a:p>
          <a:p>
            <a:pPr lvl="2"/>
            <a:r>
              <a:rPr lang="en-GB" dirty="0"/>
              <a:t>Contributions to four-quarter unit wage cost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6050943"/>
            <a:ext cx="8229194" cy="811860"/>
          </a:xfrm>
        </p:spPr>
        <p:txBody>
          <a:bodyPr/>
          <a:lstStyle/>
          <a:p>
            <a:r>
              <a:rPr lang="en-GB" dirty="0"/>
              <a:t>Sources: ONS and Bank calculations</a:t>
            </a:r>
            <a:r>
              <a:rPr lang="en-GB" dirty="0" smtClean="0"/>
              <a:t>.</a:t>
            </a:r>
          </a:p>
          <a:p>
            <a:endParaRPr lang="en-GB" dirty="0"/>
          </a:p>
          <a:p>
            <a:r>
              <a:rPr lang="en-GB" dirty="0" smtClean="0"/>
              <a:t>(a)	Private </a:t>
            </a:r>
            <a:r>
              <a:rPr lang="en-GB" dirty="0"/>
              <a:t>sector AWE regular pay divided by private sector productivity per head, based on the </a:t>
            </a:r>
            <a:r>
              <a:rPr lang="en-GB" dirty="0" err="1"/>
              <a:t>backcast</a:t>
            </a:r>
            <a:r>
              <a:rPr lang="en-GB" dirty="0"/>
              <a:t> for the final estimate of private sector output. The diamond shows Bank staff’s projection for 2019 Q3. See Table 4.C in the </a:t>
            </a:r>
            <a:r>
              <a:rPr lang="en-GB" u="sng" dirty="0">
                <a:hlinkClick r:id="rId2"/>
              </a:rPr>
              <a:t>November 2018 </a:t>
            </a:r>
            <a:r>
              <a:rPr lang="en-GB" i="1" u="sng" dirty="0">
                <a:hlinkClick r:id="rId2"/>
              </a:rPr>
              <a:t>Inflation Report</a:t>
            </a:r>
            <a:r>
              <a:rPr lang="en-GB" dirty="0"/>
              <a:t> for more details on measures of unit labour costs.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3107" y="1440000"/>
            <a:ext cx="5357785" cy="4439116"/>
          </a:xfrm>
          <a:prstGeom prst="rect">
            <a:avLst/>
          </a:prstGeom>
        </p:spPr>
      </p:pic>
    </p:spTree>
    <p:extLst>
      <p:ext uri="{BB962C8B-B14F-4D97-AF65-F5344CB8AC3E}">
        <p14:creationId xmlns:p14="http://schemas.microsoft.com/office/powerpoint/2010/main" val="31040912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2.31 </a:t>
            </a:r>
            <a:r>
              <a:rPr lang="en-GB" dirty="0">
                <a:solidFill>
                  <a:srgbClr val="005E6E"/>
                </a:solidFill>
              </a:rPr>
              <a:t>Services prices suggest domestic price pressures have picked up a </a:t>
            </a:r>
            <a:r>
              <a:rPr lang="en-GB" dirty="0" smtClean="0">
                <a:solidFill>
                  <a:srgbClr val="005E6E"/>
                </a:solidFill>
              </a:rPr>
              <a:t>little</a:t>
            </a:r>
            <a:endParaRPr lang="en-GB" dirty="0">
              <a:solidFill>
                <a:srgbClr val="005E6E"/>
              </a:solidFill>
            </a:endParaRPr>
          </a:p>
          <a:p>
            <a:pPr lvl="2"/>
            <a:r>
              <a:rPr lang="en-GB" dirty="0" smtClean="0"/>
              <a:t>Core </a:t>
            </a:r>
            <a:r>
              <a:rPr lang="en-GB" dirty="0"/>
              <a:t>services and median services CPI </a:t>
            </a:r>
            <a:r>
              <a:rPr lang="en-GB" dirty="0" smtClean="0"/>
              <a:t>inflation</a:t>
            </a:r>
            <a:endParaRPr lang="en-GB" baseline="30000" dirty="0"/>
          </a:p>
        </p:txBody>
      </p:sp>
      <p:sp>
        <p:nvSpPr>
          <p:cNvPr id="5" name="Text Placeholder 4"/>
          <p:cNvSpPr>
            <a:spLocks noGrp="1"/>
          </p:cNvSpPr>
          <p:nvPr>
            <p:ph type="body" sz="quarter" idx="16"/>
          </p:nvPr>
        </p:nvSpPr>
        <p:spPr>
          <a:xfrm>
            <a:off x="307252" y="6074796"/>
            <a:ext cx="8229194" cy="789581"/>
          </a:xfrm>
        </p:spPr>
        <p:txBody>
          <a:bodyPr/>
          <a:lstStyle/>
          <a:p>
            <a:r>
              <a:rPr lang="en-GB" dirty="0"/>
              <a:t>Sources: ONS and Bank calculations</a:t>
            </a:r>
            <a:r>
              <a:rPr lang="en-GB" dirty="0" smtClean="0"/>
              <a:t>.</a:t>
            </a:r>
          </a:p>
          <a:p>
            <a:endParaRPr lang="en-GB" dirty="0" smtClean="0"/>
          </a:p>
          <a:p>
            <a:r>
              <a:rPr lang="en-GB" dirty="0" smtClean="0"/>
              <a:t>(a)	Core </a:t>
            </a:r>
            <a:r>
              <a:rPr lang="en-GB" dirty="0"/>
              <a:t>services CPI excludes airfares, package holidays, education and an estimate of the impact of changes in VAT.</a:t>
            </a:r>
          </a:p>
          <a:p>
            <a:r>
              <a:rPr lang="en-GB" dirty="0"/>
              <a:t>(</a:t>
            </a:r>
            <a:r>
              <a:rPr lang="en-GB" dirty="0" smtClean="0"/>
              <a:t>b)	The </a:t>
            </a:r>
            <a:r>
              <a:rPr lang="en-GB" dirty="0"/>
              <a:t>median annual inflation rate of around 190 services items in the CPI basket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9813" y="1440000"/>
            <a:ext cx="5344374" cy="4398882"/>
          </a:xfrm>
          <a:prstGeom prst="rect">
            <a:avLst/>
          </a:prstGeom>
        </p:spPr>
      </p:pic>
    </p:spTree>
    <p:extLst>
      <p:ext uri="{BB962C8B-B14F-4D97-AF65-F5344CB8AC3E}">
        <p14:creationId xmlns:p14="http://schemas.microsoft.com/office/powerpoint/2010/main" val="11057999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2.32 </a:t>
            </a:r>
            <a:r>
              <a:rPr lang="en-GB" dirty="0">
                <a:solidFill>
                  <a:srgbClr val="005E6E"/>
                </a:solidFill>
              </a:rPr>
              <a:t>Energy prices are expected to fall in Q4, pulling inflation </a:t>
            </a:r>
            <a:r>
              <a:rPr lang="en-GB" dirty="0" smtClean="0">
                <a:solidFill>
                  <a:srgbClr val="005E6E"/>
                </a:solidFill>
              </a:rPr>
              <a:t>down</a:t>
            </a:r>
            <a:endParaRPr lang="en-GB" dirty="0">
              <a:solidFill>
                <a:srgbClr val="005E6E"/>
              </a:solidFill>
            </a:endParaRPr>
          </a:p>
          <a:p>
            <a:pPr lvl="2"/>
            <a:r>
              <a:rPr lang="en-GB" dirty="0"/>
              <a:t>Contributions to CPI inflation</a:t>
            </a:r>
            <a:r>
              <a:rPr lang="en-GB" baseline="30000" dirty="0" smtClean="0"/>
              <a:t>(a)</a:t>
            </a:r>
            <a:endParaRPr lang="en-GB" baseline="30000" dirty="0"/>
          </a:p>
        </p:txBody>
      </p:sp>
      <p:sp>
        <p:nvSpPr>
          <p:cNvPr id="5" name="Text Placeholder 4"/>
          <p:cNvSpPr>
            <a:spLocks noGrp="1"/>
          </p:cNvSpPr>
          <p:nvPr>
            <p:ph type="body" sz="quarter" idx="16"/>
          </p:nvPr>
        </p:nvSpPr>
        <p:spPr>
          <a:xfrm>
            <a:off x="307252" y="5816626"/>
            <a:ext cx="8229194" cy="1047751"/>
          </a:xfrm>
        </p:spPr>
        <p:txBody>
          <a:bodyPr/>
          <a:lstStyle/>
          <a:p>
            <a:r>
              <a:rPr lang="en-GB" dirty="0"/>
              <a:t>Sources: Bloomberg Finance L.P., Department for Business, Energy and Industrial Strategy, ONS and Bank calculations</a:t>
            </a:r>
            <a:r>
              <a:rPr lang="en-GB" dirty="0" smtClean="0"/>
              <a:t>.</a:t>
            </a:r>
          </a:p>
          <a:p>
            <a:endParaRPr lang="en-GB" dirty="0" smtClean="0"/>
          </a:p>
          <a:p>
            <a:r>
              <a:rPr lang="en-GB" dirty="0" smtClean="0"/>
              <a:t>(a)	Contributions </a:t>
            </a:r>
            <a:r>
              <a:rPr lang="en-GB" dirty="0"/>
              <a:t>to annual CPI inflation. Figures in parentheses are CPI basket weights in 2019.</a:t>
            </a:r>
          </a:p>
          <a:p>
            <a:r>
              <a:rPr lang="en-GB" dirty="0"/>
              <a:t>(</a:t>
            </a:r>
            <a:r>
              <a:rPr lang="en-GB" dirty="0" smtClean="0"/>
              <a:t>b)	Bank </a:t>
            </a:r>
            <a:r>
              <a:rPr lang="en-GB" dirty="0"/>
              <a:t>staff’s projection. Fuels and lubricants estimates use Department for Business, Energy and Industrial Strategy petrol price data for October 2019 and are then based on the sterling oil futures curve.</a:t>
            </a:r>
          </a:p>
          <a:p>
            <a:r>
              <a:rPr lang="en-GB" dirty="0"/>
              <a:t>(</a:t>
            </a:r>
            <a:r>
              <a:rPr lang="en-GB" dirty="0" smtClean="0"/>
              <a:t>c)	The </a:t>
            </a:r>
            <a:r>
              <a:rPr lang="en-GB" dirty="0"/>
              <a:t>difference between CPI inflation and the other contributions identified in the chart</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8475" y="1440001"/>
            <a:ext cx="5127051" cy="4230937"/>
          </a:xfrm>
          <a:prstGeom prst="rect">
            <a:avLst/>
          </a:prstGeom>
        </p:spPr>
      </p:pic>
    </p:spTree>
    <p:extLst>
      <p:ext uri="{BB962C8B-B14F-4D97-AF65-F5344CB8AC3E}">
        <p14:creationId xmlns:p14="http://schemas.microsoft.com/office/powerpoint/2010/main" val="39637255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2.33 </a:t>
            </a:r>
            <a:r>
              <a:rPr lang="en-GB" dirty="0">
                <a:solidFill>
                  <a:srgbClr val="005E6E"/>
                </a:solidFill>
              </a:rPr>
              <a:t>Import price inflation was close to zero in the year to 2019 </a:t>
            </a:r>
            <a:r>
              <a:rPr lang="en-GB" dirty="0" smtClean="0">
                <a:solidFill>
                  <a:srgbClr val="005E6E"/>
                </a:solidFill>
              </a:rPr>
              <a:t>Q2</a:t>
            </a:r>
            <a:endParaRPr lang="en-GB" dirty="0">
              <a:solidFill>
                <a:srgbClr val="005E6E"/>
              </a:solidFill>
            </a:endParaRPr>
          </a:p>
          <a:p>
            <a:pPr lvl="2"/>
            <a:r>
              <a:rPr lang="en-GB" dirty="0"/>
              <a:t>Import price and foreign export price inflation</a:t>
            </a:r>
            <a:r>
              <a:rPr lang="en-GB" baseline="30000" dirty="0" smtClean="0"/>
              <a:t>(a)</a:t>
            </a:r>
            <a:endParaRPr lang="en-GB" baseline="30000" dirty="0"/>
          </a:p>
        </p:txBody>
      </p:sp>
      <p:sp>
        <p:nvSpPr>
          <p:cNvPr id="5" name="Text Placeholder 4"/>
          <p:cNvSpPr>
            <a:spLocks noGrp="1"/>
          </p:cNvSpPr>
          <p:nvPr>
            <p:ph type="body" sz="quarter" idx="16"/>
          </p:nvPr>
        </p:nvSpPr>
        <p:spPr>
          <a:xfrm>
            <a:off x="307252" y="5815052"/>
            <a:ext cx="8229194" cy="1047751"/>
          </a:xfrm>
        </p:spPr>
        <p:txBody>
          <a:bodyPr/>
          <a:lstStyle/>
          <a:p>
            <a:r>
              <a:rPr lang="en-GB" dirty="0"/>
              <a:t>Sources: Bank of England, CEIC, </a:t>
            </a:r>
            <a:r>
              <a:rPr lang="en-GB" dirty="0" err="1"/>
              <a:t>Eikon</a:t>
            </a:r>
            <a:r>
              <a:rPr lang="en-GB" dirty="0"/>
              <a:t> from </a:t>
            </a:r>
            <a:r>
              <a:rPr lang="en-GB" dirty="0" err="1"/>
              <a:t>Refinitiv</a:t>
            </a:r>
            <a:r>
              <a:rPr lang="en-GB" dirty="0"/>
              <a:t>, Eurostat, ONS and Bank calculations.</a:t>
            </a:r>
          </a:p>
          <a:p>
            <a:endParaRPr lang="en-GB" dirty="0"/>
          </a:p>
          <a:p>
            <a:r>
              <a:rPr lang="en-GB" dirty="0"/>
              <a:t>(</a:t>
            </a:r>
            <a:r>
              <a:rPr lang="en-GB" dirty="0" smtClean="0"/>
              <a:t>a)	The </a:t>
            </a:r>
            <a:r>
              <a:rPr lang="en-GB" dirty="0"/>
              <a:t>diamonds show Bank staff’s projections for 2019 Q3.</a:t>
            </a:r>
          </a:p>
          <a:p>
            <a:r>
              <a:rPr lang="en-GB" dirty="0"/>
              <a:t>(</a:t>
            </a:r>
            <a:r>
              <a:rPr lang="en-GB" dirty="0" smtClean="0"/>
              <a:t>b)	Domestic </a:t>
            </a:r>
            <a:r>
              <a:rPr lang="en-GB" dirty="0"/>
              <a:t>currency export prices as defined in footnote (d), divided by the sterling effective exchange rate index.</a:t>
            </a:r>
          </a:p>
          <a:p>
            <a:r>
              <a:rPr lang="en-GB" dirty="0"/>
              <a:t>(</a:t>
            </a:r>
            <a:r>
              <a:rPr lang="en-GB" dirty="0" smtClean="0"/>
              <a:t>c)	UK </a:t>
            </a:r>
            <a:r>
              <a:rPr lang="en-GB" dirty="0"/>
              <a:t>goods and services import deflator excluding fuels and the impact of MTIC fraud.</a:t>
            </a:r>
          </a:p>
          <a:p>
            <a:r>
              <a:rPr lang="en-GB" dirty="0"/>
              <a:t>(</a:t>
            </a:r>
            <a:r>
              <a:rPr lang="en-GB" dirty="0" smtClean="0"/>
              <a:t>d)	Domestic </a:t>
            </a:r>
            <a:r>
              <a:rPr lang="en-GB" dirty="0"/>
              <a:t>currency non-oil export prices of goods and services of 51 countries weighted according to their shares in UK imports. The sample excludes major oil exporters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2871" y="1440000"/>
            <a:ext cx="5178258" cy="4224536"/>
          </a:xfrm>
          <a:prstGeom prst="rect">
            <a:avLst/>
          </a:prstGeom>
        </p:spPr>
      </p:pic>
    </p:spTree>
    <p:extLst>
      <p:ext uri="{BB962C8B-B14F-4D97-AF65-F5344CB8AC3E}">
        <p14:creationId xmlns:p14="http://schemas.microsoft.com/office/powerpoint/2010/main" val="28861093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2.34 </a:t>
            </a:r>
            <a:r>
              <a:rPr lang="en-GB" dirty="0">
                <a:solidFill>
                  <a:srgbClr val="005E6E"/>
                </a:solidFill>
              </a:rPr>
              <a:t>Households’ short-term inflation expectations have drifted up over the past year, despite inflation </a:t>
            </a:r>
            <a:r>
              <a:rPr lang="en-GB" dirty="0" smtClean="0">
                <a:solidFill>
                  <a:srgbClr val="005E6E"/>
                </a:solidFill>
              </a:rPr>
              <a:t>falling</a:t>
            </a:r>
            <a:endParaRPr lang="en-GB" dirty="0">
              <a:solidFill>
                <a:srgbClr val="005E6E"/>
              </a:solidFill>
            </a:endParaRPr>
          </a:p>
          <a:p>
            <a:pPr lvl="2"/>
            <a:r>
              <a:rPr lang="en-GB" dirty="0"/>
              <a:t>Measures of households’ one year ahead inflation expectations and </a:t>
            </a:r>
            <a:r>
              <a:rPr lang="en-GB" dirty="0" smtClean="0"/>
              <a:t/>
            </a:r>
            <a:br>
              <a:rPr lang="en-GB" dirty="0" smtClean="0"/>
            </a:br>
            <a:r>
              <a:rPr lang="en-GB" dirty="0" smtClean="0"/>
              <a:t>CPI </a:t>
            </a:r>
            <a:r>
              <a:rPr lang="en-GB" dirty="0"/>
              <a:t>inflation</a:t>
            </a:r>
            <a:r>
              <a:rPr lang="en-GB" baseline="30000" dirty="0" smtClean="0"/>
              <a:t>(a)</a:t>
            </a:r>
            <a:endParaRPr lang="en-GB" baseline="30000" dirty="0"/>
          </a:p>
        </p:txBody>
      </p:sp>
      <p:sp>
        <p:nvSpPr>
          <p:cNvPr id="5" name="Text Placeholder 4"/>
          <p:cNvSpPr>
            <a:spLocks noGrp="1"/>
          </p:cNvSpPr>
          <p:nvPr>
            <p:ph type="body" sz="quarter" idx="16"/>
          </p:nvPr>
        </p:nvSpPr>
        <p:spPr>
          <a:xfrm>
            <a:off x="307252" y="6170212"/>
            <a:ext cx="8229194" cy="684640"/>
          </a:xfrm>
        </p:spPr>
        <p:txBody>
          <a:bodyPr/>
          <a:lstStyle/>
          <a:p>
            <a:r>
              <a:rPr lang="en-GB" dirty="0"/>
              <a:t>Sources: Bank of England, Citigroup, TNS, </a:t>
            </a:r>
            <a:r>
              <a:rPr lang="en-GB" dirty="0" err="1"/>
              <a:t>YouGov</a:t>
            </a:r>
            <a:r>
              <a:rPr lang="en-GB" dirty="0"/>
              <a:t> and Bank calculations.</a:t>
            </a:r>
          </a:p>
          <a:p>
            <a:endParaRPr lang="en-GB" dirty="0"/>
          </a:p>
          <a:p>
            <a:r>
              <a:rPr lang="en-GB" dirty="0"/>
              <a:t>(</a:t>
            </a:r>
            <a:r>
              <a:rPr lang="en-GB" dirty="0" smtClean="0"/>
              <a:t>a)	Quarterly </a:t>
            </a:r>
            <a:r>
              <a:rPr lang="en-GB" dirty="0"/>
              <a:t>data. Final </a:t>
            </a:r>
            <a:r>
              <a:rPr lang="en-GB" dirty="0" err="1"/>
              <a:t>YouGov</a:t>
            </a:r>
            <a:r>
              <a:rPr lang="en-GB" dirty="0"/>
              <a:t>/Citigroup data point is for October only. Data are not seasonally adjusted.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0877" y="1620000"/>
            <a:ext cx="5082246" cy="4230937"/>
          </a:xfrm>
          <a:prstGeom prst="rect">
            <a:avLst/>
          </a:prstGeom>
        </p:spPr>
      </p:pic>
    </p:spTree>
    <p:extLst>
      <p:ext uri="{BB962C8B-B14F-4D97-AF65-F5344CB8AC3E}">
        <p14:creationId xmlns:p14="http://schemas.microsoft.com/office/powerpoint/2010/main" val="27332998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2.35 </a:t>
            </a:r>
            <a:r>
              <a:rPr lang="en-GB" dirty="0">
                <a:solidFill>
                  <a:srgbClr val="005E6E"/>
                </a:solidFill>
              </a:rPr>
              <a:t>Long-term expectations of RPI inflation have </a:t>
            </a:r>
            <a:r>
              <a:rPr lang="en-GB" dirty="0" smtClean="0">
                <a:solidFill>
                  <a:srgbClr val="005E6E"/>
                </a:solidFill>
              </a:rPr>
              <a:t>fallen</a:t>
            </a:r>
            <a:endParaRPr lang="en-GB" dirty="0">
              <a:solidFill>
                <a:srgbClr val="005E6E"/>
              </a:solidFill>
            </a:endParaRPr>
          </a:p>
          <a:p>
            <a:pPr lvl="2"/>
            <a:r>
              <a:rPr lang="en-GB" dirty="0"/>
              <a:t>Implied expectations of RPI inflation from swaps</a:t>
            </a:r>
            <a:r>
              <a:rPr lang="en-GB" baseline="30000" dirty="0" smtClean="0"/>
              <a:t>(a)</a:t>
            </a:r>
            <a:endParaRPr lang="en-GB" baseline="30000" dirty="0"/>
          </a:p>
        </p:txBody>
      </p:sp>
      <p:sp>
        <p:nvSpPr>
          <p:cNvPr id="5" name="Text Placeholder 4"/>
          <p:cNvSpPr>
            <a:spLocks noGrp="1"/>
          </p:cNvSpPr>
          <p:nvPr>
            <p:ph type="body" sz="quarter" idx="16"/>
          </p:nvPr>
        </p:nvSpPr>
        <p:spPr>
          <a:xfrm>
            <a:off x="307252" y="6090698"/>
            <a:ext cx="8229194" cy="772105"/>
          </a:xfrm>
        </p:spPr>
        <p:txBody>
          <a:bodyPr/>
          <a:lstStyle/>
          <a:p>
            <a:r>
              <a:rPr lang="en-GB" dirty="0"/>
              <a:t>Sources: Bloomberg Finance L.P. and Bank calculations.</a:t>
            </a:r>
          </a:p>
          <a:p>
            <a:endParaRPr lang="en-GB" dirty="0"/>
          </a:p>
          <a:p>
            <a:r>
              <a:rPr lang="en-GB" dirty="0"/>
              <a:t>(</a:t>
            </a:r>
            <a:r>
              <a:rPr lang="en-GB" dirty="0" smtClean="0"/>
              <a:t>a)	Instantaneous </a:t>
            </a:r>
            <a:r>
              <a:rPr lang="en-GB" dirty="0"/>
              <a:t>RPI inflation expectations implied by swaps.</a:t>
            </a:r>
          </a:p>
          <a:p>
            <a:r>
              <a:rPr lang="en-GB" dirty="0"/>
              <a:t>(</a:t>
            </a:r>
            <a:r>
              <a:rPr lang="en-GB" dirty="0" smtClean="0"/>
              <a:t>b)	October </a:t>
            </a:r>
            <a:r>
              <a:rPr lang="en-GB" dirty="0"/>
              <a:t>2019 is an average to 30 October</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109" y="1080000"/>
            <a:ext cx="5471781" cy="4633578"/>
          </a:xfrm>
          <a:prstGeom prst="rect">
            <a:avLst/>
          </a:prstGeom>
        </p:spPr>
      </p:pic>
    </p:spTree>
    <p:extLst>
      <p:ext uri="{BB962C8B-B14F-4D97-AF65-F5344CB8AC3E}">
        <p14:creationId xmlns:p14="http://schemas.microsoft.com/office/powerpoint/2010/main" val="30840816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1002503"/>
          </a:xfrm>
        </p:spPr>
        <p:txBody>
          <a:bodyPr/>
          <a:lstStyle/>
          <a:p>
            <a:pPr lvl="1"/>
            <a:r>
              <a:rPr lang="en-GB" b="1" dirty="0" smtClean="0">
                <a:solidFill>
                  <a:srgbClr val="005E6E"/>
                </a:solidFill>
              </a:rPr>
              <a:t>Table 2.A </a:t>
            </a:r>
            <a:r>
              <a:rPr lang="en-GB" dirty="0">
                <a:solidFill>
                  <a:srgbClr val="005E6E"/>
                </a:solidFill>
              </a:rPr>
              <a:t>Interest rates are at similar levels to </a:t>
            </a:r>
            <a:r>
              <a:rPr lang="en-GB" dirty="0" smtClean="0">
                <a:solidFill>
                  <a:srgbClr val="005E6E"/>
                </a:solidFill>
              </a:rPr>
              <a:t>August</a:t>
            </a:r>
            <a:endParaRPr lang="en-GB" dirty="0">
              <a:solidFill>
                <a:srgbClr val="005E6E"/>
              </a:solidFill>
            </a:endParaRPr>
          </a:p>
          <a:p>
            <a:pPr lvl="2"/>
            <a:r>
              <a:rPr lang="en-GB" dirty="0"/>
              <a:t>Financial market indicators</a:t>
            </a:r>
            <a:r>
              <a:rPr lang="en-GB" baseline="30000" dirty="0" smtClean="0"/>
              <a:t>(a)</a:t>
            </a:r>
            <a:endParaRPr lang="en-GB" baseline="30000" dirty="0"/>
          </a:p>
        </p:txBody>
      </p:sp>
      <p:sp>
        <p:nvSpPr>
          <p:cNvPr id="3" name="Text Placeholder 2"/>
          <p:cNvSpPr>
            <a:spLocks noGrp="1"/>
          </p:cNvSpPr>
          <p:nvPr>
            <p:ph type="body" sz="quarter" idx="16"/>
          </p:nvPr>
        </p:nvSpPr>
        <p:spPr>
          <a:xfrm>
            <a:off x="292100" y="5153026"/>
            <a:ext cx="8491538" cy="1704976"/>
          </a:xfrm>
        </p:spPr>
        <p:txBody>
          <a:bodyPr/>
          <a:lstStyle/>
          <a:p>
            <a:r>
              <a:rPr lang="en-GB" dirty="0"/>
              <a:t>Sources: Bloomberg Finance L.P., </a:t>
            </a:r>
            <a:r>
              <a:rPr lang="en-GB" dirty="0" err="1"/>
              <a:t>Eikon</a:t>
            </a:r>
            <a:r>
              <a:rPr lang="en-GB" dirty="0"/>
              <a:t> from </a:t>
            </a:r>
            <a:r>
              <a:rPr lang="en-GB" dirty="0" err="1"/>
              <a:t>Refinitiv</a:t>
            </a:r>
            <a:r>
              <a:rPr lang="en-GB" dirty="0"/>
              <a:t>, ICE/</a:t>
            </a:r>
            <a:r>
              <a:rPr lang="en-GB" dirty="0" err="1"/>
              <a:t>BoAML</a:t>
            </a:r>
            <a:r>
              <a:rPr lang="en-GB" dirty="0"/>
              <a:t> Global Research and Bank calculations.</a:t>
            </a:r>
          </a:p>
          <a:p>
            <a:endParaRPr lang="en-GB" dirty="0"/>
          </a:p>
          <a:p>
            <a:r>
              <a:rPr lang="en-GB" dirty="0"/>
              <a:t>(</a:t>
            </a:r>
            <a:r>
              <a:rPr lang="en-GB" dirty="0" smtClean="0"/>
              <a:t>a)	Fifteen </a:t>
            </a:r>
            <a:r>
              <a:rPr lang="en-GB" dirty="0"/>
              <a:t>working day averages to 24 July 2019 for the August </a:t>
            </a:r>
            <a:r>
              <a:rPr lang="en-GB" i="1" dirty="0"/>
              <a:t>Report</a:t>
            </a:r>
            <a:r>
              <a:rPr lang="en-GB" dirty="0"/>
              <a:t> and to 30 October 2019 for the November </a:t>
            </a:r>
            <a:r>
              <a:rPr lang="en-GB" i="1" dirty="0"/>
              <a:t>Report</a:t>
            </a:r>
            <a:r>
              <a:rPr lang="en-GB" dirty="0"/>
              <a:t>. </a:t>
            </a:r>
          </a:p>
          <a:p>
            <a:r>
              <a:rPr lang="en-GB" dirty="0"/>
              <a:t>(</a:t>
            </a:r>
            <a:r>
              <a:rPr lang="en-GB" dirty="0" smtClean="0"/>
              <a:t>b)	Instantaneous </a:t>
            </a:r>
            <a:r>
              <a:rPr lang="en-GB" dirty="0"/>
              <a:t>forward overnight index swap rate. </a:t>
            </a:r>
          </a:p>
          <a:p>
            <a:r>
              <a:rPr lang="en-GB" dirty="0"/>
              <a:t>(</a:t>
            </a:r>
            <a:r>
              <a:rPr lang="en-GB" dirty="0" smtClean="0"/>
              <a:t>c)	Per </a:t>
            </a:r>
            <a:r>
              <a:rPr lang="en-GB" dirty="0"/>
              <a:t>cent. Change expressed in percentage point terms. </a:t>
            </a:r>
          </a:p>
          <a:p>
            <a:r>
              <a:rPr lang="en-GB" dirty="0"/>
              <a:t>(</a:t>
            </a:r>
            <a:r>
              <a:rPr lang="en-GB" dirty="0" smtClean="0"/>
              <a:t>d)	Basis </a:t>
            </a:r>
            <a:r>
              <a:rPr lang="en-GB" dirty="0"/>
              <a:t>points. Based on option-adjusted spreads between government bond yields and non-financial corporate bonds.</a:t>
            </a:r>
          </a:p>
          <a:p>
            <a:r>
              <a:rPr lang="en-GB" dirty="0"/>
              <a:t>(</a:t>
            </a:r>
            <a:r>
              <a:rPr lang="en-GB" dirty="0" smtClean="0"/>
              <a:t>e)	Index </a:t>
            </a:r>
            <a:r>
              <a:rPr lang="en-GB" dirty="0"/>
              <a:t>level. Changes expressed in percentage terms. </a:t>
            </a:r>
          </a:p>
          <a:p>
            <a:r>
              <a:rPr lang="en-GB" dirty="0"/>
              <a:t>(</a:t>
            </a:r>
            <a:r>
              <a:rPr lang="en-GB" dirty="0" smtClean="0"/>
              <a:t>f)	Index</a:t>
            </a:r>
            <a:r>
              <a:rPr lang="en-GB" dirty="0"/>
              <a:t>: 4 January 2016 = 100. Change expressed in percentage terms. UK domestically focused companies are defined as those generating at least 70% of their revenues in the United Kingdom</a:t>
            </a:r>
            <a:r>
              <a:rPr lang="en-GB" dirty="0" smtClean="0"/>
              <a:t>.</a:t>
            </a:r>
            <a:endParaRPr lang="en-GB" dirty="0"/>
          </a:p>
          <a:p>
            <a:r>
              <a:rPr lang="en-GB" dirty="0"/>
              <a:t>(</a:t>
            </a:r>
            <a:r>
              <a:rPr lang="en-GB" dirty="0" smtClean="0"/>
              <a:t>g)	Index</a:t>
            </a:r>
            <a:r>
              <a:rPr lang="en-GB" dirty="0"/>
              <a:t>: January 2005 = 100. Change expressed in percentage terms.</a:t>
            </a:r>
          </a:p>
        </p:txBody>
      </p:sp>
      <p:pic>
        <p:nvPicPr>
          <p:cNvPr id="4" name="Picture 3"/>
          <p:cNvPicPr>
            <a:picLocks noChangeAspect="1"/>
          </p:cNvPicPr>
          <p:nvPr/>
        </p:nvPicPr>
        <p:blipFill>
          <a:blip r:embed="rId2"/>
          <a:stretch>
            <a:fillRect/>
          </a:stretch>
        </p:blipFill>
        <p:spPr>
          <a:xfrm>
            <a:off x="629296" y="1440000"/>
            <a:ext cx="7885407" cy="3703461"/>
          </a:xfrm>
          <a:prstGeom prst="rect">
            <a:avLst/>
          </a:prstGeom>
        </p:spPr>
      </p:pic>
    </p:spTree>
    <p:extLst>
      <p:ext uri="{BB962C8B-B14F-4D97-AF65-F5344CB8AC3E}">
        <p14:creationId xmlns:p14="http://schemas.microsoft.com/office/powerpoint/2010/main" val="29598483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1050128"/>
          </a:xfrm>
        </p:spPr>
        <p:txBody>
          <a:bodyPr/>
          <a:lstStyle/>
          <a:p>
            <a:pPr lvl="1"/>
            <a:r>
              <a:rPr lang="en-GB" b="1" dirty="0" smtClean="0">
                <a:solidFill>
                  <a:srgbClr val="005E6E"/>
                </a:solidFill>
              </a:rPr>
              <a:t>Table 2.B </a:t>
            </a:r>
            <a:r>
              <a:rPr lang="en-GB" dirty="0">
                <a:solidFill>
                  <a:srgbClr val="005E6E"/>
                </a:solidFill>
              </a:rPr>
              <a:t>Household lending rates remain </a:t>
            </a:r>
            <a:r>
              <a:rPr lang="en-GB" dirty="0" smtClean="0">
                <a:solidFill>
                  <a:srgbClr val="005E6E"/>
                </a:solidFill>
              </a:rPr>
              <a:t>low</a:t>
            </a:r>
            <a:endParaRPr lang="en-GB" dirty="0">
              <a:solidFill>
                <a:srgbClr val="005E6E"/>
              </a:solidFill>
            </a:endParaRPr>
          </a:p>
          <a:p>
            <a:pPr lvl="2"/>
            <a:r>
              <a:rPr lang="en-GB" dirty="0"/>
              <a:t>Selected household lending rates</a:t>
            </a:r>
            <a:r>
              <a:rPr lang="en-GB" baseline="30000" dirty="0" smtClean="0"/>
              <a:t>(a)</a:t>
            </a:r>
            <a:endParaRPr lang="en-GB" baseline="30000" dirty="0"/>
          </a:p>
        </p:txBody>
      </p:sp>
      <p:sp>
        <p:nvSpPr>
          <p:cNvPr id="3" name="Text Placeholder 2"/>
          <p:cNvSpPr>
            <a:spLocks noGrp="1"/>
          </p:cNvSpPr>
          <p:nvPr>
            <p:ph type="body" sz="quarter" idx="16"/>
          </p:nvPr>
        </p:nvSpPr>
        <p:spPr>
          <a:xfrm>
            <a:off x="292100" y="6289482"/>
            <a:ext cx="8491538" cy="568519"/>
          </a:xfrm>
        </p:spPr>
        <p:txBody>
          <a:bodyPr/>
          <a:lstStyle/>
          <a:p>
            <a:r>
              <a:rPr lang="en-GB" dirty="0"/>
              <a:t>(</a:t>
            </a:r>
            <a:r>
              <a:rPr lang="en-GB" dirty="0" smtClean="0"/>
              <a:t>a)	The </a:t>
            </a:r>
            <a:r>
              <a:rPr lang="en-GB" dirty="0"/>
              <a:t>Bank’s quoted rate series are weighted monthly average rates advertised by all UK banks and building societies with products meeting the specific criteria. Not seasonally adjusted. In February 2019 the method used to calculate these data was changed. More information is available </a:t>
            </a:r>
            <a:r>
              <a:rPr lang="en-GB" dirty="0">
                <a:hlinkClick r:id="rId2"/>
              </a:rPr>
              <a:t>here</a:t>
            </a:r>
            <a:r>
              <a:rPr lang="en-GB" dirty="0"/>
              <a:t>.</a:t>
            </a:r>
          </a:p>
        </p:txBody>
      </p:sp>
      <p:pic>
        <p:nvPicPr>
          <p:cNvPr id="5" name="Picture 4"/>
          <p:cNvPicPr>
            <a:picLocks noChangeAspect="1"/>
          </p:cNvPicPr>
          <p:nvPr/>
        </p:nvPicPr>
        <p:blipFill>
          <a:blip r:embed="rId3"/>
          <a:stretch>
            <a:fillRect/>
          </a:stretch>
        </p:blipFill>
        <p:spPr>
          <a:xfrm>
            <a:off x="1195312" y="1152000"/>
            <a:ext cx="6753376" cy="4927601"/>
          </a:xfrm>
          <a:prstGeom prst="rect">
            <a:avLst/>
          </a:prstGeom>
        </p:spPr>
      </p:pic>
    </p:spTree>
    <p:extLst>
      <p:ext uri="{BB962C8B-B14F-4D97-AF65-F5344CB8AC3E}">
        <p14:creationId xmlns:p14="http://schemas.microsoft.com/office/powerpoint/2010/main" val="9783244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 </a:t>
            </a:r>
            <a:r>
              <a:rPr lang="en-GB" dirty="0">
                <a:solidFill>
                  <a:srgbClr val="005E6E"/>
                </a:solidFill>
              </a:rPr>
              <a:t>Survey indicators of global output growth have fallen, particularly in the manufacturing </a:t>
            </a:r>
            <a:r>
              <a:rPr lang="en-GB" dirty="0" smtClean="0">
                <a:solidFill>
                  <a:srgbClr val="005E6E"/>
                </a:solidFill>
              </a:rPr>
              <a:t>sector</a:t>
            </a:r>
            <a:endParaRPr lang="en-GB" dirty="0">
              <a:solidFill>
                <a:srgbClr val="005E6E"/>
              </a:solidFill>
            </a:endParaRPr>
          </a:p>
          <a:p>
            <a:pPr lvl="2"/>
            <a:r>
              <a:rPr lang="en-GB" dirty="0"/>
              <a:t>Global purchasing managers’ </a:t>
            </a:r>
            <a:r>
              <a:rPr lang="en-GB" dirty="0" smtClean="0"/>
              <a:t>indices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IHS </a:t>
            </a:r>
            <a:r>
              <a:rPr lang="en-GB" dirty="0" err="1"/>
              <a:t>Markit</a:t>
            </a:r>
            <a:r>
              <a:rPr lang="en-GB" dirty="0"/>
              <a:t> and JPMorgan.</a:t>
            </a:r>
          </a:p>
          <a:p>
            <a:endParaRPr lang="en-GB" dirty="0"/>
          </a:p>
          <a:p>
            <a:r>
              <a:rPr lang="en-GB" dirty="0"/>
              <a:t>(</a:t>
            </a:r>
            <a:r>
              <a:rPr lang="en-GB" dirty="0" smtClean="0"/>
              <a:t>a)	Measures </a:t>
            </a:r>
            <a:r>
              <a:rPr lang="en-GB" dirty="0"/>
              <a:t>of current monthly services output, manufacturing output and manufacturing export orders growth based on the results of surveys in 44 countries. Together these countries account for an estimated 89% of global </a:t>
            </a:r>
            <a:r>
              <a:rPr lang="en-GB" dirty="0" smtClean="0"/>
              <a:t>GDP.</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2932" y="1440000"/>
            <a:ext cx="5418136" cy="4425705"/>
          </a:xfrm>
          <a:prstGeom prst="rect">
            <a:avLst/>
          </a:prstGeom>
        </p:spPr>
      </p:pic>
    </p:spTree>
    <p:extLst>
      <p:ext uri="{BB962C8B-B14F-4D97-AF65-F5344CB8AC3E}">
        <p14:creationId xmlns:p14="http://schemas.microsoft.com/office/powerpoint/2010/main" val="31897408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1469228"/>
          </a:xfrm>
        </p:spPr>
        <p:txBody>
          <a:bodyPr/>
          <a:lstStyle/>
          <a:p>
            <a:pPr lvl="1"/>
            <a:r>
              <a:rPr lang="en-GB" b="1" dirty="0" smtClean="0">
                <a:solidFill>
                  <a:srgbClr val="005E6E"/>
                </a:solidFill>
              </a:rPr>
              <a:t>Table 2.C </a:t>
            </a:r>
            <a:r>
              <a:rPr lang="en-GB" dirty="0">
                <a:solidFill>
                  <a:srgbClr val="005E6E"/>
                </a:solidFill>
              </a:rPr>
              <a:t>The MPC judges that inflation expectations remain </a:t>
            </a:r>
            <a:r>
              <a:rPr lang="en-GB" dirty="0" smtClean="0">
                <a:solidFill>
                  <a:srgbClr val="005E6E"/>
                </a:solidFill>
              </a:rPr>
              <a:t>anchored</a:t>
            </a:r>
          </a:p>
          <a:p>
            <a:pPr lvl="2"/>
            <a:r>
              <a:rPr lang="en-GB" dirty="0"/>
              <a:t>Indicators of inflation expectations</a:t>
            </a:r>
            <a:r>
              <a:rPr lang="en-GB" baseline="30000" dirty="0" smtClean="0"/>
              <a:t>(a)</a:t>
            </a:r>
            <a:endParaRPr lang="en-GB" baseline="30000" dirty="0"/>
          </a:p>
        </p:txBody>
      </p:sp>
      <p:sp>
        <p:nvSpPr>
          <p:cNvPr id="3" name="Text Placeholder 2"/>
          <p:cNvSpPr>
            <a:spLocks noGrp="1"/>
          </p:cNvSpPr>
          <p:nvPr>
            <p:ph type="body" sz="quarter" idx="16"/>
          </p:nvPr>
        </p:nvSpPr>
        <p:spPr>
          <a:xfrm>
            <a:off x="4680000" y="1486053"/>
            <a:ext cx="4080329" cy="2660667"/>
          </a:xfrm>
        </p:spPr>
        <p:txBody>
          <a:bodyPr anchor="t"/>
          <a:lstStyle/>
          <a:p>
            <a:pPr marL="0" indent="0"/>
            <a:r>
              <a:rPr lang="en-GB" dirty="0"/>
              <a:t>Sources: Bank of England, Barclays Capital, Bloomberg Finance L.P., CBI, Citigroup, ONS, TNS, </a:t>
            </a:r>
            <a:r>
              <a:rPr lang="en-GB" dirty="0" err="1"/>
              <a:t>YouGov</a:t>
            </a:r>
            <a:r>
              <a:rPr lang="en-GB" dirty="0"/>
              <a:t> and Bank calculations.</a:t>
            </a:r>
          </a:p>
          <a:p>
            <a:endParaRPr lang="en-GB" dirty="0"/>
          </a:p>
          <a:p>
            <a:r>
              <a:rPr lang="en-GB" dirty="0"/>
              <a:t>(</a:t>
            </a:r>
            <a:r>
              <a:rPr lang="en-GB" dirty="0" smtClean="0"/>
              <a:t>a)	Data </a:t>
            </a:r>
            <a:r>
              <a:rPr lang="en-GB" dirty="0"/>
              <a:t>are not seasonally adjusted.</a:t>
            </a:r>
          </a:p>
          <a:p>
            <a:r>
              <a:rPr lang="en-GB" dirty="0"/>
              <a:t>(</a:t>
            </a:r>
            <a:r>
              <a:rPr lang="en-GB" dirty="0" smtClean="0"/>
              <a:t>b)	Averages </a:t>
            </a:r>
            <a:r>
              <a:rPr lang="en-GB" dirty="0"/>
              <a:t>from 2000, or start of series, to 2007. Financial market data start in October 2004, </a:t>
            </a:r>
            <a:r>
              <a:rPr lang="en-GB" dirty="0" err="1"/>
              <a:t>YouGov</a:t>
            </a:r>
            <a:r>
              <a:rPr lang="en-GB" dirty="0"/>
              <a:t>/Citigroup data start in November 2005 and professional forecasters data start in 2006 Q2.</a:t>
            </a:r>
          </a:p>
          <a:p>
            <a:r>
              <a:rPr lang="en-GB" dirty="0"/>
              <a:t>(</a:t>
            </a:r>
            <a:r>
              <a:rPr lang="en-GB" dirty="0" smtClean="0"/>
              <a:t>c)	Financial </a:t>
            </a:r>
            <a:r>
              <a:rPr lang="en-GB" dirty="0"/>
              <a:t>market data are averages to 30 October 2019. </a:t>
            </a:r>
            <a:r>
              <a:rPr lang="en-GB" dirty="0" err="1"/>
              <a:t>YouGov</a:t>
            </a:r>
            <a:r>
              <a:rPr lang="en-GB" dirty="0"/>
              <a:t>/Citigroup data are for October.</a:t>
            </a:r>
          </a:p>
          <a:p>
            <a:r>
              <a:rPr lang="en-GB" dirty="0"/>
              <a:t>(</a:t>
            </a:r>
            <a:r>
              <a:rPr lang="en-GB" dirty="0" smtClean="0"/>
              <a:t>d)	The </a:t>
            </a:r>
            <a:r>
              <a:rPr lang="en-GB" dirty="0"/>
              <a:t>household surveys ask about expected changes in prices but do not reference a specific price index. The measures are based on the median estimated price change.</a:t>
            </a:r>
          </a:p>
          <a:p>
            <a:r>
              <a:rPr lang="en-GB" dirty="0"/>
              <a:t>(</a:t>
            </a:r>
            <a:r>
              <a:rPr lang="en-GB" dirty="0" smtClean="0"/>
              <a:t>e)	CBI </a:t>
            </a:r>
            <a:r>
              <a:rPr lang="en-GB" dirty="0"/>
              <a:t>data for the distributive trades sector. Companies are asked about the expected percentage price change over the coming 12 months and the following 12 months in the markets in which they compete.</a:t>
            </a:r>
          </a:p>
          <a:p>
            <a:r>
              <a:rPr lang="en-GB" dirty="0"/>
              <a:t>(</a:t>
            </a:r>
            <a:r>
              <a:rPr lang="en-GB" dirty="0" smtClean="0"/>
              <a:t>f)	Instantaneous </a:t>
            </a:r>
            <a:r>
              <a:rPr lang="en-GB" dirty="0"/>
              <a:t>RPI inflation one and three years ahead and five-year RPI inflation five years ahead, implied from swaps.</a:t>
            </a:r>
          </a:p>
          <a:p>
            <a:r>
              <a:rPr lang="en-GB" dirty="0"/>
              <a:t>(</a:t>
            </a:r>
            <a:r>
              <a:rPr lang="en-GB" dirty="0" smtClean="0"/>
              <a:t>g)	Bank’s </a:t>
            </a:r>
            <a:r>
              <a:rPr lang="en-GB" dirty="0"/>
              <a:t>survey of external forecasters, CPI inflation rate three years ahead</a:t>
            </a:r>
            <a:r>
              <a:rPr lang="en-GB" dirty="0" smtClean="0"/>
              <a:t>.</a:t>
            </a:r>
            <a:endParaRPr lang="en-GB" dirty="0"/>
          </a:p>
        </p:txBody>
      </p:sp>
      <p:pic>
        <p:nvPicPr>
          <p:cNvPr id="4" name="Picture 3"/>
          <p:cNvPicPr>
            <a:picLocks noChangeAspect="1"/>
          </p:cNvPicPr>
          <p:nvPr/>
        </p:nvPicPr>
        <p:blipFill>
          <a:blip r:embed="rId2"/>
          <a:stretch>
            <a:fillRect/>
          </a:stretch>
        </p:blipFill>
        <p:spPr>
          <a:xfrm>
            <a:off x="292099" y="1387458"/>
            <a:ext cx="4065546" cy="5267784"/>
          </a:xfrm>
          <a:prstGeom prst="rect">
            <a:avLst/>
          </a:prstGeom>
        </p:spPr>
      </p:pic>
    </p:spTree>
    <p:extLst>
      <p:ext uri="{BB962C8B-B14F-4D97-AF65-F5344CB8AC3E}">
        <p14:creationId xmlns:p14="http://schemas.microsoft.com/office/powerpoint/2010/main" val="37323162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399743"/>
          </a:xfrm>
        </p:spPr>
        <p:txBody>
          <a:bodyPr/>
          <a:lstStyle/>
          <a:p>
            <a:pPr lvl="1"/>
            <a:r>
              <a:rPr lang="en-GB" b="1" dirty="0" smtClean="0">
                <a:solidFill>
                  <a:srgbClr val="005E6E"/>
                </a:solidFill>
              </a:rPr>
              <a:t>Table 2.D </a:t>
            </a:r>
            <a:r>
              <a:rPr lang="en-GB" dirty="0">
                <a:solidFill>
                  <a:schemeClr val="tx1"/>
                </a:solidFill>
              </a:rPr>
              <a:t>Monitoring the near-term outlook</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a:xfrm>
            <a:off x="5868000" y="864000"/>
            <a:ext cx="2944812" cy="2152650"/>
          </a:xfrm>
        </p:spPr>
        <p:txBody>
          <a:bodyPr anchor="t"/>
          <a:lstStyle/>
          <a:p>
            <a:pPr marL="0" indent="0"/>
            <a:r>
              <a:rPr lang="en-GB" dirty="0"/>
              <a:t>Sources: Bank of England, Bloomberg Finance L.P., Department for Business, Energy and Industrial Strategy, Eurostat, IMF </a:t>
            </a:r>
            <a:r>
              <a:rPr lang="en-GB" i="1" dirty="0"/>
              <a:t>World Economic Outlook</a:t>
            </a:r>
            <a:r>
              <a:rPr lang="en-GB" dirty="0"/>
              <a:t> (</a:t>
            </a:r>
            <a:r>
              <a:rPr lang="en-GB" i="1" dirty="0"/>
              <a:t>WEO</a:t>
            </a:r>
            <a:r>
              <a:rPr lang="en-GB" dirty="0"/>
              <a:t>), ONS, US Bureau of Economic Analysis and Bank calculations.</a:t>
            </a:r>
          </a:p>
          <a:p>
            <a:endParaRPr lang="en-GB" dirty="0"/>
          </a:p>
          <a:p>
            <a:r>
              <a:rPr lang="en-GB" dirty="0"/>
              <a:t>(</a:t>
            </a:r>
            <a:r>
              <a:rPr lang="en-GB" dirty="0" smtClean="0"/>
              <a:t>a)	Definitions </a:t>
            </a:r>
            <a:r>
              <a:rPr lang="en-GB" dirty="0"/>
              <a:t>of underlying series are as given in footnotes of </a:t>
            </a:r>
            <a:r>
              <a:rPr lang="en-GB" b="1" dirty="0" smtClean="0"/>
              <a:t>Table 1.C</a:t>
            </a:r>
            <a:r>
              <a:rPr lang="en-GB" dirty="0" smtClean="0"/>
              <a:t> </a:t>
            </a:r>
            <a:r>
              <a:rPr lang="en-GB" dirty="0"/>
              <a:t>in </a:t>
            </a:r>
            <a:r>
              <a:rPr lang="en-GB" dirty="0" smtClean="0"/>
              <a:t>Section </a:t>
            </a:r>
            <a:r>
              <a:rPr lang="en-GB" dirty="0"/>
              <a:t>1, unless otherwise </a:t>
            </a:r>
            <a:r>
              <a:rPr lang="en-GB" dirty="0" smtClean="0"/>
              <a:t>stated</a:t>
            </a:r>
            <a:r>
              <a:rPr lang="en-GB" dirty="0"/>
              <a:t>. Figures show quarterly growth rates unless otherwise stated. All price and wage measures are four-quarter growth rates.</a:t>
            </a:r>
          </a:p>
          <a:p>
            <a:r>
              <a:rPr lang="en-GB" dirty="0"/>
              <a:t>(</a:t>
            </a:r>
            <a:r>
              <a:rPr lang="en-GB" dirty="0" smtClean="0"/>
              <a:t>b)	Data </a:t>
            </a:r>
            <a:r>
              <a:rPr lang="en-GB" dirty="0"/>
              <a:t>are projections unless otherwise stated.</a:t>
            </a:r>
          </a:p>
          <a:p>
            <a:r>
              <a:rPr lang="en-GB" dirty="0"/>
              <a:t>(</a:t>
            </a:r>
            <a:r>
              <a:rPr lang="en-GB" dirty="0" smtClean="0"/>
              <a:t>c)	Data </a:t>
            </a:r>
            <a:r>
              <a:rPr lang="en-GB" dirty="0"/>
              <a:t>for 2019 Q3 is an outturn.</a:t>
            </a:r>
          </a:p>
          <a:p>
            <a:r>
              <a:rPr lang="en-GB" dirty="0"/>
              <a:t>(</a:t>
            </a:r>
            <a:r>
              <a:rPr lang="en-GB" dirty="0" smtClean="0"/>
              <a:t>d)	Projections </a:t>
            </a:r>
            <a:r>
              <a:rPr lang="en-GB" dirty="0"/>
              <a:t>based upon official data to August 2019.</a:t>
            </a:r>
          </a:p>
          <a:p>
            <a:r>
              <a:rPr lang="en-GB" dirty="0"/>
              <a:t>(</a:t>
            </a:r>
            <a:r>
              <a:rPr lang="en-GB" dirty="0" smtClean="0"/>
              <a:t>e)	Quarterly </a:t>
            </a:r>
            <a:r>
              <a:rPr lang="en-GB" dirty="0"/>
              <a:t>level.</a:t>
            </a:r>
          </a:p>
          <a:p>
            <a:r>
              <a:rPr lang="en-GB" dirty="0"/>
              <a:t>(</a:t>
            </a:r>
            <a:r>
              <a:rPr lang="en-GB" dirty="0" smtClean="0"/>
              <a:t>f)	Whole-economy </a:t>
            </a:r>
            <a:r>
              <a:rPr lang="en-GB" dirty="0"/>
              <a:t>regular pay. Growth rates based on </a:t>
            </a:r>
            <a:r>
              <a:rPr lang="en-GB" dirty="0" smtClean="0"/>
              <a:t>KAI7.</a:t>
            </a:r>
            <a:endParaRPr lang="en-GB" dirty="0"/>
          </a:p>
        </p:txBody>
      </p:sp>
      <p:pic>
        <p:nvPicPr>
          <p:cNvPr id="4" name="Picture 3"/>
          <p:cNvPicPr>
            <a:picLocks noChangeAspect="1"/>
          </p:cNvPicPr>
          <p:nvPr/>
        </p:nvPicPr>
        <p:blipFill>
          <a:blip r:embed="rId2"/>
          <a:stretch>
            <a:fillRect/>
          </a:stretch>
        </p:blipFill>
        <p:spPr>
          <a:xfrm>
            <a:off x="418899" y="864000"/>
            <a:ext cx="5219124" cy="5188775"/>
          </a:xfrm>
          <a:prstGeom prst="rect">
            <a:avLst/>
          </a:prstGeom>
        </p:spPr>
      </p:pic>
    </p:spTree>
    <p:extLst>
      <p:ext uri="{BB962C8B-B14F-4D97-AF65-F5344CB8AC3E}">
        <p14:creationId xmlns:p14="http://schemas.microsoft.com/office/powerpoint/2010/main" val="41764971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721519" y="3013502"/>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3</a:t>
            </a:r>
            <a:endParaRPr lang="en-GB" sz="2400" b="1" dirty="0">
              <a:solidFill>
                <a:srgbClr val="005E6E"/>
              </a:solidFill>
              <a:latin typeface="Arial" pitchFamily="34" charset="0"/>
              <a:cs typeface="Arial" pitchFamily="34" charset="0"/>
            </a:endParaRPr>
          </a:p>
          <a:p>
            <a:pPr algn="ctr"/>
            <a:r>
              <a:rPr lang="en-GB" sz="2400" b="1" dirty="0" smtClean="0">
                <a:latin typeface="Arial" pitchFamily="34" charset="0"/>
                <a:cs typeface="Arial" pitchFamily="34" charset="0"/>
              </a:rPr>
              <a:t>Agents</a:t>
            </a:r>
            <a:r>
              <a:rPr lang="en-GB" sz="2400" b="1" dirty="0">
                <a:latin typeface="Arial" pitchFamily="34" charset="0"/>
                <a:cs typeface="Arial" pitchFamily="34" charset="0"/>
              </a:rPr>
              <a:t>’ update on business conditions</a:t>
            </a:r>
          </a:p>
        </p:txBody>
      </p:sp>
    </p:spTree>
    <p:extLst>
      <p:ext uri="{BB962C8B-B14F-4D97-AF65-F5344CB8AC3E}">
        <p14:creationId xmlns:p14="http://schemas.microsoft.com/office/powerpoint/2010/main" val="19737125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A </a:t>
            </a:r>
            <a:r>
              <a:rPr lang="en-GB" dirty="0" smtClean="0">
                <a:solidFill>
                  <a:srgbClr val="005E6E"/>
                </a:solidFill>
              </a:rPr>
              <a:t>Most </a:t>
            </a:r>
            <a:r>
              <a:rPr lang="en-GB" dirty="0">
                <a:solidFill>
                  <a:srgbClr val="005E6E"/>
                </a:solidFill>
              </a:rPr>
              <a:t>companies think they are ‘as ready as can be’ for a no-deal </a:t>
            </a:r>
            <a:r>
              <a:rPr lang="en-GB" dirty="0" err="1" smtClean="0">
                <a:solidFill>
                  <a:srgbClr val="005E6E"/>
                </a:solidFill>
              </a:rPr>
              <a:t>Brexit</a:t>
            </a:r>
            <a:endParaRPr lang="en-GB" dirty="0">
              <a:solidFill>
                <a:srgbClr val="005E6E"/>
              </a:solidFill>
            </a:endParaRPr>
          </a:p>
          <a:p>
            <a:pPr lvl="2"/>
            <a:r>
              <a:rPr lang="en-GB" dirty="0" smtClean="0"/>
              <a:t>Readiness </a:t>
            </a:r>
            <a:r>
              <a:rPr lang="en-GB" dirty="0"/>
              <a:t>for a ‘no deal and no transition’ </a:t>
            </a:r>
            <a:r>
              <a:rPr lang="en-GB" dirty="0" err="1" smtClean="0"/>
              <a:t>Brexit</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Companies were asked ‘Do you think your company is ready for a ‘no deal and no transition’ </a:t>
            </a:r>
            <a:r>
              <a:rPr lang="en-GB" dirty="0" err="1"/>
              <a:t>Brexit</a:t>
            </a:r>
            <a:r>
              <a:rPr lang="en-GB" dirty="0"/>
              <a:t>?’. In the January, March and April surveys, we only gave the option to choose ‘Yes’ or ‘No’. In June, July, September and October respondents could choose between ‘Yes — fully ready’, ‘Yes — as ready as can be’ and ‘No’. Anecdotal evidence suggests that some respondents before June who answered ‘yes’ might have responded ‘as ready as can be’ had they been given the option.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587" y="1440000"/>
            <a:ext cx="5004826" cy="4645162"/>
          </a:xfrm>
          <a:prstGeom prst="rect">
            <a:avLst/>
          </a:prstGeom>
        </p:spPr>
      </p:pic>
    </p:spTree>
    <p:extLst>
      <p:ext uri="{BB962C8B-B14F-4D97-AF65-F5344CB8AC3E}">
        <p14:creationId xmlns:p14="http://schemas.microsoft.com/office/powerpoint/2010/main" val="31472946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B </a:t>
            </a:r>
            <a:r>
              <a:rPr lang="en-GB" dirty="0" smtClean="0">
                <a:solidFill>
                  <a:srgbClr val="005E6E"/>
                </a:solidFill>
              </a:rPr>
              <a:t>Companies </a:t>
            </a:r>
            <a:r>
              <a:rPr lang="en-GB" dirty="0">
                <a:solidFill>
                  <a:srgbClr val="005E6E"/>
                </a:solidFill>
              </a:rPr>
              <a:t>expect output, employment and investment to be lower in a no-deal </a:t>
            </a:r>
            <a:r>
              <a:rPr lang="en-GB" dirty="0" err="1" smtClean="0">
                <a:solidFill>
                  <a:srgbClr val="005E6E"/>
                </a:solidFill>
              </a:rPr>
              <a:t>Brexit</a:t>
            </a:r>
            <a:endParaRPr lang="en-GB" dirty="0">
              <a:solidFill>
                <a:srgbClr val="005E6E"/>
              </a:solidFill>
            </a:endParaRPr>
          </a:p>
          <a:p>
            <a:pPr lvl="2"/>
            <a:r>
              <a:rPr lang="en-GB" dirty="0" smtClean="0"/>
              <a:t>Expectations </a:t>
            </a:r>
            <a:r>
              <a:rPr lang="en-GB" dirty="0"/>
              <a:t>for a deal and no-deal </a:t>
            </a:r>
            <a:r>
              <a:rPr lang="en-GB" dirty="0" err="1" smtClean="0"/>
              <a:t>Brexit</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Companies were asked ‘Relative to the last 12 months, what is your expectation for the following aspects of your business over the next year in each scenario?’.</a:t>
            </a:r>
          </a:p>
          <a:p>
            <a:r>
              <a:rPr lang="en-GB" dirty="0"/>
              <a:t>(b)	Respondents were asked to choose between ‘Fall greater than 10%’; ‘-10 to -2%’; </a:t>
            </a:r>
            <a:r>
              <a:rPr lang="en-GB" dirty="0" smtClean="0"/>
              <a:t>‘</a:t>
            </a:r>
            <a:r>
              <a:rPr lang="en-GB" dirty="0"/>
              <a:t>Little change’; ‘+2 to +10%’ and ‘Rise greater than 10%’. To calculate these approximate growth rates, the following midpoint estimates were assumed for each response bucket: </a:t>
            </a:r>
            <a:r>
              <a:rPr lang="en-GB" dirty="0" smtClean="0"/>
              <a:t>±</a:t>
            </a:r>
            <a:r>
              <a:rPr lang="en-GB" dirty="0"/>
              <a:t>6% for the ‘±2-10%’ response category; 0% for the ‘little change’ response category, and ±15% for the ‘± &gt;10%’ category.</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6475" y="1440000"/>
            <a:ext cx="4511049" cy="4606909"/>
          </a:xfrm>
          <a:prstGeom prst="rect">
            <a:avLst/>
          </a:prstGeom>
        </p:spPr>
      </p:pic>
    </p:spTree>
    <p:extLst>
      <p:ext uri="{BB962C8B-B14F-4D97-AF65-F5344CB8AC3E}">
        <p14:creationId xmlns:p14="http://schemas.microsoft.com/office/powerpoint/2010/main" val="32715412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C </a:t>
            </a:r>
            <a:r>
              <a:rPr lang="en-GB" dirty="0" smtClean="0">
                <a:solidFill>
                  <a:srgbClr val="005E6E"/>
                </a:solidFill>
              </a:rPr>
              <a:t>Applying </a:t>
            </a:r>
            <a:r>
              <a:rPr lang="en-GB" dirty="0">
                <a:solidFill>
                  <a:srgbClr val="005E6E"/>
                </a:solidFill>
              </a:rPr>
              <a:t>for necessary certifications was the most common contingency </a:t>
            </a:r>
            <a:r>
              <a:rPr lang="en-GB" dirty="0" smtClean="0">
                <a:solidFill>
                  <a:srgbClr val="005E6E"/>
                </a:solidFill>
              </a:rPr>
              <a:t>plan</a:t>
            </a:r>
            <a:endParaRPr lang="en-GB" dirty="0">
              <a:solidFill>
                <a:srgbClr val="005E6E"/>
              </a:solidFill>
            </a:endParaRPr>
          </a:p>
          <a:p>
            <a:pPr lvl="2"/>
            <a:r>
              <a:rPr lang="en-GB" dirty="0" smtClean="0"/>
              <a:t>Types </a:t>
            </a:r>
            <a:r>
              <a:rPr lang="en-GB" dirty="0"/>
              <a:t>of contingency </a:t>
            </a:r>
            <a:r>
              <a:rPr lang="en-GB" dirty="0" smtClean="0"/>
              <a:t>action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Companies were asked ‘If applicable, what type of contingency actions has your company undertaken, is planning or carrying out? (please tick any that apply)’.</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0826" y="1439998"/>
            <a:ext cx="5882348" cy="4832615"/>
          </a:xfrm>
          <a:prstGeom prst="rect">
            <a:avLst/>
          </a:prstGeom>
        </p:spPr>
      </p:pic>
    </p:spTree>
    <p:extLst>
      <p:ext uri="{BB962C8B-B14F-4D97-AF65-F5344CB8AC3E}">
        <p14:creationId xmlns:p14="http://schemas.microsoft.com/office/powerpoint/2010/main" val="1360643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D </a:t>
            </a:r>
            <a:r>
              <a:rPr lang="en-GB" dirty="0" smtClean="0">
                <a:solidFill>
                  <a:srgbClr val="005E6E"/>
                </a:solidFill>
              </a:rPr>
              <a:t>There </a:t>
            </a:r>
            <a:r>
              <a:rPr lang="en-GB" dirty="0">
                <a:solidFill>
                  <a:srgbClr val="005E6E"/>
                </a:solidFill>
              </a:rPr>
              <a:t>has been a tightening in the cost and availability of </a:t>
            </a:r>
            <a:r>
              <a:rPr lang="en-GB" dirty="0" smtClean="0">
                <a:solidFill>
                  <a:srgbClr val="005E6E"/>
                </a:solidFill>
              </a:rPr>
              <a:t>finance</a:t>
            </a:r>
            <a:endParaRPr lang="en-GB" dirty="0">
              <a:solidFill>
                <a:srgbClr val="005E6E"/>
              </a:solidFill>
            </a:endParaRPr>
          </a:p>
          <a:p>
            <a:pPr lvl="2"/>
            <a:r>
              <a:rPr lang="en-GB" dirty="0" smtClean="0"/>
              <a:t>Cost/availability </a:t>
            </a:r>
            <a:r>
              <a:rPr lang="en-GB" dirty="0"/>
              <a:t>of trade and/or bank </a:t>
            </a:r>
            <a:r>
              <a:rPr lang="en-GB" dirty="0" smtClean="0"/>
              <a:t>finance</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Companies were asked ‘Have you noticed any change in the cost and/or availability of trade and/or bank finance in the last 12 months?’.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3115" y="1440000"/>
            <a:ext cx="4937770" cy="4943866"/>
          </a:xfrm>
          <a:prstGeom prst="rect">
            <a:avLst/>
          </a:prstGeom>
        </p:spPr>
      </p:pic>
    </p:spTree>
    <p:extLst>
      <p:ext uri="{BB962C8B-B14F-4D97-AF65-F5344CB8AC3E}">
        <p14:creationId xmlns:p14="http://schemas.microsoft.com/office/powerpoint/2010/main" val="412554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2.4 </a:t>
            </a:r>
            <a:r>
              <a:rPr lang="en-GB" dirty="0" smtClean="0">
                <a:solidFill>
                  <a:srgbClr val="005E6E"/>
                </a:solidFill>
              </a:rPr>
              <a:t>Investment growth has weakened across advanced economies, but consumption growth has been resilient</a:t>
            </a:r>
          </a:p>
          <a:p>
            <a:pPr lvl="2"/>
            <a:r>
              <a:rPr lang="en-GB" dirty="0"/>
              <a:t>Investment and consumption in the G7 economies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6724"/>
            <a:ext cx="8229194" cy="1047751"/>
          </a:xfrm>
        </p:spPr>
        <p:txBody>
          <a:bodyPr/>
          <a:lstStyle/>
          <a:p>
            <a:r>
              <a:rPr lang="en-GB" dirty="0"/>
              <a:t>Sources: </a:t>
            </a:r>
            <a:r>
              <a:rPr lang="en-GB" dirty="0" err="1"/>
              <a:t>Eikon</a:t>
            </a:r>
            <a:r>
              <a:rPr lang="en-GB" dirty="0"/>
              <a:t> from </a:t>
            </a:r>
            <a:r>
              <a:rPr lang="en-GB" dirty="0" err="1"/>
              <a:t>Refinitiv</a:t>
            </a:r>
            <a:r>
              <a:rPr lang="en-GB" dirty="0"/>
              <a:t>, IMF </a:t>
            </a:r>
            <a:r>
              <a:rPr lang="en-GB" i="1" dirty="0"/>
              <a:t>WEO</a:t>
            </a:r>
            <a:r>
              <a:rPr lang="en-GB" dirty="0"/>
              <a:t>, OECD and Bank calculations.</a:t>
            </a:r>
          </a:p>
          <a:p>
            <a:endParaRPr lang="en-GB" dirty="0"/>
          </a:p>
          <a:p>
            <a:r>
              <a:rPr lang="en-GB" dirty="0"/>
              <a:t>(</a:t>
            </a:r>
            <a:r>
              <a:rPr lang="en-GB" dirty="0" smtClean="0"/>
              <a:t>a)	Weighted </a:t>
            </a:r>
            <a:r>
              <a:rPr lang="en-GB" dirty="0"/>
              <a:t>by PPP.</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3165" y="1440000"/>
            <a:ext cx="5337669" cy="4425705"/>
          </a:xfrm>
          <a:prstGeom prst="rect">
            <a:avLst/>
          </a:prstGeom>
        </p:spPr>
      </p:pic>
    </p:spTree>
    <p:extLst>
      <p:ext uri="{BB962C8B-B14F-4D97-AF65-F5344CB8AC3E}">
        <p14:creationId xmlns:p14="http://schemas.microsoft.com/office/powerpoint/2010/main" val="14406737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2.5 </a:t>
            </a:r>
            <a:r>
              <a:rPr lang="en-GB" dirty="0">
                <a:solidFill>
                  <a:srgbClr val="005E6E"/>
                </a:solidFill>
              </a:rPr>
              <a:t>The number of </a:t>
            </a:r>
            <a:r>
              <a:rPr lang="en-GB" dirty="0" smtClean="0">
                <a:solidFill>
                  <a:srgbClr val="005E6E"/>
                </a:solidFill>
              </a:rPr>
              <a:t>G20 central </a:t>
            </a:r>
            <a:r>
              <a:rPr lang="en-GB" dirty="0">
                <a:solidFill>
                  <a:srgbClr val="005E6E"/>
                </a:solidFill>
              </a:rPr>
              <a:t>banks cutting policy rates has increased </a:t>
            </a:r>
            <a:r>
              <a:rPr lang="en-GB" dirty="0" smtClean="0">
                <a:solidFill>
                  <a:srgbClr val="005E6E"/>
                </a:solidFill>
              </a:rPr>
              <a:t>during 2019</a:t>
            </a:r>
            <a:endParaRPr lang="en-GB" dirty="0">
              <a:solidFill>
                <a:srgbClr val="005E6E"/>
              </a:solidFill>
            </a:endParaRPr>
          </a:p>
          <a:p>
            <a:pPr lvl="2"/>
            <a:r>
              <a:rPr lang="en-GB" dirty="0" smtClean="0"/>
              <a:t>G20 central </a:t>
            </a:r>
            <a:r>
              <a:rPr lang="en-GB" dirty="0"/>
              <a:t>banks changing policy rates each </a:t>
            </a:r>
            <a:r>
              <a:rPr lang="en-GB" dirty="0" smtClean="0"/>
              <a:t>month</a:t>
            </a:r>
            <a:endParaRPr lang="en-GB" baseline="30000" dirty="0"/>
          </a:p>
        </p:txBody>
      </p:sp>
      <p:sp>
        <p:nvSpPr>
          <p:cNvPr id="5" name="Text Placeholder 4"/>
          <p:cNvSpPr>
            <a:spLocks noGrp="1"/>
          </p:cNvSpPr>
          <p:nvPr>
            <p:ph type="body" sz="quarter" idx="16"/>
          </p:nvPr>
        </p:nvSpPr>
        <p:spPr>
          <a:xfrm>
            <a:off x="307252" y="6343650"/>
            <a:ext cx="8229194" cy="511202"/>
          </a:xfrm>
        </p:spPr>
        <p:txBody>
          <a:bodyPr/>
          <a:lstStyle/>
          <a:p>
            <a:r>
              <a:rPr lang="en-GB" dirty="0"/>
              <a:t>Sources: Bank for International Settlements, Bloomberg Finance L.P. and Bank calculations</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9637" y="1440000"/>
            <a:ext cx="5404725" cy="4432410"/>
          </a:xfrm>
          <a:prstGeom prst="rect">
            <a:avLst/>
          </a:prstGeom>
        </p:spPr>
      </p:pic>
    </p:spTree>
    <p:extLst>
      <p:ext uri="{BB962C8B-B14F-4D97-AF65-F5344CB8AC3E}">
        <p14:creationId xmlns:p14="http://schemas.microsoft.com/office/powerpoint/2010/main" val="39841255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2.6 </a:t>
            </a:r>
            <a:r>
              <a:rPr lang="en-GB" dirty="0">
                <a:solidFill>
                  <a:srgbClr val="005E6E"/>
                </a:solidFill>
              </a:rPr>
              <a:t>The market-implied paths for US interest rates has fallen further since the August </a:t>
            </a:r>
            <a:r>
              <a:rPr lang="en-GB" i="1" dirty="0" smtClean="0">
                <a:solidFill>
                  <a:srgbClr val="005E6E"/>
                </a:solidFill>
              </a:rPr>
              <a:t>Report</a:t>
            </a:r>
            <a:endParaRPr lang="en-GB" i="1" dirty="0">
              <a:solidFill>
                <a:srgbClr val="005E6E"/>
              </a:solidFill>
            </a:endParaRPr>
          </a:p>
          <a:p>
            <a:pPr lvl="2"/>
            <a:r>
              <a:rPr lang="en-GB" dirty="0"/>
              <a:t>International forward interest rates</a:t>
            </a:r>
            <a:r>
              <a:rPr lang="en-GB" baseline="30000" dirty="0" smtClean="0"/>
              <a:t>(a)</a:t>
            </a:r>
            <a:endParaRPr lang="en-GB" baseline="30000" dirty="0"/>
          </a:p>
        </p:txBody>
      </p:sp>
      <p:sp>
        <p:nvSpPr>
          <p:cNvPr id="5" name="Text Placeholder 4"/>
          <p:cNvSpPr>
            <a:spLocks noGrp="1"/>
          </p:cNvSpPr>
          <p:nvPr>
            <p:ph type="body" sz="quarter" idx="16"/>
          </p:nvPr>
        </p:nvSpPr>
        <p:spPr>
          <a:xfrm>
            <a:off x="307252" y="5807101"/>
            <a:ext cx="8229194" cy="1047751"/>
          </a:xfrm>
        </p:spPr>
        <p:txBody>
          <a:bodyPr/>
          <a:lstStyle/>
          <a:p>
            <a:r>
              <a:rPr lang="en-GB" dirty="0"/>
              <a:t>Sources: Bloomberg Finance L.P. and Bank calculations.</a:t>
            </a:r>
          </a:p>
          <a:p>
            <a:endParaRPr lang="en-GB" dirty="0"/>
          </a:p>
          <a:p>
            <a:pPr>
              <a:buAutoNum type="alphaLcParenBoth"/>
            </a:pPr>
            <a:r>
              <a:rPr lang="en-GB" dirty="0" smtClean="0"/>
              <a:t>All </a:t>
            </a:r>
            <a:r>
              <a:rPr lang="en-GB" dirty="0"/>
              <a:t>data as of 30 October 2019. The November 2019, August 2019 and November 2018 curves are estimated using instantaneous forward overnight index swap rates in the </a:t>
            </a:r>
            <a:r>
              <a:rPr lang="en-GB" dirty="0" smtClean="0"/>
              <a:t/>
            </a:r>
            <a:br>
              <a:rPr lang="en-GB" dirty="0" smtClean="0"/>
            </a:br>
            <a:r>
              <a:rPr lang="en-GB" dirty="0" smtClean="0"/>
              <a:t>15 </a:t>
            </a:r>
            <a:r>
              <a:rPr lang="en-GB" dirty="0"/>
              <a:t>working days to 30 October 2019, 24 July 2019 and 24 October 2018 respectively</a:t>
            </a:r>
            <a:r>
              <a:rPr lang="en-GB" dirty="0" smtClean="0"/>
              <a:t>.</a:t>
            </a:r>
          </a:p>
          <a:p>
            <a:r>
              <a:rPr lang="en-GB" dirty="0" smtClean="0"/>
              <a:t>(b)	Upper </a:t>
            </a:r>
            <a:r>
              <a:rPr lang="en-GB" dirty="0"/>
              <a:t>bound of the target range</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9462" y="1440000"/>
            <a:ext cx="5465075" cy="4432410"/>
          </a:xfrm>
          <a:prstGeom prst="rect">
            <a:avLst/>
          </a:prstGeom>
        </p:spPr>
      </p:pic>
    </p:spTree>
    <p:extLst>
      <p:ext uri="{BB962C8B-B14F-4D97-AF65-F5344CB8AC3E}">
        <p14:creationId xmlns:p14="http://schemas.microsoft.com/office/powerpoint/2010/main" val="8556235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2.7 </a:t>
            </a:r>
            <a:r>
              <a:rPr lang="en-GB" dirty="0" smtClean="0">
                <a:solidFill>
                  <a:srgbClr val="005E6E"/>
                </a:solidFill>
              </a:rPr>
              <a:t>Fiscal policy has been eased in OECD countries</a:t>
            </a:r>
          </a:p>
          <a:p>
            <a:pPr lvl="2"/>
            <a:r>
              <a:rPr lang="en-GB" dirty="0"/>
              <a:t>OECD structural budget balance</a:t>
            </a:r>
            <a:r>
              <a:rPr lang="en-GB" baseline="30000" dirty="0" smtClean="0"/>
              <a:t>(a)</a:t>
            </a:r>
            <a:endParaRPr lang="en-GB" baseline="30000" dirty="0"/>
          </a:p>
        </p:txBody>
      </p:sp>
      <p:sp>
        <p:nvSpPr>
          <p:cNvPr id="5" name="Text Placeholder 4"/>
          <p:cNvSpPr>
            <a:spLocks noGrp="1"/>
          </p:cNvSpPr>
          <p:nvPr>
            <p:ph type="body" sz="quarter" idx="16"/>
          </p:nvPr>
        </p:nvSpPr>
        <p:spPr>
          <a:xfrm>
            <a:off x="307252" y="5807101"/>
            <a:ext cx="8229194" cy="1047751"/>
          </a:xfrm>
        </p:spPr>
        <p:txBody>
          <a:bodyPr/>
          <a:lstStyle/>
          <a:p>
            <a:r>
              <a:rPr lang="en-GB" dirty="0"/>
              <a:t>Source: OECD </a:t>
            </a:r>
            <a:r>
              <a:rPr lang="en-GB" i="1" dirty="0"/>
              <a:t>Economic Outlook</a:t>
            </a:r>
            <a:r>
              <a:rPr lang="en-GB" dirty="0"/>
              <a:t>.</a:t>
            </a:r>
          </a:p>
          <a:p>
            <a:endParaRPr lang="en-GB" dirty="0"/>
          </a:p>
          <a:p>
            <a:r>
              <a:rPr lang="en-GB" dirty="0"/>
              <a:t>(</a:t>
            </a:r>
            <a:r>
              <a:rPr lang="en-GB" dirty="0" smtClean="0"/>
              <a:t>a)	Cyclically </a:t>
            </a:r>
            <a:r>
              <a:rPr lang="en-GB" dirty="0"/>
              <a:t>adjusted general government net lending, based on data from 31 countries.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3165" y="1440000"/>
            <a:ext cx="5337669" cy="4425705"/>
          </a:xfrm>
          <a:prstGeom prst="rect">
            <a:avLst/>
          </a:prstGeom>
        </p:spPr>
      </p:pic>
    </p:spTree>
    <p:extLst>
      <p:ext uri="{BB962C8B-B14F-4D97-AF65-F5344CB8AC3E}">
        <p14:creationId xmlns:p14="http://schemas.microsoft.com/office/powerpoint/2010/main" val="4047478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2.8 </a:t>
            </a:r>
            <a:r>
              <a:rPr lang="en-GB" dirty="0">
                <a:solidFill>
                  <a:srgbClr val="005E6E"/>
                </a:solidFill>
              </a:rPr>
              <a:t>Sterling has risen by around 4% since </a:t>
            </a:r>
            <a:r>
              <a:rPr lang="en-GB" dirty="0" smtClean="0">
                <a:solidFill>
                  <a:srgbClr val="005E6E"/>
                </a:solidFill>
              </a:rPr>
              <a:t>August</a:t>
            </a:r>
            <a:endParaRPr lang="en-GB" dirty="0">
              <a:solidFill>
                <a:srgbClr val="005E6E"/>
              </a:solidFill>
            </a:endParaRPr>
          </a:p>
          <a:p>
            <a:pPr lvl="2"/>
            <a:r>
              <a:rPr lang="en-GB" dirty="0"/>
              <a:t>Sterling </a:t>
            </a:r>
            <a:r>
              <a:rPr lang="en-GB" dirty="0" smtClean="0"/>
              <a:t>ERI</a:t>
            </a:r>
            <a:endParaRPr lang="en-GB"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6051" y="1440000"/>
            <a:ext cx="5491897" cy="4445822"/>
          </a:xfrm>
          <a:prstGeom prst="rect">
            <a:avLst/>
          </a:prstGeom>
        </p:spPr>
      </p:pic>
    </p:spTree>
    <p:extLst>
      <p:ext uri="{BB962C8B-B14F-4D97-AF65-F5344CB8AC3E}">
        <p14:creationId xmlns:p14="http://schemas.microsoft.com/office/powerpoint/2010/main" val="2689301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A39AD9-F0DF-4C49-B8DC-4830BAFEA464}">
  <ds:schemaRefs>
    <ds:schemaRef ds:uri="http://purl.org/dc/dcmitype/"/>
    <ds:schemaRef ds:uri="http://schemas.microsoft.com/office/2006/documentManagement/types"/>
    <ds:schemaRef ds:uri="http://purl.org/dc/elements/1.1/"/>
    <ds:schemaRef ds:uri="http://schemas.microsoft.com/office/2006/metadata/properties"/>
    <ds:schemaRef ds:uri="94fc26e6-6271-400d-888b-6bc5b0598690"/>
    <ds:schemaRef ds:uri="http://schemas.microsoft.com/office/infopath/2007/PartnerControls"/>
    <ds:schemaRef ds:uri="http://schemas.microsoft.com/sharepoint/v3"/>
    <ds:schemaRef ds:uri="http://schemas.microsoft.com/sharepoint/v3/fields"/>
    <ds:schemaRef ds:uri="http://purl.org/dc/terms/"/>
    <ds:schemaRef ds:uri="http://schemas.openxmlformats.org/package/2006/metadata/core-properties"/>
    <ds:schemaRef ds:uri="CEE65117-4BBE-4C9C-8465-20A300C4D3E5"/>
    <ds:schemaRef ds:uri="94FC26E6-6271-400D-888B-6BC5B0598690"/>
    <ds:schemaRef ds:uri="b67fa5cd-9f58-4c91-ae17-33c31eed239f"/>
    <ds:schemaRef ds:uri="http://www.w3.org/XML/1998/namespace"/>
  </ds:schemaRefs>
</ds:datastoreItem>
</file>

<file path=customXml/itemProps2.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4F2BA893-CFF4-4AF1-9D1D-0600F4183E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643</TotalTime>
  <Words>1618</Words>
  <Application>Microsoft Office PowerPoint</Application>
  <PresentationFormat>On-screen Show (4:3)</PresentationFormat>
  <Paragraphs>230</Paragraphs>
  <Slides>46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ＭＳ Ｐゴシック</vt:lpstr>
      <vt:lpstr>ＭＳ Ｐゴシック</vt:lpstr>
      <vt:lpstr>Arial</vt:lpstr>
      <vt:lpstr>Calibri</vt:lpstr>
      <vt:lpstr>Times</vt:lpstr>
      <vt:lpstr>IR POWERPOINT TEMPLATE</vt:lpstr>
      <vt:lpstr>Monetary Policy Report November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2019</dc:title>
  <dc:subject>Section 2: Current economic conditions</dc:subject>
  <dc:creator>Bank of England</dc:creator>
  <cp:keywords/>
  <dc:description/>
  <cp:lastModifiedBy>Chapman, Wayne</cp:lastModifiedBy>
  <cp:revision>116</cp:revision>
  <cp:lastPrinted>2018-10-31T12:17:37Z</cp:lastPrinted>
  <dcterms:created xsi:type="dcterms:W3CDTF">2015-08-04T14:55:29Z</dcterms:created>
  <dcterms:modified xsi:type="dcterms:W3CDTF">2019-11-07T07:36:00Z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