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9"/>
  </p:notesMasterIdLst>
  <p:sldIdLst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864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42" autoAdjust="0"/>
    <p:restoredTop sz="94660"/>
  </p:normalViewPr>
  <p:slideViewPr>
    <p:cSldViewPr snapToGrid="0" showGuides="1">
      <p:cViewPr varScale="1">
        <p:scale>
          <a:sx n="154" d="100"/>
          <a:sy n="154" d="100"/>
        </p:scale>
        <p:origin x="2208" y="132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07/11/2019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bankofengland.co.uk/working-paper/2019/the-impact-of-brexit-on-uk-firms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2" y="2317750"/>
            <a:ext cx="4302351" cy="777875"/>
          </a:xfrm>
        </p:spPr>
        <p:txBody>
          <a:bodyPr/>
          <a:lstStyle/>
          <a:p>
            <a:r>
              <a:rPr lang="en-GB" dirty="0" smtClean="0">
                <a:solidFill>
                  <a:srgbClr val="005E6E"/>
                </a:solidFill>
              </a:rPr>
              <a:t>Monetary Policy Report</a:t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November 2019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>
                <a:solidFill>
                  <a:srgbClr val="005E6E"/>
                </a:solidFill>
              </a:rPr>
              <a:t>In focus </a:t>
            </a:r>
            <a:r>
              <a:rPr lang="en-GB" sz="2400" dirty="0" smtClean="0"/>
              <a:t>Uncertainty and </a:t>
            </a:r>
            <a:r>
              <a:rPr lang="en-GB" sz="2400" dirty="0" err="1" smtClean="0"/>
              <a:t>Brexit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093215"/>
          </a:xfrm>
        </p:spPr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4.9 </a:t>
            </a:r>
            <a:r>
              <a:rPr lang="en-GB" dirty="0" smtClean="0">
                <a:solidFill>
                  <a:srgbClr val="005E6E"/>
                </a:solidFill>
              </a:rPr>
              <a:t>Firms </a:t>
            </a:r>
            <a:r>
              <a:rPr lang="en-GB" dirty="0">
                <a:solidFill>
                  <a:srgbClr val="005E6E"/>
                </a:solidFill>
              </a:rPr>
              <a:t>that are more uncertain about </a:t>
            </a:r>
            <a:r>
              <a:rPr lang="en-GB" dirty="0" err="1">
                <a:solidFill>
                  <a:srgbClr val="005E6E"/>
                </a:solidFill>
              </a:rPr>
              <a:t>Brexit</a:t>
            </a:r>
            <a:r>
              <a:rPr lang="en-GB" dirty="0">
                <a:solidFill>
                  <a:srgbClr val="005E6E"/>
                </a:solidFill>
              </a:rPr>
              <a:t> have spent more on </a:t>
            </a:r>
            <a:r>
              <a:rPr lang="en-GB" dirty="0" err="1">
                <a:solidFill>
                  <a:srgbClr val="005E6E"/>
                </a:solidFill>
              </a:rPr>
              <a:t>Brexit</a:t>
            </a:r>
            <a:r>
              <a:rPr lang="en-GB" dirty="0">
                <a:solidFill>
                  <a:srgbClr val="005E6E"/>
                </a:solidFill>
              </a:rPr>
              <a:t> preparation</a:t>
            </a:r>
          </a:p>
          <a:p>
            <a:pPr lvl="1" fontAlgn="ctr"/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-related spending over the past three years, by </a:t>
            </a:r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smtClean="0">
                <a:solidFill>
                  <a:schemeClr val="tx1"/>
                </a:solidFill>
              </a:rPr>
              <a:t>uncertainty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Bureau van </a:t>
            </a:r>
            <a:r>
              <a:rPr lang="en-GB" dirty="0" err="1"/>
              <a:t>Dijk</a:t>
            </a:r>
            <a:r>
              <a:rPr lang="en-GB" dirty="0"/>
              <a:t>, DMP Survey and Bank calculations.</a:t>
            </a:r>
          </a:p>
          <a:p>
            <a:endParaRPr lang="en-GB" dirty="0"/>
          </a:p>
          <a:p>
            <a:r>
              <a:rPr lang="en-GB" dirty="0"/>
              <a:t>(a)	Question on spending: ‘Approximately how much do you estimate that your business has spent on preparing for </a:t>
            </a:r>
            <a:r>
              <a:rPr lang="en-GB" dirty="0" err="1"/>
              <a:t>Brexit</a:t>
            </a:r>
            <a:r>
              <a:rPr lang="en-GB" dirty="0"/>
              <a:t> so far?’. See </a:t>
            </a:r>
            <a:r>
              <a:rPr lang="en-GB" b="1" dirty="0"/>
              <a:t>Chart 4.2 </a:t>
            </a:r>
            <a:r>
              <a:rPr lang="en-GB" dirty="0"/>
              <a:t>footnote for question about </a:t>
            </a:r>
            <a:r>
              <a:rPr lang="en-GB" dirty="0" err="1"/>
              <a:t>Brexit</a:t>
            </a:r>
            <a:r>
              <a:rPr lang="en-GB" dirty="0"/>
              <a:t> as a source of uncertainty. Responses collected between August and October 2019.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717" y="1464970"/>
            <a:ext cx="4962154" cy="444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1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093215"/>
          </a:xfrm>
        </p:spPr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4.10 </a:t>
            </a:r>
            <a:r>
              <a:rPr lang="en-GB" dirty="0" smtClean="0">
                <a:solidFill>
                  <a:srgbClr val="005E6E"/>
                </a:solidFill>
              </a:rPr>
              <a:t>More </a:t>
            </a:r>
            <a:r>
              <a:rPr lang="en-GB" dirty="0">
                <a:solidFill>
                  <a:srgbClr val="005E6E"/>
                </a:solidFill>
              </a:rPr>
              <a:t>productive firms tend to be more uncertain about </a:t>
            </a:r>
            <a:r>
              <a:rPr lang="en-GB" dirty="0" err="1">
                <a:solidFill>
                  <a:srgbClr val="005E6E"/>
                </a:solidFill>
              </a:rPr>
              <a:t>Brexit</a:t>
            </a:r>
            <a:endParaRPr lang="en-GB" dirty="0">
              <a:solidFill>
                <a:srgbClr val="005E6E"/>
              </a:solidFill>
            </a:endParaRPr>
          </a:p>
          <a:p>
            <a:pPr lvl="1" fontAlgn="ctr"/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 uncertainty, by average level of </a:t>
            </a:r>
            <a:r>
              <a:rPr lang="en-GB" sz="2000" dirty="0" smtClean="0">
                <a:solidFill>
                  <a:schemeClr val="tx1"/>
                </a:solidFill>
              </a:rPr>
              <a:t>productivity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Bureau van </a:t>
            </a:r>
            <a:r>
              <a:rPr lang="en-GB" dirty="0" err="1"/>
              <a:t>Dijk</a:t>
            </a:r>
            <a:r>
              <a:rPr lang="en-GB" dirty="0"/>
              <a:t>, DMP Survey and Bank calculations.</a:t>
            </a:r>
          </a:p>
          <a:p>
            <a:endParaRPr lang="en-GB" dirty="0"/>
          </a:p>
          <a:p>
            <a:r>
              <a:rPr lang="en-GB" dirty="0"/>
              <a:t>(a)	Productivity is defined as real value added per employee. The </a:t>
            </a:r>
            <a:r>
              <a:rPr lang="en-GB" dirty="0" err="1"/>
              <a:t>Brexit</a:t>
            </a:r>
            <a:r>
              <a:rPr lang="en-GB" dirty="0"/>
              <a:t> Uncertainty Index shows the percentage of firms which reported that </a:t>
            </a:r>
            <a:r>
              <a:rPr lang="en-GB" dirty="0" err="1"/>
              <a:t>Brexit</a:t>
            </a:r>
            <a:r>
              <a:rPr lang="en-GB" dirty="0"/>
              <a:t> was in the top three current sources of uncertainty for their business, September 2016 to June 2019 </a:t>
            </a:r>
            <a:r>
              <a:rPr lang="en-GB" dirty="0" smtClean="0"/>
              <a:t>average.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128" y="1476958"/>
            <a:ext cx="4919482" cy="427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3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4.11 </a:t>
            </a:r>
            <a:r>
              <a:rPr lang="en-GB" dirty="0" smtClean="0">
                <a:solidFill>
                  <a:srgbClr val="005E6E"/>
                </a:solidFill>
              </a:rPr>
              <a:t>More </a:t>
            </a:r>
            <a:r>
              <a:rPr lang="en-GB" dirty="0">
                <a:solidFill>
                  <a:srgbClr val="005E6E"/>
                </a:solidFill>
              </a:rPr>
              <a:t>firms have been persistently uncertain</a:t>
            </a:r>
          </a:p>
          <a:p>
            <a:pPr lvl="1" fontAlgn="ctr"/>
            <a:r>
              <a:rPr lang="en-GB" sz="2000" dirty="0">
                <a:solidFill>
                  <a:schemeClr val="tx1"/>
                </a:solidFill>
              </a:rPr>
              <a:t>Proportion of CFOs reporting ‘high’ or ‘very high’ levels of </a:t>
            </a:r>
            <a:r>
              <a:rPr lang="en-GB" sz="2000" dirty="0" smtClean="0">
                <a:solidFill>
                  <a:schemeClr val="tx1"/>
                </a:solidFill>
              </a:rPr>
              <a:t>uncertainty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Deloitte and Bank calculations.</a:t>
            </a:r>
          </a:p>
          <a:p>
            <a:endParaRPr lang="en-GB" dirty="0"/>
          </a:p>
          <a:p>
            <a:r>
              <a:rPr lang="en-GB" dirty="0"/>
              <a:t>(a)	See </a:t>
            </a:r>
            <a:r>
              <a:rPr lang="en-GB" b="1" dirty="0"/>
              <a:t>Chart 4.4 </a:t>
            </a:r>
            <a:r>
              <a:rPr lang="en-GB" dirty="0"/>
              <a:t>footnote (c) for survey question.</a:t>
            </a:r>
          </a:p>
          <a:p>
            <a:r>
              <a:rPr lang="en-GB" dirty="0"/>
              <a:t>(b)	Firms reporting uncertainty is ‘high’ or ‘very high’ for four or more consecutive </a:t>
            </a:r>
            <a:r>
              <a:rPr lang="en-GB" dirty="0" smtClean="0"/>
              <a:t>quarters.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79" y="1246454"/>
            <a:ext cx="5411430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0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11626"/>
          </a:xfrm>
        </p:spPr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4.12 </a:t>
            </a:r>
            <a:r>
              <a:rPr lang="en-GB" dirty="0" smtClean="0">
                <a:solidFill>
                  <a:srgbClr val="005E6E"/>
                </a:solidFill>
              </a:rPr>
              <a:t>Firms </a:t>
            </a:r>
            <a:r>
              <a:rPr lang="en-GB" dirty="0">
                <a:solidFill>
                  <a:srgbClr val="005E6E"/>
                </a:solidFill>
              </a:rPr>
              <a:t>have been pushing back the date they expect </a:t>
            </a:r>
            <a:r>
              <a:rPr lang="en-GB" dirty="0" err="1">
                <a:solidFill>
                  <a:srgbClr val="005E6E"/>
                </a:solidFill>
              </a:rPr>
              <a:t>Brexit</a:t>
            </a:r>
            <a:r>
              <a:rPr lang="en-GB" dirty="0">
                <a:solidFill>
                  <a:srgbClr val="005E6E"/>
                </a:solidFill>
              </a:rPr>
              <a:t>-related uncertainty to be resolved</a:t>
            </a:r>
          </a:p>
          <a:p>
            <a:pPr lvl="1" fontAlgn="ctr"/>
            <a:r>
              <a:rPr lang="en-GB" sz="2000" dirty="0">
                <a:solidFill>
                  <a:schemeClr val="tx1"/>
                </a:solidFill>
              </a:rPr>
              <a:t>Date by which </a:t>
            </a:r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-related uncertainty is expected to be </a:t>
            </a:r>
            <a:r>
              <a:rPr lang="en-GB" sz="2000" dirty="0" smtClean="0">
                <a:solidFill>
                  <a:schemeClr val="tx1"/>
                </a:solidFill>
              </a:rPr>
              <a:t>resolved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DMP Survey and Bank calculations.</a:t>
            </a:r>
          </a:p>
          <a:p>
            <a:endParaRPr lang="en-GB" dirty="0"/>
          </a:p>
          <a:p>
            <a:r>
              <a:rPr lang="en-GB" dirty="0"/>
              <a:t>(a)	Question: ‘When do you think it is most likely that </a:t>
            </a:r>
            <a:r>
              <a:rPr lang="en-GB" dirty="0" err="1"/>
              <a:t>Brexit</a:t>
            </a:r>
            <a:r>
              <a:rPr lang="en-GB" dirty="0"/>
              <a:t>-related uncertainty facing your business will be resolved?’. Data are for businesses that state that they are affected by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Brexit</a:t>
            </a:r>
            <a:r>
              <a:rPr lang="en-GB" dirty="0" smtClean="0"/>
              <a:t>-related </a:t>
            </a:r>
            <a:r>
              <a:rPr lang="en-GB" dirty="0"/>
              <a:t>uncertainty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667" y="1418597"/>
            <a:ext cx="5438253" cy="46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4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095275"/>
          </a:xfrm>
        </p:spPr>
        <p:txBody>
          <a:bodyPr/>
          <a:lstStyle/>
          <a:p>
            <a:pPr lvl="1" fontAlgn="ctr"/>
            <a:r>
              <a:rPr lang="en-GB" b="1" dirty="0" smtClean="0">
                <a:solidFill>
                  <a:srgbClr val="005E6E"/>
                </a:solidFill>
              </a:rPr>
              <a:t>Chart 4.1 </a:t>
            </a:r>
            <a:r>
              <a:rPr lang="en-GB" dirty="0" smtClean="0">
                <a:solidFill>
                  <a:srgbClr val="005E6E"/>
                </a:solidFill>
              </a:rPr>
              <a:t>Uncertainty </a:t>
            </a:r>
            <a:r>
              <a:rPr lang="en-GB" dirty="0">
                <a:solidFill>
                  <a:srgbClr val="005E6E"/>
                </a:solidFill>
              </a:rPr>
              <a:t>has a close relationship with spending</a:t>
            </a:r>
          </a:p>
          <a:p>
            <a:pPr lvl="1" fontAlgn="ctr"/>
            <a:r>
              <a:rPr lang="en-GB" sz="2000" dirty="0">
                <a:solidFill>
                  <a:schemeClr val="tx1"/>
                </a:solidFill>
              </a:rPr>
              <a:t>Annual growth of household consumption and business investment,</a:t>
            </a:r>
          </a:p>
          <a:p>
            <a:pPr lvl="1" fontAlgn="ctr"/>
            <a:r>
              <a:rPr lang="en-GB" sz="2000" dirty="0">
                <a:solidFill>
                  <a:schemeClr val="tx1"/>
                </a:solidFill>
              </a:rPr>
              <a:t>and a measure of </a:t>
            </a:r>
            <a:r>
              <a:rPr lang="en-GB" sz="2000" dirty="0" smtClean="0">
                <a:solidFill>
                  <a:schemeClr val="tx1"/>
                </a:solidFill>
              </a:rPr>
              <a:t>uncertainty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781822"/>
            <a:ext cx="8491538" cy="1076179"/>
          </a:xfrm>
        </p:spPr>
        <p:txBody>
          <a:bodyPr/>
          <a:lstStyle/>
          <a:p>
            <a:pPr marL="0"/>
            <a:r>
              <a:rPr lang="en-GB" dirty="0"/>
              <a:t>Sources: Bloomberg Finance L.P., CBI, Consensus Economics,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</a:t>
            </a:r>
            <a:r>
              <a:rPr lang="en-GB" dirty="0" err="1"/>
              <a:t>GfK</a:t>
            </a:r>
            <a:r>
              <a:rPr lang="en-GB" dirty="0"/>
              <a:t> (research on behalf of the European Commission), Institutional Brokers’ Estimate System, ONS, policyuncertainty.com and Bank calculations.</a:t>
            </a:r>
          </a:p>
          <a:p>
            <a:endParaRPr lang="en-GB" dirty="0"/>
          </a:p>
          <a:p>
            <a:r>
              <a:rPr lang="en-GB" dirty="0"/>
              <a:t>(a)	Chained-volume measures. Business investment data are adjusted for the transfer of nuclear reactors from the public corporation sector to the central government in 2005 Q2.</a:t>
            </a:r>
          </a:p>
          <a:p>
            <a:r>
              <a:rPr lang="en-GB" dirty="0"/>
              <a:t>(b)	The first principal component extracted from the set of indicators: the average monthly standard deviation of external forecasts for GDP growth one and two years ahead; the standard deviation of analysts’ forecasts for corporate earnings growth over the next year; CBI survey measure of demand uncertainty as a factor likely to limit capital expenditure for manufacturing and services; an index of UK policy uncertainty based on newspaper articles; household survey responses on their personal financial situation and unemployment expectations; the three-month option-implied volatility for the FTSE 100 (realised volatility used prior to April 1992); a weighted average of the three-month option-implied volatility of the sterling-euro and sterling-dollar exchange rates. Data are shown to Q2.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464" y="1321496"/>
            <a:ext cx="4876810" cy="402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7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36801"/>
          </a:xfrm>
        </p:spPr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4.2 </a:t>
            </a:r>
            <a:r>
              <a:rPr lang="en-GB" dirty="0">
                <a:solidFill>
                  <a:srgbClr val="005E6E"/>
                </a:solidFill>
              </a:rPr>
              <a:t>The proportion of firms that cite </a:t>
            </a:r>
            <a:r>
              <a:rPr lang="en-GB" dirty="0" err="1">
                <a:solidFill>
                  <a:srgbClr val="005E6E"/>
                </a:solidFill>
              </a:rPr>
              <a:t>Brexit</a:t>
            </a:r>
            <a:r>
              <a:rPr lang="en-GB" dirty="0">
                <a:solidFill>
                  <a:srgbClr val="005E6E"/>
                </a:solidFill>
              </a:rPr>
              <a:t> as an important source of uncertainty is elevated</a:t>
            </a:r>
          </a:p>
          <a:p>
            <a:pPr lvl="1" fontAlgn="ctr"/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 in top three current sources of </a:t>
            </a:r>
            <a:r>
              <a:rPr lang="en-GB" sz="2000" dirty="0" smtClean="0">
                <a:solidFill>
                  <a:schemeClr val="tx1"/>
                </a:solidFill>
              </a:rPr>
              <a:t>uncertainty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Decision Maker Panel (DMP) Survey and Bank calculations.</a:t>
            </a:r>
          </a:p>
          <a:p>
            <a:endParaRPr lang="en-GB" dirty="0"/>
          </a:p>
          <a:p>
            <a:r>
              <a:rPr lang="en-GB" dirty="0"/>
              <a:t>(a)	Question: ‘How much has the result of the EU referendum affected the level of uncertainty affecting your business?’. Respondents can select: ‘Not important’; ‘One of many sources’; </a:t>
            </a:r>
            <a:br>
              <a:rPr lang="en-GB" dirty="0"/>
            </a:br>
            <a:r>
              <a:rPr lang="en-GB" dirty="0"/>
              <a:t>‘Two or three top sources’; or ‘Top source of uncertainty’. Before August 2018, data are interpolated between waves and shown as three-month rolling averages. The DMP currently consists of around 8,000 businesses with around 3,000 responses a month being received.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861" y="1474368"/>
            <a:ext cx="4943866" cy="42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1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348137"/>
          </a:xfrm>
        </p:spPr>
        <p:txBody>
          <a:bodyPr/>
          <a:lstStyle/>
          <a:p>
            <a:pPr lvl="1" fontAlgn="ctr"/>
            <a:r>
              <a:rPr lang="en-GB" b="1" dirty="0" smtClean="0">
                <a:solidFill>
                  <a:srgbClr val="005E6E"/>
                </a:solidFill>
              </a:rPr>
              <a:t>Chart 4.3 </a:t>
            </a:r>
            <a:r>
              <a:rPr lang="en-GB" dirty="0" err="1" smtClean="0">
                <a:solidFill>
                  <a:srgbClr val="005E6E"/>
                </a:solidFill>
              </a:rPr>
              <a:t>Brexit</a:t>
            </a:r>
            <a:r>
              <a:rPr lang="en-GB" dirty="0" smtClean="0">
                <a:solidFill>
                  <a:srgbClr val="005E6E"/>
                </a:solidFill>
              </a:rPr>
              <a:t> </a:t>
            </a:r>
            <a:r>
              <a:rPr lang="en-GB" dirty="0">
                <a:solidFill>
                  <a:srgbClr val="005E6E"/>
                </a:solidFill>
              </a:rPr>
              <a:t>uncertainty has picked up for all firms, not just exporters to the EU</a:t>
            </a:r>
          </a:p>
          <a:p>
            <a:pPr lvl="1" fontAlgn="ctr"/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 in top three current sources of uncertainty, by proportion of sales accounted for by exports to the </a:t>
            </a:r>
            <a:r>
              <a:rPr lang="en-GB" sz="2000" dirty="0" smtClean="0">
                <a:solidFill>
                  <a:schemeClr val="tx1"/>
                </a:solidFill>
              </a:rPr>
              <a:t>EU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DMP Survey and Bank calculations.</a:t>
            </a:r>
          </a:p>
          <a:p>
            <a:endParaRPr lang="en-GB" dirty="0"/>
          </a:p>
          <a:p>
            <a:r>
              <a:rPr lang="en-GB" dirty="0"/>
              <a:t>(a)	See </a:t>
            </a:r>
            <a:r>
              <a:rPr lang="en-GB" b="1" dirty="0"/>
              <a:t>Chart 4.2 </a:t>
            </a:r>
            <a:r>
              <a:rPr lang="en-GB" dirty="0"/>
              <a:t>footnote.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746" y="1679114"/>
            <a:ext cx="5438253" cy="444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077793"/>
          </a:xfrm>
        </p:spPr>
        <p:txBody>
          <a:bodyPr/>
          <a:lstStyle/>
          <a:p>
            <a:pPr lvl="1" fontAlgn="ctr"/>
            <a:r>
              <a:rPr lang="en-GB" b="1" dirty="0" smtClean="0">
                <a:solidFill>
                  <a:srgbClr val="005E6E"/>
                </a:solidFill>
              </a:rPr>
              <a:t>Chart 4.4 </a:t>
            </a:r>
            <a:r>
              <a:rPr lang="en-GB" dirty="0" smtClean="0">
                <a:solidFill>
                  <a:srgbClr val="005E6E"/>
                </a:solidFill>
              </a:rPr>
              <a:t>Some </a:t>
            </a:r>
            <a:r>
              <a:rPr lang="en-GB" dirty="0">
                <a:solidFill>
                  <a:srgbClr val="005E6E"/>
                </a:solidFill>
              </a:rPr>
              <a:t>measures suggest that uncertainty is close to post-crisis highs</a:t>
            </a:r>
          </a:p>
          <a:p>
            <a:pPr lvl="1" fontAlgn="ctr"/>
            <a:r>
              <a:rPr lang="en-GB" sz="2000" dirty="0">
                <a:solidFill>
                  <a:schemeClr val="tx1"/>
                </a:solidFill>
              </a:rPr>
              <a:t>Selected measures of </a:t>
            </a:r>
            <a:r>
              <a:rPr lang="en-GB" sz="2000" dirty="0" smtClean="0">
                <a:solidFill>
                  <a:schemeClr val="tx1"/>
                </a:solidFill>
              </a:rPr>
              <a:t>uncertainty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/>
            <a:r>
              <a:rPr lang="en-GB" dirty="0"/>
              <a:t>Sources: Bloomberg Finance L.P., CBI, Consensus Economics, Deloitte,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</a:t>
            </a:r>
            <a:r>
              <a:rPr lang="en-GB" dirty="0" err="1" smtClean="0"/>
              <a:t>GfK</a:t>
            </a:r>
            <a:r>
              <a:rPr lang="en-GB" dirty="0" smtClean="0"/>
              <a:t> </a:t>
            </a:r>
            <a:r>
              <a:rPr lang="en-GB" dirty="0"/>
              <a:t>(research on behalf of the European Commission), Institutional Brokers’ Estimate System, ONS, policyuncertainty.com and Bank calculations.</a:t>
            </a:r>
          </a:p>
          <a:p>
            <a:endParaRPr lang="en-GB" dirty="0"/>
          </a:p>
          <a:p>
            <a:r>
              <a:rPr lang="en-GB" dirty="0"/>
              <a:t>(a)	See </a:t>
            </a:r>
            <a:r>
              <a:rPr lang="en-GB" b="1" dirty="0"/>
              <a:t>Chart 4.1 </a:t>
            </a:r>
            <a:r>
              <a:rPr lang="en-GB" dirty="0"/>
              <a:t>footnote (b). Differences from average for principal component are since 1988.</a:t>
            </a:r>
          </a:p>
          <a:p>
            <a:r>
              <a:rPr lang="en-GB" dirty="0"/>
              <a:t>(b)	Monthly weighted average of the three-month option-implied volatility of the sterling-euro and sterling-dollar exchange rates. Series starts in September 2001.</a:t>
            </a:r>
          </a:p>
          <a:p>
            <a:r>
              <a:rPr lang="en-GB" dirty="0"/>
              <a:t>(c)	Proportion of firms reporting that the general level of external financial or economic uncertainty facing their business is ‘high’ or ‘very high’. Series starts in 2010 Q3. Not seasonally adjusted.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464" y="1447132"/>
            <a:ext cx="4876810" cy="402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76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33452"/>
          </a:xfrm>
        </p:spPr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4.5 </a:t>
            </a:r>
            <a:r>
              <a:rPr lang="en-GB" dirty="0" smtClean="0">
                <a:solidFill>
                  <a:srgbClr val="005E6E"/>
                </a:solidFill>
              </a:rPr>
              <a:t>On </a:t>
            </a:r>
            <a:r>
              <a:rPr lang="en-GB" dirty="0">
                <a:solidFill>
                  <a:srgbClr val="005E6E"/>
                </a:solidFill>
              </a:rPr>
              <a:t>balance, firms expect </a:t>
            </a:r>
            <a:r>
              <a:rPr lang="en-GB" dirty="0" err="1">
                <a:solidFill>
                  <a:srgbClr val="005E6E"/>
                </a:solidFill>
              </a:rPr>
              <a:t>Brexit</a:t>
            </a:r>
            <a:r>
              <a:rPr lang="en-GB" dirty="0">
                <a:solidFill>
                  <a:srgbClr val="005E6E"/>
                </a:solidFill>
              </a:rPr>
              <a:t> to have a negative effect on their sales</a:t>
            </a:r>
          </a:p>
          <a:p>
            <a:pPr lvl="1" fontAlgn="ctr"/>
            <a:r>
              <a:rPr lang="en-GB" sz="2000" dirty="0">
                <a:solidFill>
                  <a:schemeClr val="tx1"/>
                </a:solidFill>
              </a:rPr>
              <a:t>Firms’ expected eventual impact of </a:t>
            </a:r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 on </a:t>
            </a:r>
            <a:r>
              <a:rPr lang="en-GB" sz="2000" dirty="0" smtClean="0">
                <a:solidFill>
                  <a:schemeClr val="tx1"/>
                </a:solidFill>
              </a:rPr>
              <a:t>sales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DMP Survey and Bank calculations.</a:t>
            </a:r>
          </a:p>
          <a:p>
            <a:endParaRPr lang="en-GB" dirty="0"/>
          </a:p>
          <a:p>
            <a:r>
              <a:rPr lang="en-GB" dirty="0"/>
              <a:t>(a)	Question: ‘How do you expect the eventual </a:t>
            </a:r>
            <a:r>
              <a:rPr lang="en-GB" dirty="0" err="1"/>
              <a:t>Brexit</a:t>
            </a:r>
            <a:r>
              <a:rPr lang="en-GB" dirty="0"/>
              <a:t> agreement to affect your sales once the </a:t>
            </a:r>
            <a:r>
              <a:rPr lang="en-GB" dirty="0" smtClean="0"/>
              <a:t>UK </a:t>
            </a:r>
            <a:r>
              <a:rPr lang="en-GB" dirty="0"/>
              <a:t>has left the EU, compared to what would have been the case had the UK remained a member of the EU?’. Respondents are asked to provide the probability they place on each option, where a ‘large’ effect is more than 10% of sales. Responses collected between August and October </a:t>
            </a:r>
            <a:r>
              <a:rPr lang="en-GB" dirty="0" smtClean="0"/>
              <a:t>2019.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957" y="1402834"/>
            <a:ext cx="4931674" cy="440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05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67150"/>
          </a:xfrm>
        </p:spPr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4.6 </a:t>
            </a:r>
            <a:r>
              <a:rPr lang="en-GB" dirty="0" smtClean="0">
                <a:solidFill>
                  <a:srgbClr val="005E6E"/>
                </a:solidFill>
              </a:rPr>
              <a:t>Firms </a:t>
            </a:r>
            <a:r>
              <a:rPr lang="en-GB" dirty="0">
                <a:solidFill>
                  <a:srgbClr val="005E6E"/>
                </a:solidFill>
              </a:rPr>
              <a:t>with high uncertainty about </a:t>
            </a:r>
            <a:r>
              <a:rPr lang="en-GB" dirty="0" err="1">
                <a:solidFill>
                  <a:srgbClr val="005E6E"/>
                </a:solidFill>
              </a:rPr>
              <a:t>Brexit</a:t>
            </a:r>
            <a:r>
              <a:rPr lang="en-GB" dirty="0">
                <a:solidFill>
                  <a:srgbClr val="005E6E"/>
                </a:solidFill>
              </a:rPr>
              <a:t> expect it to weigh more on their sales</a:t>
            </a:r>
          </a:p>
          <a:p>
            <a:pPr lvl="1" fontAlgn="ctr"/>
            <a:r>
              <a:rPr lang="en-GB" sz="2000" dirty="0">
                <a:solidFill>
                  <a:schemeClr val="tx1"/>
                </a:solidFill>
              </a:rPr>
              <a:t>Firms’ expected eventual impact of </a:t>
            </a:r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 on sales, by </a:t>
            </a:r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smtClean="0">
                <a:solidFill>
                  <a:schemeClr val="tx1"/>
                </a:solidFill>
              </a:rPr>
              <a:t>uncertainty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DMP Survey and Bank calculations.</a:t>
            </a:r>
          </a:p>
          <a:p>
            <a:endParaRPr lang="en-GB" dirty="0"/>
          </a:p>
          <a:p>
            <a:r>
              <a:rPr lang="en-GB" dirty="0"/>
              <a:t>(a)	See </a:t>
            </a:r>
            <a:r>
              <a:rPr lang="en-GB" b="1" dirty="0"/>
              <a:t>Chart 4.2 </a:t>
            </a:r>
            <a:r>
              <a:rPr lang="en-GB" dirty="0"/>
              <a:t>footnote for question about </a:t>
            </a:r>
            <a:r>
              <a:rPr lang="en-GB" dirty="0" err="1"/>
              <a:t>Brexit</a:t>
            </a:r>
            <a:r>
              <a:rPr lang="en-GB" dirty="0"/>
              <a:t> as a source of uncertainty and </a:t>
            </a:r>
            <a:r>
              <a:rPr lang="en-GB" b="1" dirty="0"/>
              <a:t>Chart 4.5 </a:t>
            </a:r>
            <a:r>
              <a:rPr lang="en-GB" dirty="0"/>
              <a:t>footnote for question on the expected impact on sales. Point estimates are constructed by attaching midpoints of 5% and 20% to the response categories for a ‘less than 10%’ and </a:t>
            </a:r>
            <a:r>
              <a:rPr lang="en-GB" dirty="0" smtClean="0"/>
              <a:t>‘</a:t>
            </a:r>
            <a:r>
              <a:rPr lang="en-GB" dirty="0"/>
              <a:t>10% or more’ impact respectively. Responses collected between August and October 2019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560" y="1463546"/>
            <a:ext cx="4864618" cy="440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75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23608"/>
          </a:xfrm>
        </p:spPr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4.7 </a:t>
            </a:r>
            <a:r>
              <a:rPr lang="en-GB" dirty="0" smtClean="0">
                <a:solidFill>
                  <a:srgbClr val="005E6E"/>
                </a:solidFill>
              </a:rPr>
              <a:t>Investment </a:t>
            </a:r>
            <a:r>
              <a:rPr lang="en-GB" dirty="0">
                <a:solidFill>
                  <a:srgbClr val="005E6E"/>
                </a:solidFill>
              </a:rPr>
              <a:t>growth by firms that are more uncertain about </a:t>
            </a:r>
            <a:r>
              <a:rPr lang="en-GB" dirty="0" err="1">
                <a:solidFill>
                  <a:srgbClr val="005E6E"/>
                </a:solidFill>
              </a:rPr>
              <a:t>Brexit</a:t>
            </a:r>
            <a:r>
              <a:rPr lang="en-GB" dirty="0">
                <a:solidFill>
                  <a:srgbClr val="005E6E"/>
                </a:solidFill>
              </a:rPr>
              <a:t> has fallen since the EU referendum</a:t>
            </a:r>
          </a:p>
          <a:p>
            <a:pPr lvl="1" fontAlgn="ctr"/>
            <a:r>
              <a:rPr lang="en-GB" sz="2000" dirty="0">
                <a:solidFill>
                  <a:schemeClr val="tx1"/>
                </a:solidFill>
              </a:rPr>
              <a:t>Average annual investment growth for firms, by </a:t>
            </a:r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smtClean="0">
                <a:solidFill>
                  <a:schemeClr val="tx1"/>
                </a:solidFill>
              </a:rPr>
              <a:t>uncertainty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Bureau van </a:t>
            </a:r>
            <a:r>
              <a:rPr lang="en-GB" dirty="0" err="1"/>
              <a:t>Dijk</a:t>
            </a:r>
            <a:r>
              <a:rPr lang="en-GB" dirty="0"/>
              <a:t>, DMP Survey and Bank calculations.</a:t>
            </a:r>
          </a:p>
          <a:p>
            <a:endParaRPr lang="en-GB" dirty="0"/>
          </a:p>
          <a:p>
            <a:r>
              <a:rPr lang="en-GB" dirty="0"/>
              <a:t>(a)	Sample uses DMP data where available (all post-referendum) and company accounts from Bureau van </a:t>
            </a:r>
            <a:r>
              <a:rPr lang="en-GB" dirty="0" err="1"/>
              <a:t>Dijk</a:t>
            </a:r>
            <a:r>
              <a:rPr lang="en-GB" dirty="0"/>
              <a:t> otherwise. See </a:t>
            </a:r>
            <a:r>
              <a:rPr lang="en-GB" b="1" dirty="0"/>
              <a:t>Chart 4.2 </a:t>
            </a:r>
            <a:r>
              <a:rPr lang="en-GB" dirty="0"/>
              <a:t>footnote for question about </a:t>
            </a:r>
            <a:r>
              <a:rPr lang="en-GB" dirty="0" err="1"/>
              <a:t>Brexit</a:t>
            </a:r>
            <a:r>
              <a:rPr lang="en-GB" dirty="0"/>
              <a:t> as a source of uncertainty. ‘High’ uncertainty is defined as placing </a:t>
            </a:r>
            <a:r>
              <a:rPr lang="en-GB" dirty="0" err="1"/>
              <a:t>Brexit</a:t>
            </a:r>
            <a:r>
              <a:rPr lang="en-GB" dirty="0"/>
              <a:t> in the top three sources of uncertainty. Data are unweighted averages across </a:t>
            </a:r>
            <a:r>
              <a:rPr lang="en-GB" dirty="0" smtClean="0"/>
              <a:t>firms.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704" y="1456434"/>
            <a:ext cx="4846330" cy="402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1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09093"/>
          </a:xfrm>
        </p:spPr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4.8 </a:t>
            </a:r>
            <a:r>
              <a:rPr lang="en-GB" dirty="0" smtClean="0">
                <a:solidFill>
                  <a:srgbClr val="005E6E"/>
                </a:solidFill>
              </a:rPr>
              <a:t>Uncertainty </a:t>
            </a:r>
            <a:r>
              <a:rPr lang="en-GB" dirty="0">
                <a:solidFill>
                  <a:srgbClr val="005E6E"/>
                </a:solidFill>
              </a:rPr>
              <a:t>has weighed on business investment</a:t>
            </a:r>
          </a:p>
          <a:p>
            <a:pPr lvl="1" fontAlgn="ctr"/>
            <a:r>
              <a:rPr lang="en-GB" sz="2000" dirty="0">
                <a:solidFill>
                  <a:schemeClr val="tx1"/>
                </a:solidFill>
              </a:rPr>
              <a:t>Business investment and indicative estimate without the effect of the </a:t>
            </a:r>
            <a:r>
              <a:rPr lang="en-GB" sz="2000" dirty="0" err="1">
                <a:solidFill>
                  <a:schemeClr val="tx1"/>
                </a:solidFill>
              </a:rPr>
              <a:t>Brexit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smtClean="0">
                <a:solidFill>
                  <a:schemeClr val="tx1"/>
                </a:solidFill>
              </a:rPr>
              <a:t>process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</a:t>
            </a:r>
            <a:r>
              <a:rPr lang="en-GB" dirty="0">
                <a:hlinkClick r:id="rId2"/>
              </a:rPr>
              <a:t>Bloom </a:t>
            </a:r>
            <a:r>
              <a:rPr lang="en-GB" i="1" dirty="0">
                <a:hlinkClick r:id="rId2"/>
              </a:rPr>
              <a:t>et al </a:t>
            </a:r>
            <a:r>
              <a:rPr lang="en-GB" dirty="0">
                <a:hlinkClick r:id="rId2"/>
              </a:rPr>
              <a:t>(2019)</a:t>
            </a:r>
            <a:r>
              <a:rPr lang="en-GB" dirty="0"/>
              <a:t>, DMP Survey, ONS and Bank calculations.</a:t>
            </a:r>
          </a:p>
          <a:p>
            <a:endParaRPr lang="en-GB" dirty="0"/>
          </a:p>
          <a:p>
            <a:r>
              <a:rPr lang="en-GB" dirty="0"/>
              <a:t>(a)	Counterfactual is based on estimates of the annual </a:t>
            </a:r>
            <a:r>
              <a:rPr lang="en-GB" dirty="0" err="1"/>
              <a:t>Brexit</a:t>
            </a:r>
            <a:r>
              <a:rPr lang="en-GB" dirty="0"/>
              <a:t> impacts set out in Table 3 in </a:t>
            </a:r>
            <a:r>
              <a:rPr lang="en-GB" dirty="0">
                <a:hlinkClick r:id="rId2"/>
              </a:rPr>
              <a:t>Bloom </a:t>
            </a:r>
            <a:r>
              <a:rPr lang="en-GB" i="1" dirty="0">
                <a:hlinkClick r:id="rId2"/>
              </a:rPr>
              <a:t>et al </a:t>
            </a:r>
            <a:r>
              <a:rPr lang="en-GB" dirty="0">
                <a:hlinkClick r:id="rId2"/>
              </a:rPr>
              <a:t>(2019)</a:t>
            </a:r>
            <a:r>
              <a:rPr lang="en-GB" dirty="0" smtClean="0"/>
              <a:t>. </a:t>
            </a:r>
            <a:r>
              <a:rPr lang="en-GB" dirty="0"/>
              <a:t>Annual impacts are linearly interpolated for quarterly figures. The swathe illustrates the 90% confidence interval.</a:t>
            </a:r>
          </a:p>
          <a:p>
            <a:r>
              <a:rPr lang="en-GB" dirty="0"/>
              <a:t>(b)	Chained-volume measure.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525" y="1561098"/>
            <a:ext cx="4986538" cy="402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52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A39AD9-F0DF-4C49-B8DC-4830BAFEA464}">
  <ds:schemaRefs>
    <ds:schemaRef ds:uri="CEE65117-4BBE-4C9C-8465-20A300C4D3E5"/>
    <ds:schemaRef ds:uri="http://purl.org/dc/elements/1.1/"/>
    <ds:schemaRef ds:uri="http://schemas.microsoft.com/office/2006/metadata/properties"/>
    <ds:schemaRef ds:uri="http://schemas.microsoft.com/office/infopath/2007/PartnerControls"/>
    <ds:schemaRef ds:uri="94fc26e6-6271-400d-888b-6bc5b0598690"/>
    <ds:schemaRef ds:uri="http://schemas.microsoft.com/sharepoint/v3"/>
    <ds:schemaRef ds:uri="http://schemas.openxmlformats.org/package/2006/metadata/core-properties"/>
    <ds:schemaRef ds:uri="http://purl.org/dc/terms/"/>
    <ds:schemaRef ds:uri="http://schemas.microsoft.com/sharepoint/v3/fields"/>
    <ds:schemaRef ds:uri="94FC26E6-6271-400D-888B-6BC5B0598690"/>
    <ds:schemaRef ds:uri="http://schemas.microsoft.com/office/2006/documentManagement/types"/>
    <ds:schemaRef ds:uri="b67fa5cd-9f58-4c91-ae17-33c31eed239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707</TotalTime>
  <Words>533</Words>
  <Application>Microsoft Office PowerPoint</Application>
  <PresentationFormat>On-screen Show (4:3)</PresentationFormat>
  <Paragraphs>68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ＭＳ Ｐゴシック</vt:lpstr>
      <vt:lpstr>Arial</vt:lpstr>
      <vt:lpstr>Calibri</vt:lpstr>
      <vt:lpstr>Times</vt:lpstr>
      <vt:lpstr>IR POWERPOINT TEMPLATE</vt:lpstr>
      <vt:lpstr>Monetary Policy Report November 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November 2019</dc:title>
  <dc:subject>Section 4: In focus - Uncertainty and Brexit</dc:subject>
  <dc:creator>Bank of England</dc:creator>
  <cp:keywords/>
  <dc:description/>
  <cp:lastModifiedBy>Chapman, Wayne</cp:lastModifiedBy>
  <cp:revision>55</cp:revision>
  <cp:lastPrinted>2014-02-11T15:04:13Z</cp:lastPrinted>
  <dcterms:created xsi:type="dcterms:W3CDTF">2019-02-05T19:14:55Z</dcterms:created>
  <dcterms:modified xsi:type="dcterms:W3CDTF">2019-11-07T07:47:54Z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