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9"/>
  </p:notesMasterIdLst>
  <p:sldIdLst>
    <p:sldId id="314" r:id="rId6"/>
    <p:sldId id="319" r:id="rId7"/>
    <p:sldId id="315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09" r:id="rId16"/>
    <p:sldId id="318" r:id="rId17"/>
    <p:sldId id="316" r:id="rId18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2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3738" y="128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academic.oup.com/qje/article/131/4/1593/2468873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4302351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November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>
                <a:solidFill>
                  <a:srgbClr val="005E6E"/>
                </a:solidFill>
              </a:rPr>
              <a:t>In focus </a:t>
            </a:r>
            <a:r>
              <a:rPr lang="en-GB" sz="2400" dirty="0"/>
              <a:t>Trade protectionism and the global outlook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3.9 </a:t>
            </a:r>
            <a:r>
              <a:rPr lang="en-GB" dirty="0">
                <a:solidFill>
                  <a:srgbClr val="005E6E"/>
                </a:solidFill>
              </a:rPr>
              <a:t>Business confidence indicators have weakened </a:t>
            </a:r>
            <a:r>
              <a:rPr lang="en-GB" dirty="0" smtClean="0">
                <a:solidFill>
                  <a:srgbClr val="005E6E"/>
                </a:solidFill>
              </a:rPr>
              <a:t>globally</a:t>
            </a:r>
          </a:p>
          <a:p>
            <a:pPr lvl="2" fontAlgn="ctr"/>
            <a:r>
              <a:rPr lang="en-GB" dirty="0"/>
              <a:t>Survey indicators of investor </a:t>
            </a:r>
            <a:r>
              <a:rPr lang="en-GB" dirty="0" smtClean="0"/>
              <a:t>confidence</a:t>
            </a:r>
            <a:endParaRPr lang="en-GB" baseline="30000" dirty="0" smtClean="0"/>
          </a:p>
          <a:p>
            <a:pPr lvl="2" fontAlgn="ctr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</a:t>
            </a:r>
            <a:r>
              <a:rPr lang="en-GB" dirty="0" err="1"/>
              <a:t>ifo</a:t>
            </a:r>
            <a:r>
              <a:rPr lang="en-GB" dirty="0"/>
              <a:t> Institute for Economic Research World Economic Survey, </a:t>
            </a:r>
            <a:r>
              <a:rPr lang="en-GB" dirty="0" err="1"/>
              <a:t>Sentix</a:t>
            </a:r>
            <a:r>
              <a:rPr lang="en-GB" dirty="0"/>
              <a:t>, State Street Corporation and 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GB" dirty="0"/>
              <a:t>(a)	Not seasonally </a:t>
            </a:r>
            <a:r>
              <a:rPr lang="en-GB" dirty="0" smtClean="0"/>
              <a:t>adjusted.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2279"/>
            <a:ext cx="4876810" cy="419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solidFill>
                <a:srgbClr val="005E6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 smtClean="0">
                <a:solidFill>
                  <a:srgbClr val="005E6E"/>
                </a:solidFill>
              </a:rPr>
              <a:t>Table 3.A </a:t>
            </a:r>
            <a:r>
              <a:rPr lang="en-GB" dirty="0">
                <a:solidFill>
                  <a:srgbClr val="005E6E"/>
                </a:solidFill>
              </a:rPr>
              <a:t>Tariffs on goods traded between the US and China have been implemented in </a:t>
            </a:r>
            <a:r>
              <a:rPr lang="en-GB" dirty="0" smtClean="0">
                <a:solidFill>
                  <a:srgbClr val="005E6E"/>
                </a:solidFill>
              </a:rPr>
              <a:t>stages</a:t>
            </a:r>
          </a:p>
          <a:p>
            <a:pPr lvl="2" fontAlgn="ctr"/>
            <a:r>
              <a:rPr lang="en-GB" dirty="0"/>
              <a:t>Tariff rates by implementation </a:t>
            </a:r>
            <a:r>
              <a:rPr lang="en-GB" dirty="0" smtClean="0"/>
              <a:t>date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02630"/>
            <a:ext cx="8425180" cy="993166"/>
          </a:xfrm>
        </p:spPr>
        <p:txBody>
          <a:bodyPr/>
          <a:lstStyle/>
          <a:p>
            <a:pPr marL="0" indent="0"/>
            <a:r>
              <a:rPr lang="en-GB" dirty="0" smtClean="0"/>
              <a:t>Sources</a:t>
            </a:r>
            <a:r>
              <a:rPr lang="en-GB" dirty="0"/>
              <a:t>: Ministry of Commerce of the People’s Republic of China and Office of the United States Trade </a:t>
            </a:r>
            <a:r>
              <a:rPr lang="en-GB" dirty="0" smtClean="0"/>
              <a:t>Representative. </a:t>
            </a:r>
          </a:p>
          <a:p>
            <a:endParaRPr lang="en-GB" dirty="0" smtClean="0"/>
          </a:p>
          <a:p>
            <a:r>
              <a:rPr lang="en-GB" dirty="0" smtClean="0"/>
              <a:t>(a)</a:t>
            </a:r>
            <a:r>
              <a:rPr lang="en-GB" dirty="0"/>
              <a:t>	</a:t>
            </a:r>
            <a:r>
              <a:rPr lang="en-GB" dirty="0" smtClean="0"/>
              <a:t>The </a:t>
            </a:r>
            <a:r>
              <a:rPr lang="en-GB" dirty="0"/>
              <a:t>Chinese authorities specified a target list of 5,078 products that could be subject to tariffs. That target list had a total value of US$75 billion</a:t>
            </a:r>
            <a:r>
              <a:rPr lang="en-GB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94349"/>
            <a:ext cx="4498851" cy="441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Table 3.B </a:t>
            </a:r>
            <a:r>
              <a:rPr lang="en-GB" dirty="0">
                <a:solidFill>
                  <a:srgbClr val="005E6E"/>
                </a:solidFill>
              </a:rPr>
              <a:t>Trade measures are estimated to have reduced global GDP via direct channels, but have also weighed on business confidence, which has had a further indirect effect on global </a:t>
            </a:r>
            <a:r>
              <a:rPr lang="en-GB" dirty="0" smtClean="0">
                <a:solidFill>
                  <a:srgbClr val="005E6E"/>
                </a:solidFill>
              </a:rPr>
              <a:t>output</a:t>
            </a:r>
          </a:p>
          <a:p>
            <a:pPr lvl="2" fontAlgn="ctr"/>
            <a:r>
              <a:rPr lang="en-GB" dirty="0"/>
              <a:t>Estimated impacts on the levels of </a:t>
            </a:r>
            <a:r>
              <a:rPr lang="en-GB" dirty="0" smtClean="0"/>
              <a:t>GDP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fontAlgn="ctr"/>
            <a:r>
              <a:rPr lang="en-GB" dirty="0"/>
              <a:t>(a)	Percentage changes in the level of GDP in 2019 Q2. </a:t>
            </a:r>
          </a:p>
          <a:p>
            <a:pPr fontAlgn="ctr"/>
            <a:r>
              <a:rPr lang="en-GB" dirty="0"/>
              <a:t>(b)	Peak effect on the level of GDP during the forecast period.</a:t>
            </a:r>
          </a:p>
          <a:p>
            <a:pPr fontAlgn="ctr"/>
            <a:r>
              <a:rPr lang="en-GB" dirty="0"/>
              <a:t>(c)	Effects may not sum to the totals due to rounding.</a:t>
            </a:r>
          </a:p>
          <a:p>
            <a:pPr fontAlgn="ctr"/>
            <a:r>
              <a:rPr lang="en-GB" dirty="0"/>
              <a:t>(d)	The direct tariff impact on Chinese GDP assumes that the Chinese authorities loosen policy to offset some of the impact of higher tariffs.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9" y="2524827"/>
            <a:ext cx="8511232" cy="226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3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3.1 </a:t>
            </a:r>
            <a:r>
              <a:rPr lang="en-GB" dirty="0">
                <a:solidFill>
                  <a:srgbClr val="005E6E"/>
                </a:solidFill>
              </a:rPr>
              <a:t>Global tariffs have been falling steadily, while trade has been increasing as a share of world </a:t>
            </a:r>
            <a:r>
              <a:rPr lang="en-GB" dirty="0" smtClean="0">
                <a:solidFill>
                  <a:srgbClr val="005E6E"/>
                </a:solidFill>
              </a:rPr>
              <a:t>GDP</a:t>
            </a:r>
            <a:endParaRPr lang="en-GB" dirty="0">
              <a:solidFill>
                <a:srgbClr val="005E6E"/>
              </a:solidFill>
            </a:endParaRPr>
          </a:p>
          <a:p>
            <a:pPr lvl="2" fontAlgn="ctr"/>
            <a:r>
              <a:rPr lang="en-GB" dirty="0"/>
              <a:t>Average global tariff rate and the world trade to GDP ratio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Sources: World </a:t>
            </a:r>
            <a:r>
              <a:rPr lang="en-GB" dirty="0"/>
              <a:t>Bank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</a:t>
            </a:r>
            <a:r>
              <a:rPr lang="en-GB" dirty="0"/>
              <a:t>Average trade-weighted tariff rate</a:t>
            </a:r>
            <a:r>
              <a:rPr lang="en-GB" dirty="0" smtClean="0"/>
              <a:t>. Data are to 2017.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514854"/>
            <a:ext cx="5077978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2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3.2 </a:t>
            </a:r>
            <a:r>
              <a:rPr lang="en-GB" dirty="0">
                <a:solidFill>
                  <a:srgbClr val="005E6E"/>
                </a:solidFill>
              </a:rPr>
              <a:t>Global economic policy uncertainty has increased, particularly in relation to US </a:t>
            </a:r>
            <a:r>
              <a:rPr lang="en-GB" dirty="0" smtClean="0">
                <a:solidFill>
                  <a:srgbClr val="005E6E"/>
                </a:solidFill>
              </a:rPr>
              <a:t>trade</a:t>
            </a:r>
            <a:endParaRPr lang="en-GB" dirty="0">
              <a:solidFill>
                <a:srgbClr val="005E6E"/>
              </a:solidFill>
            </a:endParaRPr>
          </a:p>
          <a:p>
            <a:pPr lvl="2" fontAlgn="ctr"/>
            <a:r>
              <a:rPr lang="en-GB" dirty="0"/>
              <a:t>Global economic policy and US trade policy uncertainty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policyuncertainty.com and Bank </a:t>
            </a:r>
            <a:r>
              <a:rPr lang="en-GB" dirty="0" smtClean="0"/>
              <a:t>calculations. 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Monthly </a:t>
            </a:r>
            <a:r>
              <a:rPr lang="en-GB" dirty="0"/>
              <a:t>measure reflecting the frequency of articles in US newspapers that discuss policy-related economic uncertainty and also contain one or more references to trade policy.</a:t>
            </a:r>
          </a:p>
          <a:p>
            <a:r>
              <a:rPr lang="en-GB" dirty="0"/>
              <a:t>(b)	Monthly measure of media citations of terms related to economic policy uncertainty, based on data from 20 countries. The index is weighted by PPP-adjusted GDP and together these countries account for an </a:t>
            </a:r>
            <a:r>
              <a:rPr lang="en-GB" dirty="0" smtClean="0"/>
              <a:t>estimated 70% of global GDP. For details, see Baker, S R, Bloom, N and Davis, S J (2016), ‘</a:t>
            </a:r>
            <a:r>
              <a:rPr lang="en-GB" dirty="0" smtClean="0">
                <a:hlinkClick r:id="rId2"/>
              </a:rPr>
              <a:t>Measuring economic policy uncertainty</a:t>
            </a:r>
            <a:r>
              <a:rPr lang="en-GB" dirty="0" smtClean="0"/>
              <a:t>’, </a:t>
            </a:r>
            <a:r>
              <a:rPr lang="en-GB" i="1" dirty="0" smtClean="0"/>
              <a:t>The </a:t>
            </a:r>
            <a:r>
              <a:rPr lang="en-GB" i="1" dirty="0"/>
              <a:t>Quarterly Journal of Economics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4" y="1453513"/>
            <a:ext cx="4870714" cy="42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3.3 </a:t>
            </a:r>
            <a:r>
              <a:rPr lang="en-GB" dirty="0">
                <a:solidFill>
                  <a:srgbClr val="005E6E"/>
                </a:solidFill>
              </a:rPr>
              <a:t>The average tariffs on bilateral trade between the US and China have increased since mid-2018</a:t>
            </a:r>
          </a:p>
          <a:p>
            <a:pPr lvl="2" fontAlgn="ctr"/>
            <a:r>
              <a:rPr lang="en-GB" dirty="0"/>
              <a:t>Weighted average tariff rates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Ministry of Commerce of the People’s Republic of China, Office of the United States Trade Representative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925578" cy="42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6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3.4 </a:t>
            </a:r>
            <a:r>
              <a:rPr lang="en-GB" dirty="0">
                <a:solidFill>
                  <a:srgbClr val="005E6E"/>
                </a:solidFill>
              </a:rPr>
              <a:t>The most recent US tariffs on Chinese imports have affected consumer </a:t>
            </a:r>
            <a:r>
              <a:rPr lang="en-GB" dirty="0" smtClean="0">
                <a:solidFill>
                  <a:srgbClr val="005E6E"/>
                </a:solidFill>
              </a:rPr>
              <a:t>goods</a:t>
            </a:r>
          </a:p>
          <a:p>
            <a:pPr lvl="2" fontAlgn="ctr"/>
            <a:r>
              <a:rPr lang="en-GB" dirty="0"/>
              <a:t>Total value of goods affected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Office of the United States Trade Representative, US Census Bureau and Bank </a:t>
            </a:r>
            <a:r>
              <a:rPr lang="en-GB" dirty="0" smtClean="0"/>
              <a:t>calculations.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017018" cy="42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3.5 </a:t>
            </a:r>
            <a:r>
              <a:rPr lang="en-GB" dirty="0">
                <a:solidFill>
                  <a:srgbClr val="005E6E"/>
                </a:solidFill>
              </a:rPr>
              <a:t>The number of protectionist trade measures introduced has increased significantly in 2018 and </a:t>
            </a:r>
            <a:r>
              <a:rPr lang="en-GB" dirty="0" smtClean="0">
                <a:solidFill>
                  <a:srgbClr val="005E6E"/>
                </a:solidFill>
              </a:rPr>
              <a:t>2019</a:t>
            </a:r>
          </a:p>
          <a:p>
            <a:pPr lvl="2" fontAlgn="ctr"/>
            <a:r>
              <a:rPr lang="en-GB" dirty="0"/>
              <a:t>Trade measures introduced </a:t>
            </a:r>
            <a:r>
              <a:rPr lang="en-GB" dirty="0" smtClean="0"/>
              <a:t>globally</a:t>
            </a:r>
            <a:r>
              <a:rPr lang="en-GB" baseline="30000" dirty="0"/>
              <a:t>(a)</a:t>
            </a:r>
          </a:p>
          <a:p>
            <a:pPr lvl="2" fontAlgn="ctr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Global Trade Alert </a:t>
            </a:r>
            <a:r>
              <a:rPr lang="en-GB" dirty="0" smtClean="0"/>
              <a:t>database.</a:t>
            </a:r>
          </a:p>
          <a:p>
            <a:endParaRPr lang="en-GB" dirty="0"/>
          </a:p>
          <a:p>
            <a:r>
              <a:rPr lang="en-GB" dirty="0"/>
              <a:t>(a)	Number of trade measures introduced in each year. Data have been adjusted for reporting lags.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108458" cy="405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3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3.6 </a:t>
            </a:r>
            <a:r>
              <a:rPr lang="en-GB" dirty="0">
                <a:solidFill>
                  <a:srgbClr val="005E6E"/>
                </a:solidFill>
              </a:rPr>
              <a:t>Bilateral trade between the US and China has contracted sharply since tariffs were first </a:t>
            </a:r>
            <a:r>
              <a:rPr lang="en-GB" dirty="0" smtClean="0">
                <a:solidFill>
                  <a:srgbClr val="005E6E"/>
                </a:solidFill>
              </a:rPr>
              <a:t>introduced</a:t>
            </a:r>
          </a:p>
          <a:p>
            <a:pPr lvl="2" fontAlgn="ctr"/>
            <a:r>
              <a:rPr lang="en-GB" dirty="0"/>
              <a:t>Import </a:t>
            </a:r>
            <a:r>
              <a:rPr lang="en-GB" dirty="0" smtClean="0"/>
              <a:t>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  <a:p>
            <a:pPr lvl="2" fontAlgn="ctr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IMF Direction of Trade Statistics and 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GB" dirty="0"/>
              <a:t>(a)	Three-month moving average. Current prices, not seasonally </a:t>
            </a:r>
            <a:r>
              <a:rPr lang="en-GB" dirty="0" smtClean="0"/>
              <a:t>adjusted.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931674" cy="401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3.7 </a:t>
            </a:r>
            <a:r>
              <a:rPr lang="en-GB" dirty="0">
                <a:solidFill>
                  <a:srgbClr val="005E6E"/>
                </a:solidFill>
              </a:rPr>
              <a:t>US import growth from some emerging economies in Asia has risen, but in most cases there has been little evidence of trade </a:t>
            </a:r>
            <a:r>
              <a:rPr lang="en-GB" dirty="0" smtClean="0">
                <a:solidFill>
                  <a:srgbClr val="005E6E"/>
                </a:solidFill>
              </a:rPr>
              <a:t>diversion</a:t>
            </a:r>
          </a:p>
          <a:p>
            <a:pPr lvl="2" fontAlgn="ctr"/>
            <a:r>
              <a:rPr lang="en-GB" dirty="0"/>
              <a:t>US import growth by country</a:t>
            </a:r>
            <a:r>
              <a:rPr lang="en-GB" baseline="30000" dirty="0" smtClean="0"/>
              <a:t>(a)</a:t>
            </a:r>
          </a:p>
          <a:p>
            <a:pPr lvl="2" fontAlgn="ctr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US Census Bureau and 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GB" dirty="0"/>
              <a:t>(a)	Three-month moving average. Current prices, not seasonally adjusted.</a:t>
            </a:r>
          </a:p>
          <a:p>
            <a:r>
              <a:rPr lang="en-GB" dirty="0"/>
              <a:t>(b)	This swathe includes the six emerging economies in Asia with the highest share of US imports, other than Cambodia, China and </a:t>
            </a:r>
            <a:r>
              <a:rPr lang="en-GB" dirty="0" smtClean="0"/>
              <a:t>Vietnam.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644560"/>
            <a:ext cx="4925578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 fontAlgn="ctr"/>
            <a:r>
              <a:rPr lang="en-GB" b="1" dirty="0">
                <a:solidFill>
                  <a:srgbClr val="005E6E"/>
                </a:solidFill>
              </a:rPr>
              <a:t>Chart </a:t>
            </a:r>
            <a:r>
              <a:rPr lang="en-GB" b="1" dirty="0" smtClean="0">
                <a:solidFill>
                  <a:srgbClr val="005E6E"/>
                </a:solidFill>
              </a:rPr>
              <a:t>3.8 </a:t>
            </a:r>
            <a:r>
              <a:rPr lang="en-GB" dirty="0">
                <a:solidFill>
                  <a:srgbClr val="005E6E"/>
                </a:solidFill>
              </a:rPr>
              <a:t>World trade growth has decreased notably and world GDP growth has also fallen</a:t>
            </a:r>
            <a:endParaRPr lang="en-GB" dirty="0" smtClean="0">
              <a:solidFill>
                <a:srgbClr val="005E6E"/>
              </a:solidFill>
            </a:endParaRPr>
          </a:p>
          <a:p>
            <a:pPr lvl="2" fontAlgn="ctr"/>
            <a:r>
              <a:rPr lang="en-GB" dirty="0"/>
              <a:t>World trade in goods and PPP-weighted world GDP</a:t>
            </a:r>
            <a:r>
              <a:rPr lang="en-GB" baseline="30000" dirty="0" smtClean="0"/>
              <a:t>(a)</a:t>
            </a:r>
          </a:p>
          <a:p>
            <a:pPr lvl="2" fontAlgn="ctr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CPB Netherlands Bureau for Economic Policy Analysis, IMF </a:t>
            </a:r>
            <a:r>
              <a:rPr lang="en-GB" i="1" dirty="0"/>
              <a:t>World Economic Outlook </a:t>
            </a:r>
            <a:r>
              <a:rPr lang="en-GB" dirty="0"/>
              <a:t>and 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GB" dirty="0"/>
              <a:t>(a)	Volume measures.</a:t>
            </a:r>
          </a:p>
          <a:p>
            <a:r>
              <a:rPr lang="en-GB" dirty="0"/>
              <a:t>(b)	Constructed using real GDP growth rates of 181 countries weighted according to their shares in world GDP using the IMF’s purchasing power parity (PPP) weights.</a:t>
            </a:r>
          </a:p>
          <a:p>
            <a:r>
              <a:rPr lang="en-GB" dirty="0"/>
              <a:t>(c)	Three-month moving </a:t>
            </a:r>
            <a:r>
              <a:rPr lang="en-GB" dirty="0" smtClean="0"/>
              <a:t>average.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47623"/>
            <a:ext cx="4882906" cy="402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73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A39AD9-F0DF-4C49-B8DC-4830BAFEA464}">
  <ds:schemaRefs>
    <ds:schemaRef ds:uri="http://purl.org/dc/terms/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CEE65117-4BBE-4C9C-8465-20A300C4D3E5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94FC26E6-6271-400D-888B-6BC5B0598690"/>
    <ds:schemaRef ds:uri="http://schemas.microsoft.com/sharepoint/v3"/>
    <ds:schemaRef ds:uri="94fc26e6-6271-400d-888b-6bc5b0598690"/>
    <ds:schemaRef ds:uri="b67fa5cd-9f58-4c91-ae17-33c31eed239f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762</TotalTime>
  <Words>452</Words>
  <Application>Microsoft Office PowerPoint</Application>
  <PresentationFormat>On-screen Show (4:3)</PresentationFormat>
  <Paragraphs>59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Monetary Policy Report November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2019</dc:title>
  <dc:subject>Section 3: In focus - Trade protectionism and the global outlook</dc:subject>
  <dc:creator>Bank of England</dc:creator>
  <cp:keywords/>
  <dc:description/>
  <cp:lastModifiedBy>Chapman, Wayne</cp:lastModifiedBy>
  <cp:revision>48</cp:revision>
  <cp:lastPrinted>2019-11-06T09:55:07Z</cp:lastPrinted>
  <dcterms:created xsi:type="dcterms:W3CDTF">2019-02-05T19:14:55Z</dcterms:created>
  <dcterms:modified xsi:type="dcterms:W3CDTF">2019-11-07T07:33:45Z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