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1"/>
  </p:notesMasterIdLst>
  <p:sldIdLst>
    <p:sldId id="314" r:id="rId6"/>
    <p:sldId id="317" r:id="rId7"/>
    <p:sldId id="318" r:id="rId8"/>
    <p:sldId id="319" r:id="rId9"/>
    <p:sldId id="316" r:id="rId1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02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627437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August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924435" cy="473075"/>
          </a:xfrm>
        </p:spPr>
        <p:txBody>
          <a:bodyPr/>
          <a:lstStyle/>
          <a:p>
            <a:pPr lvl="2"/>
            <a:r>
              <a:rPr lang="en-GB" sz="2400" dirty="0" smtClean="0"/>
              <a:t>Annex: </a:t>
            </a:r>
            <a:r>
              <a:rPr lang="en-GB" sz="2400" dirty="0"/>
              <a:t>Other forecasters’ expectations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A </a:t>
            </a:r>
            <a:r>
              <a:rPr lang="en-GB" dirty="0" smtClean="0">
                <a:solidFill>
                  <a:srgbClr val="005E6E"/>
                </a:solidFill>
              </a:rPr>
              <a:t>In </a:t>
            </a:r>
            <a:r>
              <a:rPr lang="en-GB" dirty="0">
                <a:solidFill>
                  <a:srgbClr val="005E6E"/>
                </a:solidFill>
              </a:rPr>
              <a:t>2020 Q3, GDP and unemployment were expected to rise, and CPI inflation to fall below </a:t>
            </a:r>
            <a:r>
              <a:rPr lang="en-GB" dirty="0" smtClean="0">
                <a:solidFill>
                  <a:srgbClr val="005E6E"/>
                </a:solidFill>
              </a:rPr>
              <a:t>0.5%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Averages of other forecasters’ central projections for GDP, the unemployment rate and CPI inflation in 2020 Q3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1785600"/>
            <a:ext cx="5632716" cy="424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B </a:t>
            </a:r>
            <a:r>
              <a:rPr lang="en-GB" dirty="0">
                <a:solidFill>
                  <a:srgbClr val="005E6E"/>
                </a:solidFill>
              </a:rPr>
              <a:t>At </a:t>
            </a:r>
            <a:r>
              <a:rPr lang="en-GB" dirty="0" smtClean="0">
                <a:solidFill>
                  <a:srgbClr val="005E6E"/>
                </a:solidFill>
              </a:rPr>
              <a:t>the </a:t>
            </a:r>
            <a:r>
              <a:rPr lang="en-GB" dirty="0">
                <a:solidFill>
                  <a:srgbClr val="005E6E"/>
                </a:solidFill>
              </a:rPr>
              <a:t>three-year horizon, external forecasters expect GDP growth to be around 2%, the unemployment rate to fall to around 5%, and inflation to be close to the MPC’s 2% </a:t>
            </a:r>
            <a:r>
              <a:rPr lang="en-GB" dirty="0" smtClean="0">
                <a:solidFill>
                  <a:srgbClr val="005E6E"/>
                </a:solidFill>
              </a:rPr>
              <a:t>target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Projections for GDP, the unemployment rate and CPI inflation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0" y="2408400"/>
            <a:ext cx="8325324" cy="294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17750"/>
            <a:ext cx="9144000" cy="7778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2400" b="1" dirty="0" smtClean="0">
                <a:solidFill>
                  <a:srgbClr val="005E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</p:spTree>
    <p:extLst>
      <p:ext uri="{BB962C8B-B14F-4D97-AF65-F5344CB8AC3E}">
        <p14:creationId xmlns:p14="http://schemas.microsoft.com/office/powerpoint/2010/main" val="1736851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 </a:t>
            </a:r>
            <a:r>
              <a:rPr lang="en-GB" dirty="0" smtClean="0">
                <a:solidFill>
                  <a:schemeClr val="tx1"/>
                </a:solidFill>
              </a:rPr>
              <a:t>Averages </a:t>
            </a:r>
            <a:r>
              <a:rPr lang="en-GB" dirty="0">
                <a:solidFill>
                  <a:schemeClr val="tx1"/>
                </a:solidFill>
              </a:rPr>
              <a:t>of other forecasters’ central </a:t>
            </a:r>
            <a:r>
              <a:rPr lang="en-GB" dirty="0" smtClean="0">
                <a:solidFill>
                  <a:schemeClr val="tx1"/>
                </a:solidFill>
              </a:rPr>
              <a:t>projections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 smtClean="0"/>
              <a:t>(a)	Four-quarter </a:t>
            </a:r>
            <a:r>
              <a:rPr lang="en-GB" dirty="0"/>
              <a:t>percentage change. </a:t>
            </a:r>
          </a:p>
          <a:p>
            <a:r>
              <a:rPr lang="en-GB" dirty="0"/>
              <a:t>(</a:t>
            </a:r>
            <a:r>
              <a:rPr lang="en-GB" dirty="0" smtClean="0"/>
              <a:t>b)	Twelve-month </a:t>
            </a:r>
            <a:r>
              <a:rPr lang="en-GB" dirty="0"/>
              <a:t>rate. </a:t>
            </a:r>
          </a:p>
          <a:p>
            <a:r>
              <a:rPr lang="en-GB" dirty="0"/>
              <a:t>(</a:t>
            </a:r>
            <a:r>
              <a:rPr lang="en-GB" dirty="0" smtClean="0"/>
              <a:t>c)	Original </a:t>
            </a:r>
            <a:r>
              <a:rPr lang="en-GB" dirty="0"/>
              <a:t>purchase value. Purchased via the creation of central bank reserves. </a:t>
            </a:r>
          </a:p>
          <a:p>
            <a:r>
              <a:rPr lang="en-GB" dirty="0"/>
              <a:t>(</a:t>
            </a:r>
            <a:r>
              <a:rPr lang="en-GB" dirty="0" smtClean="0"/>
              <a:t>d)	Index</a:t>
            </a:r>
            <a:r>
              <a:rPr lang="en-GB" dirty="0"/>
              <a:t>: January 2005 = 100. </a:t>
            </a:r>
          </a:p>
          <a:p>
            <a:r>
              <a:rPr lang="en-GB" dirty="0"/>
              <a:t>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0662"/>
            <a:ext cx="8562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A39AD9-F0DF-4C49-B8DC-4830BAFEA464}">
  <ds:schemaRefs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EE65117-4BBE-4C9C-8465-20A300C4D3E5"/>
    <ds:schemaRef ds:uri="http://schemas.microsoft.com/office/2006/documentManagement/types"/>
    <ds:schemaRef ds:uri="http://schemas.microsoft.com/office/2006/metadata/properties"/>
    <ds:schemaRef ds:uri="94fc26e6-6271-400d-888b-6bc5b0598690"/>
    <ds:schemaRef ds:uri="http://schemas.microsoft.com/sharepoint/v3/fields"/>
    <ds:schemaRef ds:uri="http://schemas.microsoft.com/sharepoint/v3"/>
    <ds:schemaRef ds:uri="94FC26E6-6271-400D-888B-6BC5B0598690"/>
    <ds:schemaRef ds:uri="b67fa5cd-9f58-4c91-ae17-33c31eed239f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711</TotalTime>
  <Words>154</Words>
  <Application>Microsoft Office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MS PGothic</vt:lpstr>
      <vt:lpstr>Arial</vt:lpstr>
      <vt:lpstr>Calibri</vt:lpstr>
      <vt:lpstr>Times</vt:lpstr>
      <vt:lpstr>IR POWERPOINT TEMPLATE</vt:lpstr>
      <vt:lpstr>Monetary Policy Report August 2020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August 2020</dc:title>
  <dc:subject>Annex: Other forecasters’ expectations</dc:subject>
  <dc:creator>Bank of England</dc:creator>
  <cp:keywords/>
  <dc:description/>
  <cp:lastModifiedBy>Curley, Heather</cp:lastModifiedBy>
  <cp:revision>76</cp:revision>
  <cp:lastPrinted>2014-02-11T15:04:13Z</cp:lastPrinted>
  <dcterms:created xsi:type="dcterms:W3CDTF">2019-02-05T19:14:55Z</dcterms:created>
  <dcterms:modified xsi:type="dcterms:W3CDTF">2020-08-06T04:19:24Z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