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16"/>
  </p:notesMasterIdLst>
  <p:sldIdLst>
    <p:sldId id="314" r:id="rId6"/>
    <p:sldId id="320" r:id="rId7"/>
    <p:sldId id="328" r:id="rId8"/>
    <p:sldId id="331" r:id="rId9"/>
    <p:sldId id="332" r:id="rId10"/>
    <p:sldId id="334" r:id="rId11"/>
    <p:sldId id="327" r:id="rId12"/>
    <p:sldId id="321" r:id="rId13"/>
    <p:sldId id="341" r:id="rId14"/>
    <p:sldId id="342" r:id="rId15"/>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extLst>
    <p:ext uri="{EFAFB233-063F-42B5-8137-9DF3F51BA10A}">
      <p15:sldGuideLst xmlns:p15="http://schemas.microsoft.com/office/powerpoint/2012/main">
        <p15:guide id="1" orient="horz" pos="332">
          <p15:clr>
            <a:srgbClr val="A4A3A4"/>
          </p15:clr>
        </p15:guide>
        <p15:guide id="2" orient="horz" pos="528">
          <p15:clr>
            <a:srgbClr val="A4A3A4"/>
          </p15:clr>
        </p15:guide>
        <p15:guide id="3" orient="horz" pos="3660">
          <p15:clr>
            <a:srgbClr val="A4A3A4"/>
          </p15:clr>
        </p15:guide>
        <p15:guide id="4" orient="horz" pos="864">
          <p15:clr>
            <a:srgbClr val="A4A3A4"/>
          </p15:clr>
        </p15:guide>
        <p15:guide id="5" pos="4610">
          <p15:clr>
            <a:srgbClr val="A4A3A4"/>
          </p15:clr>
        </p15:guide>
        <p15:guide id="6" pos="1122">
          <p15:clr>
            <a:srgbClr val="A4A3A4"/>
          </p15:clr>
        </p15:guide>
        <p15:guide id="7" pos="18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E6E"/>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7" autoAdjust="0"/>
    <p:restoredTop sz="94660"/>
  </p:normalViewPr>
  <p:slideViewPr>
    <p:cSldViewPr snapToGrid="0" showGuides="1">
      <p:cViewPr varScale="1">
        <p:scale>
          <a:sx n="109" d="100"/>
          <a:sy n="109" d="100"/>
        </p:scale>
        <p:origin x="1542" y="102"/>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extLst>
      <p:ext uri="{BB962C8B-B14F-4D97-AF65-F5344CB8AC3E}">
        <p14:creationId xmlns:p14="http://schemas.microsoft.com/office/powerpoint/2010/main" val="31403561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005E6E"/>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lvl1pPr>
              <a:defRPr sz="2400"/>
            </a:lvl1pPr>
          </a:lstStyle>
          <a:p>
            <a:pPr lvl="0"/>
            <a:r>
              <a:rPr lang="en-US" smtClean="0"/>
              <a:t>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06/08/2020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005E6E"/>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bankofengland.co.uk/report/2020/monetary-policy-report-financial-stability-report-august-2020"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bankofengland.co.uk/report/2020/monetary-policy-report-financial-stability-report-august-2020" TargetMode="Externa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2" y="2317750"/>
            <a:ext cx="3911481" cy="777875"/>
          </a:xfrm>
        </p:spPr>
        <p:txBody>
          <a:bodyPr/>
          <a:lstStyle/>
          <a:p>
            <a:r>
              <a:rPr lang="en-GB" dirty="0"/>
              <a:t>Monetary Policy Report</a:t>
            </a:r>
            <a:r>
              <a:rPr lang="en-GB" dirty="0" smtClean="0"/>
              <a:t/>
            </a:r>
            <a:br>
              <a:rPr lang="en-GB" dirty="0" smtClean="0"/>
            </a:br>
            <a:r>
              <a:rPr lang="en-GB" dirty="0" smtClean="0"/>
              <a:t>August 2020</a:t>
            </a:r>
          </a:p>
        </p:txBody>
      </p:sp>
      <p:sp>
        <p:nvSpPr>
          <p:cNvPr id="4099" name="Text Placeholder 2"/>
          <p:cNvSpPr>
            <a:spLocks noGrp="1"/>
          </p:cNvSpPr>
          <p:nvPr>
            <p:ph type="body" sz="quarter" idx="13"/>
          </p:nvPr>
        </p:nvSpPr>
        <p:spPr>
          <a:xfrm>
            <a:off x="792163" y="3427413"/>
            <a:ext cx="5335587" cy="473075"/>
          </a:xfrm>
        </p:spPr>
        <p:txBody>
          <a:bodyPr/>
          <a:lstStyle/>
          <a:p>
            <a:pPr lvl="2"/>
            <a:r>
              <a:rPr lang="en-GB" sz="2400" dirty="0" smtClean="0"/>
              <a:t>The economic outlook</a:t>
            </a:r>
            <a:endParaRPr lang="en-GB" sz="2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6"/>
          </p:nvPr>
        </p:nvSpPr>
        <p:spPr>
          <a:xfrm>
            <a:off x="292100" y="4141178"/>
            <a:ext cx="8491538" cy="2602524"/>
          </a:xfrm>
        </p:spPr>
        <p:txBody>
          <a:bodyPr/>
          <a:lstStyle/>
          <a:p>
            <a:pPr marL="0" indent="0"/>
            <a:r>
              <a:rPr lang="en-GB" dirty="0"/>
              <a:t>Sources: Bank of England, Bloomberg Finance L.P., Department for Business, Energy and Industrial Strategy, Eurostat,  IMF </a:t>
            </a:r>
            <a:r>
              <a:rPr lang="en-GB" i="1" dirty="0"/>
              <a:t>World Economic Outlook</a:t>
            </a:r>
            <a:r>
              <a:rPr lang="en-GB" dirty="0"/>
              <a:t> (</a:t>
            </a:r>
            <a:r>
              <a:rPr lang="en-GB" i="1" dirty="0"/>
              <a:t>WEO</a:t>
            </a:r>
            <a:r>
              <a:rPr lang="en-GB" dirty="0"/>
              <a:t>), National Bureau of Statistics of China, ONS, US Bureau of Economic Analysis and Bank calculations.</a:t>
            </a:r>
          </a:p>
          <a:p>
            <a:r>
              <a:rPr lang="en-GB" dirty="0"/>
              <a:t> </a:t>
            </a:r>
          </a:p>
          <a:p>
            <a:r>
              <a:rPr lang="en-GB" dirty="0"/>
              <a:t>(a)	The profiles in this table should be viewed as broadly consistent with the MPC’s projections for GDP growth, CPI inflation and unemployment (as presented in the fan charts).	</a:t>
            </a:r>
          </a:p>
          <a:p>
            <a:r>
              <a:rPr lang="en-GB" dirty="0"/>
              <a:t>(b)	Figures show annual average growth rates unless otherwise stated. Calculations for back data based on ONS data are shown using ONS series identifiers.</a:t>
            </a:r>
          </a:p>
          <a:p>
            <a:r>
              <a:rPr lang="en-GB" dirty="0"/>
              <a:t>(c)	Chained-volume measure. Constructed using real GDP growth rates of 188 countries weighted according to their shares in UK exports.</a:t>
            </a:r>
          </a:p>
          <a:p>
            <a:r>
              <a:rPr lang="en-GB" dirty="0"/>
              <a:t>(d)	Chained-volume measure. Constructed using real GDP growth rates of 189 countries weighted according to their shares in world GDP using the IMF’s purchasing power parity (PPP) weights.</a:t>
            </a:r>
          </a:p>
          <a:p>
            <a:r>
              <a:rPr lang="en-GB" dirty="0"/>
              <a:t>(e)	Chained-volume measure. Forecast was finalised before the release of the preliminary flash estimate of the euro-area GDP for Q2, so that has not been incorporated.</a:t>
            </a:r>
          </a:p>
          <a:p>
            <a:r>
              <a:rPr lang="en-GB" dirty="0"/>
              <a:t>(f)	Chained-volume measure. Forecast was finalised before the release of the advance estimate of the US GDP for Q2, so that has not been incorporated.</a:t>
            </a:r>
          </a:p>
          <a:p>
            <a:r>
              <a:rPr lang="en-GB" dirty="0"/>
              <a:t>(g)	Chained-volume measure. Constructed using real GDP growth rates of 155 emerging market economies, as defined by the IMF </a:t>
            </a:r>
            <a:r>
              <a:rPr lang="en-GB" i="1" dirty="0"/>
              <a:t>WEO</a:t>
            </a:r>
            <a:r>
              <a:rPr lang="en-GB" dirty="0"/>
              <a:t>, weighted according to their relative shares in world GDP using the IMF’s PPP weights.</a:t>
            </a:r>
          </a:p>
          <a:p>
            <a:r>
              <a:rPr lang="en-GB" dirty="0"/>
              <a:t>(h)	Chained-volume measure.</a:t>
            </a:r>
          </a:p>
          <a:p>
            <a:r>
              <a:rPr lang="en-GB" dirty="0"/>
              <a:t>(</a:t>
            </a:r>
            <a:r>
              <a:rPr lang="en-GB" dirty="0" err="1"/>
              <a:t>i</a:t>
            </a:r>
            <a:r>
              <a:rPr lang="en-GB" dirty="0"/>
              <a:t>)	Excludes the </a:t>
            </a:r>
            <a:r>
              <a:rPr lang="en-GB" dirty="0" err="1"/>
              <a:t>backcast</a:t>
            </a:r>
            <a:r>
              <a:rPr lang="en-GB" dirty="0"/>
              <a:t> for GDP.</a:t>
            </a:r>
          </a:p>
          <a:p>
            <a:r>
              <a:rPr lang="en-GB" dirty="0"/>
              <a:t>(j)	Chained-volume measure. Includes non-profit institutions serving households. Based on ABJR+HAYO.</a:t>
            </a:r>
          </a:p>
          <a:p>
            <a:r>
              <a:rPr lang="en-GB" dirty="0"/>
              <a:t>(k)	Chained-volume measure. Based on GAN8.</a:t>
            </a:r>
          </a:p>
          <a:p>
            <a:r>
              <a:rPr lang="en-GB" dirty="0"/>
              <a:t>(l)	Chained-volume measure. Whole-economy measure. Includes new dwellings, improvements and spending on services associated with the sale and purchase of property. Based on DFEG+L635+L637.</a:t>
            </a:r>
          </a:p>
          <a:p>
            <a:r>
              <a:rPr lang="en-GB" dirty="0"/>
              <a:t>(m)	Chained-volume measure. The historical data exclude the impact of missing trader intra‑community (MTIC) fraud. Since 1998 based on IKBK-OFNN/(BOKH/BQKO). Prior to 1998 based on IKBK.</a:t>
            </a:r>
          </a:p>
          <a:p>
            <a:r>
              <a:rPr lang="en-GB" dirty="0"/>
              <a:t>(n)	Chained-volume measure. The historical data exclude the impact of MTIC fraud. Since 1998 based on IKBL-OFNN/(BOKH/BQKO). Prior to 1998 based on IKBL.</a:t>
            </a:r>
          </a:p>
          <a:p>
            <a:r>
              <a:rPr lang="en-GB" dirty="0"/>
              <a:t>(o)	Chained-volume measure. Exports less imports. GDP data based on the mode of the MPC’s GDP </a:t>
            </a:r>
            <a:r>
              <a:rPr lang="en-GB" dirty="0" err="1"/>
              <a:t>backcast</a:t>
            </a:r>
            <a:r>
              <a:rPr lang="en-GB" dirty="0"/>
              <a:t>.	</a:t>
            </a:r>
          </a:p>
          <a:p>
            <a:r>
              <a:rPr lang="en-GB" dirty="0"/>
              <a:t>(p)	Wages and salaries plus mixed income and general government benefits less income taxes and employees’ National Insurance contributions, deflated by the consumer expenditure deflator. Based on (ROYJ+ROYH-(RPHS+AIIV-CUCT)+GZVX)/((ABJQ+HAYE)/(ABJR+HAYO))</a:t>
            </a:r>
          </a:p>
          <a:p>
            <a:r>
              <a:rPr lang="en-GB" dirty="0"/>
              <a:t>(q)	Annual average. Percentage of total available household resources. Based on NRJS.</a:t>
            </a:r>
          </a:p>
          <a:p>
            <a:r>
              <a:rPr lang="en-GB" dirty="0"/>
              <a:t>(r)	Level in Q4. Percentage point spread over reference rates. Based on a weighted average of household and corporate loan and deposit spreads over appropriate risk-free rates. Indexed to equal zero in 2007 Q3.</a:t>
            </a:r>
          </a:p>
          <a:p>
            <a:r>
              <a:rPr lang="en-GB" dirty="0"/>
              <a:t>(s)	Annual average. Per cent of potential GDP. A negative figure implies output is below potential and a positive figure that it is above.</a:t>
            </a:r>
          </a:p>
          <a:p>
            <a:r>
              <a:rPr lang="en-GB" dirty="0"/>
              <a:t>(t)	GDP per hour worked. GDP data based on the mode of the MPC's GDP </a:t>
            </a:r>
            <a:r>
              <a:rPr lang="en-GB" dirty="0" err="1"/>
              <a:t>backcast</a:t>
            </a:r>
            <a:r>
              <a:rPr lang="en-GB" dirty="0"/>
              <a:t>. Hours worked based on YBUS.</a:t>
            </a:r>
          </a:p>
          <a:p>
            <a:r>
              <a:rPr lang="en-GB" dirty="0"/>
              <a:t>(u)	Four-quarter growth in LFS employment in Q4. Based on MGRZ.</a:t>
            </a:r>
          </a:p>
          <a:p>
            <a:r>
              <a:rPr lang="en-GB" dirty="0"/>
              <a:t>(v)	Level in Q4. Average weekly hours worked, in main job and second job. Based on YBUS/MGRZ.</a:t>
            </a:r>
          </a:p>
          <a:p>
            <a:r>
              <a:rPr lang="en-GB" dirty="0"/>
              <a:t>(w)	LFS unemployment rate in Q4. Based on MGSX.</a:t>
            </a:r>
          </a:p>
          <a:p>
            <a:r>
              <a:rPr lang="en-GB" dirty="0"/>
              <a:t>(x)	Level in Q4. Percentage of the 16+ population. Based on MGWG.</a:t>
            </a:r>
          </a:p>
          <a:p>
            <a:r>
              <a:rPr lang="en-GB" dirty="0"/>
              <a:t>(y)	Four-quarter inflation rate in Q4.</a:t>
            </a:r>
          </a:p>
          <a:p>
            <a:r>
              <a:rPr lang="en-GB" dirty="0"/>
              <a:t>(z)	Four-quarter inflation rate in Q4 excluding fuel and the impact of MTIC fraud.</a:t>
            </a:r>
          </a:p>
          <a:p>
            <a:r>
              <a:rPr lang="en-GB" dirty="0"/>
              <a:t>(aa)Contribution of fuels and lubricants and gas and electricity prices to four-quarter CPI inflation in Q4.</a:t>
            </a:r>
          </a:p>
          <a:p>
            <a:r>
              <a:rPr lang="en-GB" dirty="0"/>
              <a:t>(ab)Four-quarter growth in whole‑economy total pay in Q4. Growth rate since 2001 based on KAB9. Prior to 2001, growth rates are based on historical estimates of AWE, with ONS series identifier MD9M.</a:t>
            </a:r>
          </a:p>
          <a:p>
            <a:r>
              <a:rPr lang="en-GB" dirty="0"/>
              <a:t>(ac)	Four-quarter growth in unit labour costs in Q4. Whole‑economy total labour costs divided by GDP at constant prices, based on the mode of the MPC’s GDP </a:t>
            </a:r>
            <a:r>
              <a:rPr lang="en-GB" dirty="0" err="1"/>
              <a:t>backcast</a:t>
            </a:r>
            <a:r>
              <a:rPr lang="en-GB" dirty="0"/>
              <a:t>. Total labour costs comprise compensation of employees and the labour share multiplied by mixed income.</a:t>
            </a:r>
          </a:p>
          <a:p>
            <a:r>
              <a:rPr lang="en-GB" dirty="0"/>
              <a:t>(ad)Four-quarter growth in private sector regular pay based unit wage costs in Q4. Private sector wage costs divided by private sector output at constant prices, based on the mode of the MPC’s GDP </a:t>
            </a:r>
            <a:r>
              <a:rPr lang="en-GB" dirty="0" err="1"/>
              <a:t>backcast</a:t>
            </a:r>
            <a:r>
              <a:rPr lang="en-GB" dirty="0"/>
              <a:t>. Private sector wage costs are average weekly earnings (excluding bonuses) multiplied by private sector employment. </a:t>
            </a:r>
          </a:p>
        </p:txBody>
      </p:sp>
      <p:sp>
        <p:nvSpPr>
          <p:cNvPr id="7" name="Text Placeholder 3"/>
          <p:cNvSpPr>
            <a:spLocks noGrp="1"/>
          </p:cNvSpPr>
          <p:nvPr>
            <p:ph type="body" sz="quarter" idx="15"/>
          </p:nvPr>
        </p:nvSpPr>
        <p:spPr>
          <a:xfrm>
            <a:off x="292099" y="226221"/>
            <a:ext cx="8519391" cy="978325"/>
          </a:xfrm>
        </p:spPr>
        <p:txBody>
          <a:bodyPr/>
          <a:lstStyle/>
          <a:p>
            <a:pPr lvl="1"/>
            <a:r>
              <a:rPr lang="en-GB" b="1" dirty="0" smtClean="0"/>
              <a:t>Table 1.C </a:t>
            </a:r>
            <a:r>
              <a:rPr lang="en-GB" dirty="0">
                <a:solidFill>
                  <a:schemeClr val="tx1"/>
                </a:solidFill>
              </a:rPr>
              <a:t>Indicative projections consistent with the MPC’s </a:t>
            </a:r>
            <a:r>
              <a:rPr lang="en-GB" dirty="0" smtClean="0">
                <a:solidFill>
                  <a:schemeClr val="tx1"/>
                </a:solidFill>
              </a:rPr>
              <a:t>forecast</a:t>
            </a:r>
            <a:r>
              <a:rPr lang="en-GB" baseline="30000" dirty="0" smtClean="0">
                <a:solidFill>
                  <a:schemeClr val="tx1"/>
                </a:solidFill>
              </a:rPr>
              <a:t>(a</a:t>
            </a:r>
            <a:r>
              <a:rPr lang="en-GB" baseline="30000" dirty="0">
                <a:solidFill>
                  <a:schemeClr val="tx1"/>
                </a:solidFill>
              </a:rPr>
              <a:t>)(b) </a:t>
            </a:r>
          </a:p>
        </p:txBody>
      </p:sp>
    </p:spTree>
    <p:extLst>
      <p:ext uri="{BB962C8B-B14F-4D97-AF65-F5344CB8AC3E}">
        <p14:creationId xmlns:p14="http://schemas.microsoft.com/office/powerpoint/2010/main" val="3067050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45379"/>
          </a:xfrm>
        </p:spPr>
        <p:txBody>
          <a:bodyPr/>
          <a:lstStyle/>
          <a:p>
            <a:pPr lvl="1"/>
            <a:r>
              <a:rPr lang="en-GB" b="1" dirty="0" smtClean="0"/>
              <a:t>Chart 1.1 </a:t>
            </a:r>
            <a:r>
              <a:rPr lang="en-GB" dirty="0">
                <a:solidFill>
                  <a:schemeClr val="tx1"/>
                </a:solidFill>
              </a:rPr>
              <a:t>GDP projection based on market interest rate expectations, other policy measures as </a:t>
            </a:r>
            <a:r>
              <a:rPr lang="en-GB" dirty="0" smtClean="0">
                <a:solidFill>
                  <a:schemeClr val="tx1"/>
                </a:solidFill>
              </a:rPr>
              <a:t>announced</a:t>
            </a:r>
            <a:endParaRPr lang="en-GB" dirty="0">
              <a:solidFill>
                <a:schemeClr val="tx1"/>
              </a:solidFill>
            </a:endParaRPr>
          </a:p>
        </p:txBody>
      </p:sp>
      <p:sp>
        <p:nvSpPr>
          <p:cNvPr id="5" name="Text Placeholder 4"/>
          <p:cNvSpPr>
            <a:spLocks noGrp="1"/>
          </p:cNvSpPr>
          <p:nvPr>
            <p:ph type="body" sz="quarter" idx="16"/>
          </p:nvPr>
        </p:nvSpPr>
        <p:spPr>
          <a:xfrm>
            <a:off x="292100" y="5625296"/>
            <a:ext cx="8491538" cy="1232705"/>
          </a:xfrm>
        </p:spPr>
        <p:txBody>
          <a:bodyPr/>
          <a:lstStyle/>
          <a:p>
            <a:pPr marL="0" indent="0"/>
            <a:r>
              <a:rPr lang="en-GB" dirty="0"/>
              <a:t>The fan chart depicts the probability of various outcomes for GDP. It has been conditioned on the assumptions in </a:t>
            </a:r>
            <a:r>
              <a:rPr lang="en-GB" b="1" dirty="0"/>
              <a:t>Table 1.A</a:t>
            </a:r>
            <a:r>
              <a:rPr lang="en-GB" dirty="0"/>
              <a:t> footnote (</a:t>
            </a:r>
            <a:r>
              <a:rPr lang="en-GB" dirty="0" smtClean="0"/>
              <a:t>b). To </a:t>
            </a:r>
            <a:r>
              <a:rPr lang="en-GB" dirty="0"/>
              <a:t>the left of the vertical dashed line, </a:t>
            </a:r>
            <a:r>
              <a:rPr lang="en-GB" dirty="0" smtClean="0"/>
              <a:t>the distribution </a:t>
            </a:r>
            <a:r>
              <a:rPr lang="en-GB" dirty="0"/>
              <a:t>reflects uncertainty around revisions to the data over the past. To aid comparability with the official data, it does not include the </a:t>
            </a:r>
            <a:r>
              <a:rPr lang="en-GB" dirty="0" err="1"/>
              <a:t>backcast</a:t>
            </a:r>
            <a:r>
              <a:rPr lang="en-GB" dirty="0"/>
              <a:t> for expected revisions, which is available from the ‘Download the chart slides and data’ link at </a:t>
            </a:r>
            <a:r>
              <a:rPr lang="en-GB" u="sng" dirty="0">
                <a:hlinkClick r:id="rId2"/>
              </a:rPr>
              <a:t>www.bankofengland.co.uk/report/2020/monetary-policy-report-financial-stability-report-august-2020</a:t>
            </a:r>
            <a:r>
              <a:rPr lang="en-GB" dirty="0"/>
              <a:t>. To the right of the vertical line, the distribution reflects uncertainty over the evolution of GDP in the future. If economic circumstances identical to today’s were to prevail on 100 occasions, the MPC’s best collective judgement is that the mature estimate of GDP would lie within the darkest central band on only 30 of those occasions. The fan chart is constructed so that outturns are also expected to lie within each pair of the lighter green areas on 30 occasions. In any particular quarter of the forecast period, GDP is therefore expected to lie somewhere within the fan on 90 out of 100 occasions. And on the remaining 10 out of 100 occasions GDP can fall anywhere outside the green area of the fan chart. Over the forecast period, this has been depicted by the light grey background. See the box on page 39 of the November 2007 </a:t>
            </a:r>
            <a:r>
              <a:rPr lang="en-GB" i="1" dirty="0"/>
              <a:t>Inflation Report</a:t>
            </a:r>
            <a:r>
              <a:rPr lang="en-GB" dirty="0"/>
              <a:t> for a fuller description of the fan chart and what it represents</a:t>
            </a:r>
            <a:r>
              <a:rPr lang="en-GB" dirty="0" smtClean="0"/>
              <a:t>.</a:t>
            </a:r>
          </a:p>
        </p:txBody>
      </p:sp>
      <p:pic>
        <p:nvPicPr>
          <p:cNvPr id="6" name="Picture 5"/>
          <p:cNvPicPr/>
          <p:nvPr/>
        </p:nvPicPr>
        <p:blipFill>
          <a:blip r:embed="rId3" cstate="print">
            <a:extLst>
              <a:ext uri="{28A0092B-C50C-407E-A947-70E740481C1C}">
                <a14:useLocalDpi xmlns:a14="http://schemas.microsoft.com/office/drawing/2010/main" val="0"/>
              </a:ext>
            </a:extLst>
          </a:blip>
          <a:stretch>
            <a:fillRect/>
          </a:stretch>
        </p:blipFill>
        <p:spPr bwMode="auto">
          <a:xfrm>
            <a:off x="1800000" y="1081403"/>
            <a:ext cx="5512014" cy="4425705"/>
          </a:xfrm>
          <a:prstGeom prst="rect">
            <a:avLst/>
          </a:prstGeom>
          <a:noFill/>
          <a:ln>
            <a:noFill/>
          </a:ln>
        </p:spPr>
      </p:pic>
    </p:spTree>
    <p:extLst>
      <p:ext uri="{BB962C8B-B14F-4D97-AF65-F5344CB8AC3E}">
        <p14:creationId xmlns:p14="http://schemas.microsoft.com/office/powerpoint/2010/main" val="18754482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45379"/>
          </a:xfrm>
        </p:spPr>
        <p:txBody>
          <a:bodyPr/>
          <a:lstStyle/>
          <a:p>
            <a:pPr lvl="1"/>
            <a:r>
              <a:rPr lang="en-GB" b="1" dirty="0" smtClean="0"/>
              <a:t>Chart 1.2 </a:t>
            </a:r>
            <a:r>
              <a:rPr lang="en-GB" dirty="0">
                <a:solidFill>
                  <a:schemeClr val="tx1"/>
                </a:solidFill>
              </a:rPr>
              <a:t>Unemployment projection based on market interest rate expectations, other policy measures as </a:t>
            </a:r>
            <a:r>
              <a:rPr lang="en-GB" dirty="0" smtClean="0">
                <a:solidFill>
                  <a:schemeClr val="tx1"/>
                </a:solidFill>
              </a:rPr>
              <a:t>announced</a:t>
            </a:r>
          </a:p>
          <a:p>
            <a:endParaRPr lang="en-GB" dirty="0"/>
          </a:p>
        </p:txBody>
      </p:sp>
      <p:sp>
        <p:nvSpPr>
          <p:cNvPr id="5" name="Text Placeholder 4"/>
          <p:cNvSpPr>
            <a:spLocks noGrp="1"/>
          </p:cNvSpPr>
          <p:nvPr>
            <p:ph type="body" sz="quarter" idx="16"/>
          </p:nvPr>
        </p:nvSpPr>
        <p:spPr/>
        <p:txBody>
          <a:bodyPr/>
          <a:lstStyle/>
          <a:p>
            <a:pPr marL="0" indent="0"/>
            <a:r>
              <a:rPr lang="en-GB" dirty="0"/>
              <a:t>The fan chart depicts the probability of various outcomes for LFS unemployment. It has been conditioned on the assumptions in </a:t>
            </a:r>
            <a:r>
              <a:rPr lang="en-GB" b="1" dirty="0"/>
              <a:t>Table 1.A</a:t>
            </a:r>
            <a:r>
              <a:rPr lang="en-GB" dirty="0"/>
              <a:t> footnote (b). The coloured bands have the same interpretation as in </a:t>
            </a:r>
            <a:r>
              <a:rPr lang="en-GB" b="1" dirty="0"/>
              <a:t>Chart 1.1</a:t>
            </a:r>
            <a:r>
              <a:rPr lang="en-GB" dirty="0"/>
              <a:t>, and portray 90% of the probability distribution. The calibration of this fan chart takes account of the likely path dependency of the economy, where, for example, it is judged that shocks to unemployment in one quarter will continue to have some effect on unemployment in successive quarters. The fan begins in 2020 Q2, a quarter earlier than the fan for CPI inflation. That is because Q2 is a staff projection for the unemployment rate, based in part on data for April and May. The unemployment rate was 3.9% in the </a:t>
            </a:r>
            <a:r>
              <a:rPr lang="en-GB" dirty="0" smtClean="0"/>
              <a:t/>
            </a:r>
            <a:br>
              <a:rPr lang="en-GB" dirty="0" smtClean="0"/>
            </a:br>
            <a:r>
              <a:rPr lang="en-GB" dirty="0" smtClean="0"/>
              <a:t>three </a:t>
            </a:r>
            <a:r>
              <a:rPr lang="en-GB" dirty="0"/>
              <a:t>months to May, and is projected to be 4.1% in Q2 as a whole. A significant proportion of this distribution lies below Bank staff’s current estimate of the long-term equilibrium unemployment rate. There is therefore uncertainty about the precise calibration of this fan chart</a:t>
            </a:r>
          </a:p>
        </p:txBody>
      </p:sp>
      <p:pic>
        <p:nvPicPr>
          <p:cNvPr id="6" name="Picture 5"/>
          <p:cNvPicPr/>
          <p:nvPr/>
        </p:nvPicPr>
        <p:blipFill>
          <a:blip r:embed="rId2" cstate="print">
            <a:extLst>
              <a:ext uri="{28A0092B-C50C-407E-A947-70E740481C1C}">
                <a14:useLocalDpi xmlns:a14="http://schemas.microsoft.com/office/drawing/2010/main" val="0"/>
              </a:ext>
            </a:extLst>
          </a:blip>
          <a:stretch>
            <a:fillRect/>
          </a:stretch>
        </p:blipFill>
        <p:spPr bwMode="auto">
          <a:xfrm>
            <a:off x="1800000" y="1080000"/>
            <a:ext cx="5411430" cy="4486055"/>
          </a:xfrm>
          <a:prstGeom prst="rect">
            <a:avLst/>
          </a:prstGeom>
          <a:noFill/>
          <a:ln>
            <a:noFill/>
          </a:ln>
        </p:spPr>
      </p:pic>
    </p:spTree>
    <p:extLst>
      <p:ext uri="{BB962C8B-B14F-4D97-AF65-F5344CB8AC3E}">
        <p14:creationId xmlns:p14="http://schemas.microsoft.com/office/powerpoint/2010/main" val="428947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664125"/>
          </a:xfrm>
        </p:spPr>
        <p:txBody>
          <a:bodyPr/>
          <a:lstStyle/>
          <a:p>
            <a:pPr lvl="1"/>
            <a:r>
              <a:rPr lang="en-GB" b="1" dirty="0" smtClean="0"/>
              <a:t>Chart 1.3 </a:t>
            </a:r>
            <a:r>
              <a:rPr lang="en-GB" dirty="0">
                <a:solidFill>
                  <a:schemeClr val="tx1"/>
                </a:solidFill>
              </a:rPr>
              <a:t>CPI inflation projection based on market interest rate expectations, other policy measures as </a:t>
            </a:r>
            <a:r>
              <a:rPr lang="en-GB" dirty="0" smtClean="0">
                <a:solidFill>
                  <a:schemeClr val="tx1"/>
                </a:solidFill>
              </a:rPr>
              <a:t>announced</a:t>
            </a:r>
          </a:p>
        </p:txBody>
      </p:sp>
      <p:sp>
        <p:nvSpPr>
          <p:cNvPr id="5" name="Text Placeholder 4"/>
          <p:cNvSpPr>
            <a:spLocks noGrp="1"/>
          </p:cNvSpPr>
          <p:nvPr>
            <p:ph type="body" sz="quarter" idx="16"/>
          </p:nvPr>
        </p:nvSpPr>
        <p:spPr/>
        <p:txBody>
          <a:bodyPr/>
          <a:lstStyle/>
          <a:p>
            <a:pPr marL="0" indent="0"/>
            <a:r>
              <a:rPr lang="en-GB" dirty="0"/>
              <a:t>The fan chart depicts the probability of various outcomes for CPI inflation in the future. It has been conditioned on the assumptions in </a:t>
            </a:r>
            <a:r>
              <a:rPr lang="en-GB" b="1" dirty="0"/>
              <a:t>Table 1.A</a:t>
            </a:r>
            <a:r>
              <a:rPr lang="en-GB" dirty="0"/>
              <a:t> footnote (b). If economic circumstances identical to today’s were to prevail on 100 occasions, the MPC’s best collective judgement is that inflation in any particular quarter would lie within the darkest central band on only 30 of those occasions. The fan chart is constructed so that outturns of inflation are also expected to lie within each pair of the lighter red areas on 30 occasions. In any particular quarter of the forecast period, inflation is therefore expected to lie somewhere within the fans on 90 out of 100 occasions. And on the remaining 10 out of 100 occasions inflation can fall anywhere outside the red area of the fan chart. Over the forecast period, this has been depicted by the light grey background. See the box on pages 48–49 of the May 2002 </a:t>
            </a:r>
            <a:r>
              <a:rPr lang="en-GB" i="1" dirty="0"/>
              <a:t>Inflation Report</a:t>
            </a:r>
            <a:r>
              <a:rPr lang="en-GB" dirty="0"/>
              <a:t> for a fuller description of the fan chart and what it represents.</a:t>
            </a:r>
          </a:p>
        </p:txBody>
      </p:sp>
      <p:pic>
        <p:nvPicPr>
          <p:cNvPr id="6" name="Picture 5"/>
          <p:cNvPicPr/>
          <p:nvPr/>
        </p:nvPicPr>
        <p:blipFill>
          <a:blip r:embed="rId2" cstate="print">
            <a:extLst>
              <a:ext uri="{28A0092B-C50C-407E-A947-70E740481C1C}">
                <a14:useLocalDpi xmlns:a14="http://schemas.microsoft.com/office/drawing/2010/main" val="0"/>
              </a:ext>
            </a:extLst>
          </a:blip>
          <a:stretch>
            <a:fillRect/>
          </a:stretch>
        </p:blipFill>
        <p:spPr bwMode="auto">
          <a:xfrm>
            <a:off x="1800000" y="1080000"/>
            <a:ext cx="5357785" cy="4472644"/>
          </a:xfrm>
          <a:prstGeom prst="rect">
            <a:avLst/>
          </a:prstGeom>
          <a:noFill/>
          <a:ln>
            <a:noFill/>
          </a:ln>
        </p:spPr>
      </p:pic>
    </p:spTree>
    <p:extLst>
      <p:ext uri="{BB962C8B-B14F-4D97-AF65-F5344CB8AC3E}">
        <p14:creationId xmlns:p14="http://schemas.microsoft.com/office/powerpoint/2010/main" val="41981241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664125"/>
          </a:xfrm>
        </p:spPr>
        <p:txBody>
          <a:bodyPr/>
          <a:lstStyle/>
          <a:p>
            <a:pPr lvl="1"/>
            <a:r>
              <a:rPr lang="en-GB" b="1" dirty="0" smtClean="0"/>
              <a:t>Chart 1.4 </a:t>
            </a:r>
            <a:r>
              <a:rPr lang="en-GB" dirty="0">
                <a:solidFill>
                  <a:schemeClr val="tx1"/>
                </a:solidFill>
              </a:rPr>
              <a:t>Stylised representation of the MPC’s views on uncertainty and risks around the central projection for GDP</a:t>
            </a:r>
            <a:endParaRPr lang="en-GB" dirty="0" smtClean="0">
              <a:solidFill>
                <a:schemeClr val="tx1"/>
              </a:solidFill>
            </a:endParaRPr>
          </a:p>
        </p:txBody>
      </p:sp>
      <p:sp>
        <p:nvSpPr>
          <p:cNvPr id="5" name="Text Placeholder 4"/>
          <p:cNvSpPr>
            <a:spLocks noGrp="1"/>
          </p:cNvSpPr>
          <p:nvPr>
            <p:ph type="body" sz="quarter" idx="16"/>
          </p:nvPr>
        </p:nvSpPr>
        <p:spPr/>
        <p:txBody>
          <a:bodyPr/>
          <a:lstStyle/>
          <a:p>
            <a:endParaRPr lang="en-GB" dirty="0"/>
          </a:p>
        </p:txBody>
      </p:sp>
      <p:pic>
        <p:nvPicPr>
          <p:cNvPr id="6" name="Picture 5"/>
          <p:cNvPicPr/>
          <p:nvPr/>
        </p:nvPicPr>
        <p:blipFill>
          <a:blip r:embed="rId2" cstate="print">
            <a:extLst>
              <a:ext uri="{28A0092B-C50C-407E-A947-70E740481C1C}">
                <a14:useLocalDpi xmlns:a14="http://schemas.microsoft.com/office/drawing/2010/main" val="0"/>
              </a:ext>
            </a:extLst>
          </a:blip>
          <a:stretch>
            <a:fillRect/>
          </a:stretch>
        </p:blipFill>
        <p:spPr bwMode="auto">
          <a:xfrm>
            <a:off x="1800000" y="1080000"/>
            <a:ext cx="5170029" cy="4445822"/>
          </a:xfrm>
          <a:prstGeom prst="rect">
            <a:avLst/>
          </a:prstGeom>
          <a:noFill/>
          <a:ln>
            <a:noFill/>
          </a:ln>
        </p:spPr>
      </p:pic>
    </p:spTree>
    <p:extLst>
      <p:ext uri="{BB962C8B-B14F-4D97-AF65-F5344CB8AC3E}">
        <p14:creationId xmlns:p14="http://schemas.microsoft.com/office/powerpoint/2010/main" val="18440159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005E6E"/>
                </a:solidFill>
                <a:latin typeface="Arial" pitchFamily="34" charset="0"/>
                <a:cs typeface="Arial" pitchFamily="34" charset="0"/>
              </a:rPr>
              <a:t>Tables</a:t>
            </a:r>
            <a:endParaRPr lang="en-GB" sz="2400" dirty="0">
              <a:solidFill>
                <a:srgbClr val="005E6E"/>
              </a:solidFill>
              <a:latin typeface="Arial" pitchFamily="34" charset="0"/>
              <a:cs typeface="Arial" pitchFamily="34" charset="0"/>
            </a:endParaRPr>
          </a:p>
        </p:txBody>
      </p:sp>
    </p:spTree>
    <p:extLst>
      <p:ext uri="{BB962C8B-B14F-4D97-AF65-F5344CB8AC3E}">
        <p14:creationId xmlns:p14="http://schemas.microsoft.com/office/powerpoint/2010/main" val="35419752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978325"/>
          </a:xfrm>
        </p:spPr>
        <p:txBody>
          <a:bodyPr/>
          <a:lstStyle/>
          <a:p>
            <a:pPr lvl="1"/>
            <a:r>
              <a:rPr lang="en-GB" b="1" dirty="0" smtClean="0"/>
              <a:t>Table 1.A </a:t>
            </a:r>
            <a:r>
              <a:rPr lang="en-GB" dirty="0">
                <a:solidFill>
                  <a:schemeClr val="tx1"/>
                </a:solidFill>
              </a:rPr>
              <a:t>Forecast </a:t>
            </a:r>
            <a:r>
              <a:rPr lang="en-GB" dirty="0" smtClean="0">
                <a:solidFill>
                  <a:schemeClr val="tx1"/>
                </a:solidFill>
              </a:rPr>
              <a:t>summary</a:t>
            </a:r>
            <a:r>
              <a:rPr lang="en-GB" baseline="30000" dirty="0" smtClean="0">
                <a:solidFill>
                  <a:schemeClr val="tx1"/>
                </a:solidFill>
              </a:rPr>
              <a:t>(a</a:t>
            </a:r>
            <a:r>
              <a:rPr lang="en-GB" baseline="30000" dirty="0">
                <a:solidFill>
                  <a:schemeClr val="tx1"/>
                </a:solidFill>
              </a:rPr>
              <a:t>)(b)</a:t>
            </a:r>
            <a:r>
              <a:rPr lang="en-GB" dirty="0">
                <a:solidFill>
                  <a:schemeClr val="tx1"/>
                </a:solidFill>
              </a:rPr>
              <a:t>  </a:t>
            </a:r>
          </a:p>
        </p:txBody>
      </p:sp>
      <p:sp>
        <p:nvSpPr>
          <p:cNvPr id="5" name="Text Placeholder 4"/>
          <p:cNvSpPr>
            <a:spLocks noGrp="1"/>
          </p:cNvSpPr>
          <p:nvPr>
            <p:ph type="body" sz="quarter" idx="16"/>
          </p:nvPr>
        </p:nvSpPr>
        <p:spPr>
          <a:xfrm>
            <a:off x="292100" y="4255478"/>
            <a:ext cx="8491538" cy="2602524"/>
          </a:xfrm>
        </p:spPr>
        <p:txBody>
          <a:bodyPr/>
          <a:lstStyle/>
          <a:p>
            <a:r>
              <a:rPr lang="en-GB" dirty="0" smtClean="0"/>
              <a:t>(a)	Modal </a:t>
            </a:r>
            <a:r>
              <a:rPr lang="en-GB" dirty="0"/>
              <a:t>projections for GDP, CPI inflation, LFS unemployment and excess supply/excess demand. </a:t>
            </a:r>
          </a:p>
          <a:p>
            <a:r>
              <a:rPr lang="en-GB" dirty="0"/>
              <a:t>(b)	Unless otherwise stated, the projections shown in this section are conditioned on: Bank Rate following a path implied by market yields; the TFS and TFSME; the Recommendations of the Financial Policy Committee and the current regulatory plans of the Prudential Regulation Authority; the OBR’s assessment of the Government’s current tax and spending plans; commodity prices following market paths for two quarters, then held flat; the sterling exchange rate remaining broadly flat; and the prevailing prices of a broad range of assets, which embody market expectations of the future stocks of purchased gilts and corporate bonds. The main assumptions are set out in the ‘Download the chart slides and data’ link at </a:t>
            </a:r>
            <a:r>
              <a:rPr lang="en-GB" u="sng" dirty="0">
                <a:hlinkClick r:id="rId2"/>
              </a:rPr>
              <a:t>www.bankofengland.co.uk/report/2020/monetary-policy-report-financial-stability-report-august-2020</a:t>
            </a:r>
            <a:r>
              <a:rPr lang="en-GB" dirty="0"/>
              <a:t>.</a:t>
            </a:r>
          </a:p>
          <a:p>
            <a:r>
              <a:rPr lang="en-GB" dirty="0"/>
              <a:t>(c)	Data for 2020 Q4 are shown to abstract from volatility and measurement issues in some profiles in the near term. </a:t>
            </a:r>
          </a:p>
          <a:p>
            <a:r>
              <a:rPr lang="en-GB" dirty="0"/>
              <a:t>(d)	Four-quarter growth in real GDP. Excludes the </a:t>
            </a:r>
            <a:r>
              <a:rPr lang="en-GB" dirty="0" err="1"/>
              <a:t>backcast</a:t>
            </a:r>
            <a:r>
              <a:rPr lang="en-GB" dirty="0"/>
              <a:t> for GDP. </a:t>
            </a:r>
          </a:p>
          <a:p>
            <a:r>
              <a:rPr lang="en-GB" dirty="0"/>
              <a:t>(e)	Four-quarter inflation rate.</a:t>
            </a:r>
          </a:p>
          <a:p>
            <a:r>
              <a:rPr lang="en-GB" dirty="0"/>
              <a:t>(f)	Per cent of potential GDP. A negative figure implies output is below potential and a positive figure that it is above.</a:t>
            </a:r>
          </a:p>
          <a:p>
            <a:r>
              <a:rPr lang="en-GB" dirty="0"/>
              <a:t>(g)	Per cent. The path for Bank Rate implied by forward market interest rates. The curves are based on overnight index swap rates.</a:t>
            </a:r>
          </a:p>
          <a:p>
            <a:endParaRPr lang="en-GB" dirty="0"/>
          </a:p>
        </p:txBody>
      </p:sp>
      <p:pic>
        <p:nvPicPr>
          <p:cNvPr id="6" name="Picture 5"/>
          <p:cNvPicPr/>
          <p:nvPr/>
        </p:nvPicPr>
        <p:blipFill>
          <a:blip r:embed="rId3" cstate="print">
            <a:extLst>
              <a:ext uri="{28A0092B-C50C-407E-A947-70E740481C1C}">
                <a14:useLocalDpi xmlns:a14="http://schemas.microsoft.com/office/drawing/2010/main" val="0"/>
              </a:ext>
            </a:extLst>
          </a:blip>
          <a:stretch>
            <a:fillRect/>
          </a:stretch>
        </p:blipFill>
        <p:spPr>
          <a:xfrm>
            <a:off x="406399" y="2473644"/>
            <a:ext cx="8216901" cy="1441454"/>
          </a:xfrm>
          <a:prstGeom prst="rect">
            <a:avLst/>
          </a:prstGeom>
        </p:spPr>
      </p:pic>
    </p:spTree>
    <p:extLst>
      <p:ext uri="{BB962C8B-B14F-4D97-AF65-F5344CB8AC3E}">
        <p14:creationId xmlns:p14="http://schemas.microsoft.com/office/powerpoint/2010/main" val="36035260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393029"/>
          </a:xfrm>
        </p:spPr>
        <p:txBody>
          <a:bodyPr/>
          <a:lstStyle/>
          <a:p>
            <a:pPr lvl="1"/>
            <a:r>
              <a:rPr lang="en-GB" b="1" dirty="0" smtClean="0"/>
              <a:t>Table 1.B </a:t>
            </a:r>
            <a:r>
              <a:rPr lang="en-GB" dirty="0">
                <a:solidFill>
                  <a:schemeClr val="tx1"/>
                </a:solidFill>
              </a:rPr>
              <a:t>CPI inflation projection</a:t>
            </a:r>
          </a:p>
        </p:txBody>
      </p:sp>
      <p:sp>
        <p:nvSpPr>
          <p:cNvPr id="5" name="Text Placeholder 4"/>
          <p:cNvSpPr>
            <a:spLocks noGrp="1"/>
          </p:cNvSpPr>
          <p:nvPr>
            <p:ph type="body" sz="quarter" idx="16"/>
          </p:nvPr>
        </p:nvSpPr>
        <p:spPr/>
        <p:txBody>
          <a:bodyPr/>
          <a:lstStyle/>
          <a:p>
            <a:r>
              <a:rPr lang="en-GB" dirty="0"/>
              <a:t>The table shows four-quarter CPI inflation rate projections. The projections are conditioned on the assumptions in </a:t>
            </a:r>
            <a:r>
              <a:rPr lang="en-GB" b="1" dirty="0"/>
              <a:t>Table 1.A</a:t>
            </a:r>
            <a:r>
              <a:rPr lang="en-GB" dirty="0"/>
              <a:t> footnote (b).</a:t>
            </a:r>
          </a:p>
        </p:txBody>
      </p:sp>
      <p:pic>
        <p:nvPicPr>
          <p:cNvPr id="6" name="Picture 5"/>
          <p:cNvPicPr/>
          <p:nvPr/>
        </p:nvPicPr>
        <p:blipFill>
          <a:blip r:embed="rId2" cstate="print">
            <a:extLst>
              <a:ext uri="{28A0092B-C50C-407E-A947-70E740481C1C}">
                <a14:useLocalDpi xmlns:a14="http://schemas.microsoft.com/office/drawing/2010/main" val="0"/>
              </a:ext>
            </a:extLst>
          </a:blip>
          <a:stretch>
            <a:fillRect/>
          </a:stretch>
        </p:blipFill>
        <p:spPr>
          <a:xfrm>
            <a:off x="698853" y="2606001"/>
            <a:ext cx="7746294" cy="1645999"/>
          </a:xfrm>
          <a:prstGeom prst="rect">
            <a:avLst/>
          </a:prstGeom>
        </p:spPr>
      </p:pic>
    </p:spTree>
    <p:extLst>
      <p:ext uri="{BB962C8B-B14F-4D97-AF65-F5344CB8AC3E}">
        <p14:creationId xmlns:p14="http://schemas.microsoft.com/office/powerpoint/2010/main" val="2235025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978325"/>
          </a:xfrm>
        </p:spPr>
        <p:txBody>
          <a:bodyPr/>
          <a:lstStyle/>
          <a:p>
            <a:pPr lvl="1"/>
            <a:r>
              <a:rPr lang="en-GB" b="1" dirty="0" smtClean="0"/>
              <a:t>Table 1.C </a:t>
            </a:r>
            <a:r>
              <a:rPr lang="en-GB" dirty="0">
                <a:solidFill>
                  <a:schemeClr val="tx1"/>
                </a:solidFill>
              </a:rPr>
              <a:t>Indicative projections consistent with the MPC’s </a:t>
            </a:r>
            <a:r>
              <a:rPr lang="en-GB" dirty="0" smtClean="0">
                <a:solidFill>
                  <a:schemeClr val="tx1"/>
                </a:solidFill>
              </a:rPr>
              <a:t>forecast</a:t>
            </a:r>
            <a:r>
              <a:rPr lang="en-GB" baseline="30000" dirty="0" smtClean="0">
                <a:solidFill>
                  <a:schemeClr val="tx1"/>
                </a:solidFill>
              </a:rPr>
              <a:t>(a</a:t>
            </a:r>
            <a:r>
              <a:rPr lang="en-GB" baseline="30000" dirty="0">
                <a:solidFill>
                  <a:schemeClr val="tx1"/>
                </a:solidFill>
              </a:rPr>
              <a:t>)(b) </a:t>
            </a:r>
          </a:p>
        </p:txBody>
      </p:sp>
      <p:pic>
        <p:nvPicPr>
          <p:cNvPr id="6" name="Picture 5"/>
          <p:cNvPicPr/>
          <p:nvPr/>
        </p:nvPicPr>
        <p:blipFill>
          <a:blip r:embed="rId2" cstate="print">
            <a:extLst>
              <a:ext uri="{28A0092B-C50C-407E-A947-70E740481C1C}">
                <a14:useLocalDpi xmlns:a14="http://schemas.microsoft.com/office/drawing/2010/main" val="0"/>
              </a:ext>
            </a:extLst>
          </a:blip>
          <a:stretch>
            <a:fillRect/>
          </a:stretch>
        </p:blipFill>
        <p:spPr>
          <a:xfrm>
            <a:off x="1055802" y="1007429"/>
            <a:ext cx="7000742" cy="5583872"/>
          </a:xfrm>
          <a:prstGeom prst="rect">
            <a:avLst/>
          </a:prstGeom>
        </p:spPr>
      </p:pic>
    </p:spTree>
    <p:extLst>
      <p:ext uri="{BB962C8B-B14F-4D97-AF65-F5344CB8AC3E}">
        <p14:creationId xmlns:p14="http://schemas.microsoft.com/office/powerpoint/2010/main" val="1333800503"/>
      </p:ext>
    </p:extLst>
  </p:cSld>
  <p:clrMapOvr>
    <a:masterClrMapping/>
  </p:clrMapOvr>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onetary Policy Report TEMPLATE.potx" id="{217060B4-6D18-45A7-A659-45287B2330FE}" vid="{50DC2827-C7AA-4BD0-984B-68D4FF2E471D}"/>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6" ma:contentTypeDescription="Create a new document." ma:contentTypeScope="" ma:versionID="2f0587e9cbd5ef714b92d6b5a957b6a2">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7db58f5ba35790aa542153843322d321"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ReviewalDate" minOccurs="0"/>
                <xsd:element ref="ns1:ArchivalChoice"/>
                <xsd:element ref="ns1:PublicationReviewalChoice" minOccurs="0"/>
                <xsd:element ref="ns1:BOEReplicationFlag" minOccurs="0"/>
                <xsd:element ref="ns1:BOEReplicateBackwardLinksOnDeployFla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ReviewalDate" ma:index="24" nillable="true" ma:displayName="Reviewal Date" ma:format="DateOnly" ma:internalName="ReviewalDate" ma:readOnly="false">
      <xsd:simpleType>
        <xsd:restriction base="dms:DateTime"/>
      </xsd:simpleType>
    </xsd:element>
    <xsd:element name="ArchivalChoice" ma:index="25"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PublicationReviewalChoice" ma:index="26" nillable="true" ma:displayName="Review Publication In" ma:internalName="PublicationReviewalChoice" ma:readOnly="false">
      <xsd:simpleType>
        <xsd:restriction base="dms:Choice">
          <xsd:enumeration value="3 Months"/>
          <xsd:enumeration value="6 Months"/>
          <xsd:enumeration value="12 Months"/>
          <xsd:enumeration value="24 Months"/>
        </xsd:restriction>
      </xsd:simpleType>
    </xsd:element>
    <xsd:element name="BOEReplicationFlag" ma:index="27" nillable="true" ma:displayName="Replicated" ma:default="1" ma:internalName="Replicated" ma:readOnly="false">
      <xsd:simpleType>
        <xsd:restriction base="dms:Text"/>
      </xsd:simpleType>
    </xsd:element>
    <xsd:element name="BOEReplicateBackwardLinksOnDeployFlag" ma:index="28" nillable="true" ma:displayName="Replicate Backward Links On Deploy" ma:default="0" ma:internalName="Replicate_x0020_Backward_x0020_Links_x0020_On_x0020_Deploy"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LongProperties xmlns="http://schemas.microsoft.com/office/2006/metadata/long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ReviewalDate xmlns="http://schemas.microsoft.com/sharepoint/v3" xsi:nil="true"/>
    <TaxCatchAll xmlns="94fc26e6-6271-400d-888b-6bc5b0598690">
      <Value>987</Value>
    </TaxCatchAll>
    <BOETwoLevelApprovalUnapprovedUrls xmlns="CEE65117-4BBE-4C9C-8465-20A300C4D3E5" xsi:nil="true"/>
    <BOEReplicationFlag xmlns="http://schemas.microsoft.com/sharepoint/v3">0</BOEReplicationFlag>
    <PublicationReviewalChoic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2013-08-06T23:00:00+00:00</PublishDate>
    <PublishingExpirationDate xmlns="http://schemas.microsoft.com/sharepoint/v3" xsi:nil="true"/>
    <IncludeContentsInIndex xmlns="http://schemas.microsoft.com/sharepoint/v3">true</IncludeContentsInIndex>
    <PublishingStartDate xmlns="http://schemas.microsoft.com/sharepoint/v3">2013-08-07T10:30:00Z</PublishingStartDate>
    <BOEKeywords xmlns="http://schemas.microsoft.com/sharepoint/v3/fields">Bank of England Inflation Report August 2013, IR, monetary policy, MPC, Output and supply</BOEKeywords>
    <OwnerGroup xmlns="http://schemas.microsoft.com/sharepoint/v3">
      <UserInfo>
        <DisplayName/>
        <AccountId>97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documentManagement>
</p:properties>
</file>

<file path=customXml/itemProps1.xml><?xml version="1.0" encoding="utf-8"?>
<ds:datastoreItem xmlns:ds="http://schemas.openxmlformats.org/officeDocument/2006/customXml" ds:itemID="{DC3328FC-D678-49E8-B4B4-2C3773526C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94fc26e6-6271-400d-888b-6bc5b0598690"/>
    <ds:schemaRef ds:uri="94FC26E6-6271-400D-888B-6BC5B0598690"/>
    <ds:schemaRef ds:uri="http://schemas.microsoft.com/sharepoint/v3/fields"/>
    <ds:schemaRef ds:uri="CEE65117-4BBE-4C9C-8465-20A300C4D3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3.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4.xml><?xml version="1.0" encoding="utf-8"?>
<ds:datastoreItem xmlns:ds="http://schemas.openxmlformats.org/officeDocument/2006/customXml" ds:itemID="{D4A39AD9-F0DF-4C49-B8DC-4830BAFEA464}">
  <ds:schemaRefs>
    <ds:schemaRef ds:uri="http://purl.org/dc/elements/1.1/"/>
    <ds:schemaRef ds:uri="http://schemas.microsoft.com/office/2006/metadata/properties"/>
    <ds:schemaRef ds:uri="94fc26e6-6271-400d-888b-6bc5b0598690"/>
    <ds:schemaRef ds:uri="http://schemas.microsoft.com/sharepoint/v3"/>
    <ds:schemaRef ds:uri="http://schemas.openxmlformats.org/package/2006/metadata/core-properties"/>
    <ds:schemaRef ds:uri="http://purl.org/dc/terms/"/>
    <ds:schemaRef ds:uri="http://schemas.microsoft.com/office/infopath/2007/PartnerControls"/>
    <ds:schemaRef ds:uri="CEE65117-4BBE-4C9C-8465-20A300C4D3E5"/>
    <ds:schemaRef ds:uri="http://purl.org/dc/dcmitype/"/>
    <ds:schemaRef ds:uri="http://schemas.microsoft.com/sharepoint/v3/fields"/>
    <ds:schemaRef ds:uri="http://schemas.microsoft.com/office/2006/documentManagement/types"/>
    <ds:schemaRef ds:uri="94FC26E6-6271-400D-888B-6BC5B0598690"/>
    <ds:schemaRef ds:uri="b67fa5cd-9f58-4c91-ae17-33c31eed239f"/>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Monetary Policy Report TEMPLATE</Template>
  <TotalTime>318</TotalTime>
  <Words>1890</Words>
  <Application>Microsoft Office PowerPoint</Application>
  <PresentationFormat>On-screen Show (4:3)</PresentationFormat>
  <Paragraphs>54</Paragraphs>
  <Slides>10</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ＭＳ Ｐゴシック</vt:lpstr>
      <vt:lpstr>ＭＳ Ｐゴシック</vt:lpstr>
      <vt:lpstr>Arial</vt:lpstr>
      <vt:lpstr>Calibri</vt:lpstr>
      <vt:lpstr>Times</vt:lpstr>
      <vt:lpstr>IR POWERPOINT TEMPLATE</vt:lpstr>
      <vt:lpstr>Monetary Policy Report August 2020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August 2020</dc:title>
  <dc:subject>Section 1: The economic outlook</dc:subject>
  <dc:creator>Bank of England</dc:creator>
  <cp:keywords/>
  <dc:description/>
  <cp:lastModifiedBy>Curley, Heather</cp:lastModifiedBy>
  <cp:revision>47</cp:revision>
  <cp:lastPrinted>2020-01-30T07:34:56Z</cp:lastPrinted>
  <dcterms:created xsi:type="dcterms:W3CDTF">2020-01-29T13:26:44Z</dcterms:created>
  <dcterms:modified xsi:type="dcterms:W3CDTF">2020-08-06T04:22:19Z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ies>
</file>