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51"/>
  </p:notesMasterIdLst>
  <p:sldIdLst>
    <p:sldId id="388" r:id="rId6"/>
    <p:sldId id="389" r:id="rId7"/>
    <p:sldId id="390" r:id="rId8"/>
    <p:sldId id="391" r:id="rId9"/>
    <p:sldId id="392" r:id="rId10"/>
    <p:sldId id="393" r:id="rId11"/>
    <p:sldId id="394" r:id="rId12"/>
    <p:sldId id="395" r:id="rId13"/>
    <p:sldId id="396" r:id="rId14"/>
    <p:sldId id="397" r:id="rId15"/>
    <p:sldId id="398" r:id="rId16"/>
    <p:sldId id="399" r:id="rId17"/>
    <p:sldId id="400" r:id="rId18"/>
    <p:sldId id="401" r:id="rId19"/>
    <p:sldId id="402" r:id="rId20"/>
    <p:sldId id="403" r:id="rId21"/>
    <p:sldId id="404" r:id="rId22"/>
    <p:sldId id="405" r:id="rId23"/>
    <p:sldId id="338" r:id="rId24"/>
    <p:sldId id="374" r:id="rId25"/>
    <p:sldId id="375" r:id="rId26"/>
    <p:sldId id="376" r:id="rId27"/>
    <p:sldId id="377" r:id="rId28"/>
    <p:sldId id="378" r:id="rId29"/>
    <p:sldId id="379" r:id="rId30"/>
    <p:sldId id="380" r:id="rId31"/>
    <p:sldId id="381" r:id="rId32"/>
    <p:sldId id="382" r:id="rId33"/>
    <p:sldId id="383" r:id="rId34"/>
    <p:sldId id="384" r:id="rId35"/>
    <p:sldId id="385" r:id="rId36"/>
    <p:sldId id="386" r:id="rId37"/>
    <p:sldId id="309" r:id="rId38"/>
    <p:sldId id="411" r:id="rId39"/>
    <p:sldId id="412" r:id="rId40"/>
    <p:sldId id="413" r:id="rId41"/>
    <p:sldId id="358" r:id="rId42"/>
    <p:sldId id="406" r:id="rId43"/>
    <p:sldId id="407" r:id="rId44"/>
    <p:sldId id="408" r:id="rId45"/>
    <p:sldId id="409" r:id="rId46"/>
    <p:sldId id="410" r:id="rId47"/>
    <p:sldId id="414" r:id="rId48"/>
    <p:sldId id="415" r:id="rId49"/>
    <p:sldId id="416" r:id="rId5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34" userDrawn="1">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0" autoAdjust="0"/>
    <p:restoredTop sz="94660"/>
  </p:normalViewPr>
  <p:slideViewPr>
    <p:cSldViewPr snapToGrid="0" showGuides="1">
      <p:cViewPr varScale="1">
        <p:scale>
          <a:sx n="91" d="100"/>
          <a:sy n="91" d="100"/>
        </p:scale>
        <p:origin x="308" y="91"/>
      </p:cViewPr>
      <p:guideLst>
        <p:guide orient="horz" pos="332"/>
        <p:guide orient="horz" pos="528"/>
        <p:guide orient="horz" pos="3634"/>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671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20</a:t>
            </a:fld>
            <a:endParaRPr lang="en-US"/>
          </a:p>
        </p:txBody>
      </p:sp>
    </p:spTree>
    <p:extLst>
      <p:ext uri="{BB962C8B-B14F-4D97-AF65-F5344CB8AC3E}">
        <p14:creationId xmlns:p14="http://schemas.microsoft.com/office/powerpoint/2010/main" val="1342464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29</a:t>
            </a:fld>
            <a:endParaRPr lang="en-US"/>
          </a:p>
        </p:txBody>
      </p:sp>
    </p:spTree>
    <p:extLst>
      <p:ext uri="{BB962C8B-B14F-4D97-AF65-F5344CB8AC3E}">
        <p14:creationId xmlns:p14="http://schemas.microsoft.com/office/powerpoint/2010/main" val="3662163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30</a:t>
            </a:fld>
            <a:endParaRPr lang="en-US"/>
          </a:p>
        </p:txBody>
      </p:sp>
    </p:spTree>
    <p:extLst>
      <p:ext uri="{BB962C8B-B14F-4D97-AF65-F5344CB8AC3E}">
        <p14:creationId xmlns:p14="http://schemas.microsoft.com/office/powerpoint/2010/main" val="1550020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31</a:t>
            </a:fld>
            <a:endParaRPr lang="en-US"/>
          </a:p>
        </p:txBody>
      </p:sp>
    </p:spTree>
    <p:extLst>
      <p:ext uri="{BB962C8B-B14F-4D97-AF65-F5344CB8AC3E}">
        <p14:creationId xmlns:p14="http://schemas.microsoft.com/office/powerpoint/2010/main" val="735181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32</a:t>
            </a:fld>
            <a:endParaRPr lang="en-US"/>
          </a:p>
        </p:txBody>
      </p:sp>
    </p:spTree>
    <p:extLst>
      <p:ext uri="{BB962C8B-B14F-4D97-AF65-F5344CB8AC3E}">
        <p14:creationId xmlns:p14="http://schemas.microsoft.com/office/powerpoint/2010/main" val="1461532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2298915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726931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44</a:t>
            </a:fld>
            <a:endParaRPr lang="en-US"/>
          </a:p>
        </p:txBody>
      </p:sp>
    </p:spTree>
    <p:extLst>
      <p:ext uri="{BB962C8B-B14F-4D97-AF65-F5344CB8AC3E}">
        <p14:creationId xmlns:p14="http://schemas.microsoft.com/office/powerpoint/2010/main" val="2777869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45</a:t>
            </a:fld>
            <a:endParaRPr lang="en-US"/>
          </a:p>
        </p:txBody>
      </p:sp>
    </p:spTree>
    <p:extLst>
      <p:ext uri="{BB962C8B-B14F-4D97-AF65-F5344CB8AC3E}">
        <p14:creationId xmlns:p14="http://schemas.microsoft.com/office/powerpoint/2010/main" val="726183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21</a:t>
            </a:fld>
            <a:endParaRPr lang="en-US"/>
          </a:p>
        </p:txBody>
      </p:sp>
    </p:spTree>
    <p:extLst>
      <p:ext uri="{BB962C8B-B14F-4D97-AF65-F5344CB8AC3E}">
        <p14:creationId xmlns:p14="http://schemas.microsoft.com/office/powerpoint/2010/main" val="1158398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22</a:t>
            </a:fld>
            <a:endParaRPr lang="en-US"/>
          </a:p>
        </p:txBody>
      </p:sp>
    </p:spTree>
    <p:extLst>
      <p:ext uri="{BB962C8B-B14F-4D97-AF65-F5344CB8AC3E}">
        <p14:creationId xmlns:p14="http://schemas.microsoft.com/office/powerpoint/2010/main" val="279461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23</a:t>
            </a:fld>
            <a:endParaRPr lang="en-US"/>
          </a:p>
        </p:txBody>
      </p:sp>
    </p:spTree>
    <p:extLst>
      <p:ext uri="{BB962C8B-B14F-4D97-AF65-F5344CB8AC3E}">
        <p14:creationId xmlns:p14="http://schemas.microsoft.com/office/powerpoint/2010/main" val="1963259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24</a:t>
            </a:fld>
            <a:endParaRPr lang="en-US"/>
          </a:p>
        </p:txBody>
      </p:sp>
    </p:spTree>
    <p:extLst>
      <p:ext uri="{BB962C8B-B14F-4D97-AF65-F5344CB8AC3E}">
        <p14:creationId xmlns:p14="http://schemas.microsoft.com/office/powerpoint/2010/main" val="2659249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25</a:t>
            </a:fld>
            <a:endParaRPr lang="en-US"/>
          </a:p>
        </p:txBody>
      </p:sp>
    </p:spTree>
    <p:extLst>
      <p:ext uri="{BB962C8B-B14F-4D97-AF65-F5344CB8AC3E}">
        <p14:creationId xmlns:p14="http://schemas.microsoft.com/office/powerpoint/2010/main" val="308064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26</a:t>
            </a:fld>
            <a:endParaRPr lang="en-US"/>
          </a:p>
        </p:txBody>
      </p:sp>
    </p:spTree>
    <p:extLst>
      <p:ext uri="{BB962C8B-B14F-4D97-AF65-F5344CB8AC3E}">
        <p14:creationId xmlns:p14="http://schemas.microsoft.com/office/powerpoint/2010/main" val="3178012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27</a:t>
            </a:fld>
            <a:endParaRPr lang="en-US"/>
          </a:p>
        </p:txBody>
      </p:sp>
    </p:spTree>
    <p:extLst>
      <p:ext uri="{BB962C8B-B14F-4D97-AF65-F5344CB8AC3E}">
        <p14:creationId xmlns:p14="http://schemas.microsoft.com/office/powerpoint/2010/main" val="1332749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28</a:t>
            </a:fld>
            <a:endParaRPr lang="en-US"/>
          </a:p>
        </p:txBody>
      </p:sp>
    </p:spTree>
    <p:extLst>
      <p:ext uri="{BB962C8B-B14F-4D97-AF65-F5344CB8AC3E}">
        <p14:creationId xmlns:p14="http://schemas.microsoft.com/office/powerpoint/2010/main" val="2647447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07/08/2020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bankofengland.co.uk/report/2020/monetary-policy-report-financial-stability-report-august-2020"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bankofengland.co.uk/bank-overground/2019/how-can-we-measure-uk-financial-conditions"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gov.uk/government/publications/further-businesses-and-premises-to-close/further-businesses-and-premises-to-close-guidanc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4885156" cy="777875"/>
          </a:xfrm>
        </p:spPr>
        <p:txBody>
          <a:bodyPr/>
          <a:lstStyle/>
          <a:p>
            <a:r>
              <a:rPr lang="en-GB" dirty="0" smtClean="0">
                <a:solidFill>
                  <a:srgbClr val="005E6E"/>
                </a:solidFill>
              </a:rPr>
              <a:t>Monetary Policy Report</a:t>
            </a:r>
            <a:br>
              <a:rPr lang="en-GB" dirty="0" smtClean="0">
                <a:solidFill>
                  <a:srgbClr val="005E6E"/>
                </a:solidFill>
              </a:rPr>
            </a:br>
            <a:r>
              <a:rPr lang="en-GB" dirty="0" smtClean="0">
                <a:solidFill>
                  <a:srgbClr val="005E6E"/>
                </a:solidFill>
              </a:rPr>
              <a:t>August 2020</a:t>
            </a:r>
          </a:p>
        </p:txBody>
      </p:sp>
      <p:sp>
        <p:nvSpPr>
          <p:cNvPr id="4099" name="Text Placeholder 2"/>
          <p:cNvSpPr>
            <a:spLocks noGrp="1"/>
          </p:cNvSpPr>
          <p:nvPr>
            <p:ph type="body" sz="quarter" idx="13"/>
          </p:nvPr>
        </p:nvSpPr>
        <p:spPr>
          <a:xfrm>
            <a:off x="792163" y="3427413"/>
            <a:ext cx="7932737" cy="1058862"/>
          </a:xfrm>
        </p:spPr>
        <p:txBody>
          <a:bodyPr/>
          <a:lstStyle/>
          <a:p>
            <a:pPr lvl="2"/>
            <a:r>
              <a:rPr lang="en-GB" sz="2400" dirty="0" smtClean="0"/>
              <a:t>Current economic conditions</a:t>
            </a:r>
          </a:p>
        </p:txBody>
      </p:sp>
    </p:spTree>
    <p:extLst>
      <p:ext uri="{BB962C8B-B14F-4D97-AF65-F5344CB8AC3E}">
        <p14:creationId xmlns:p14="http://schemas.microsoft.com/office/powerpoint/2010/main" val="2944653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2.9 </a:t>
            </a:r>
            <a:r>
              <a:rPr lang="en-GB" dirty="0">
                <a:solidFill>
                  <a:srgbClr val="005E6E"/>
                </a:solidFill>
              </a:rPr>
              <a:t>Equity prices have increased since the May </a:t>
            </a:r>
            <a:r>
              <a:rPr lang="en-GB" i="1" dirty="0">
                <a:solidFill>
                  <a:srgbClr val="005E6E"/>
                </a:solidFill>
              </a:rPr>
              <a:t>Report</a:t>
            </a:r>
            <a:endParaRPr lang="en-GB" i="1" dirty="0" smtClean="0">
              <a:solidFill>
                <a:srgbClr val="005E6E"/>
              </a:solidFill>
            </a:endParaRPr>
          </a:p>
          <a:p>
            <a:pPr lvl="2"/>
            <a:r>
              <a:rPr lang="en-GB" dirty="0"/>
              <a:t>International equity </a:t>
            </a:r>
            <a:r>
              <a:rPr lang="en-GB" dirty="0" smtClean="0"/>
              <a:t>prices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Eikon</a:t>
            </a:r>
            <a:r>
              <a:rPr lang="en-GB" dirty="0"/>
              <a:t> by </a:t>
            </a:r>
            <a:r>
              <a:rPr lang="en-GB" dirty="0" err="1"/>
              <a:t>Refinitiv</a:t>
            </a:r>
            <a:r>
              <a:rPr lang="en-GB" dirty="0"/>
              <a:t>, MSCI and Bank calculations.</a:t>
            </a:r>
          </a:p>
          <a:p>
            <a:endParaRPr lang="en-GB" dirty="0"/>
          </a:p>
          <a:p>
            <a:r>
              <a:rPr lang="en-GB" dirty="0"/>
              <a:t>(a)	In local currency terms, except for MSCI Emerging Markets which is in US dollar terms.</a:t>
            </a:r>
          </a:p>
          <a:p>
            <a:r>
              <a:rPr lang="en-GB" dirty="0"/>
              <a:t>(b)	The MSCI Inc. disclaimer of liability, which applies to the data provided, is available from the </a:t>
            </a:r>
            <a:r>
              <a:rPr lang="en-GB" dirty="0">
                <a:hlinkClick r:id="rId2"/>
              </a:rPr>
              <a:t>August 2020 </a:t>
            </a:r>
            <a:r>
              <a:rPr lang="en-GB" i="1" dirty="0">
                <a:hlinkClick r:id="rId2"/>
              </a:rPr>
              <a:t>Monetary Policy Report</a:t>
            </a:r>
            <a:r>
              <a:rPr lang="en-GB" dirty="0"/>
              <a:t>.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9198" y="1149848"/>
            <a:ext cx="5485192" cy="4660401"/>
          </a:xfrm>
          <a:prstGeom prst="rect">
            <a:avLst/>
          </a:prstGeom>
        </p:spPr>
      </p:pic>
    </p:spTree>
    <p:extLst>
      <p:ext uri="{BB962C8B-B14F-4D97-AF65-F5344CB8AC3E}">
        <p14:creationId xmlns:p14="http://schemas.microsoft.com/office/powerpoint/2010/main" val="35166039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911463"/>
          </a:xfrm>
        </p:spPr>
        <p:txBody>
          <a:bodyPr/>
          <a:lstStyle/>
          <a:p>
            <a:pPr lvl="1"/>
            <a:r>
              <a:rPr lang="en-GB" b="1" dirty="0" smtClean="0">
                <a:solidFill>
                  <a:srgbClr val="005E6E"/>
                </a:solidFill>
              </a:rPr>
              <a:t>Chart 2.10 </a:t>
            </a:r>
            <a:r>
              <a:rPr lang="en-GB" dirty="0">
                <a:solidFill>
                  <a:srgbClr val="005E6E"/>
                </a:solidFill>
              </a:rPr>
              <a:t>Corporate bond spreads have narrowed</a:t>
            </a:r>
            <a:endParaRPr lang="en-GB" dirty="0" smtClean="0">
              <a:solidFill>
                <a:srgbClr val="005E6E"/>
              </a:solidFill>
            </a:endParaRPr>
          </a:p>
          <a:p>
            <a:pPr lvl="2"/>
            <a:r>
              <a:rPr lang="en-GB" dirty="0"/>
              <a:t>International non-financial corporate bond </a:t>
            </a:r>
            <a:r>
              <a:rPr lang="en-GB" dirty="0" smtClean="0"/>
              <a:t>spreads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Eikon</a:t>
            </a:r>
            <a:r>
              <a:rPr lang="en-GB" dirty="0"/>
              <a:t> from </a:t>
            </a:r>
            <a:r>
              <a:rPr lang="en-GB" dirty="0" err="1"/>
              <a:t>Refinitiv</a:t>
            </a:r>
            <a:r>
              <a:rPr lang="en-GB" dirty="0"/>
              <a:t>, ICE/</a:t>
            </a:r>
            <a:r>
              <a:rPr lang="en-GB" dirty="0" err="1"/>
              <a:t>BoAML</a:t>
            </a:r>
            <a:r>
              <a:rPr lang="en-GB" dirty="0"/>
              <a:t> Global Research and Bank calculations.</a:t>
            </a:r>
          </a:p>
          <a:p>
            <a:endParaRPr lang="en-GB" dirty="0"/>
          </a:p>
          <a:p>
            <a:r>
              <a:rPr lang="en-GB" dirty="0"/>
              <a:t>(a)	Option-adjusted spreads on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608" y="1168341"/>
            <a:ext cx="5592481" cy="4660401"/>
          </a:xfrm>
          <a:prstGeom prst="rect">
            <a:avLst/>
          </a:prstGeom>
        </p:spPr>
      </p:pic>
    </p:spTree>
    <p:extLst>
      <p:ext uri="{BB962C8B-B14F-4D97-AF65-F5344CB8AC3E}">
        <p14:creationId xmlns:p14="http://schemas.microsoft.com/office/powerpoint/2010/main" val="24973595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2.11 </a:t>
            </a:r>
            <a:r>
              <a:rPr lang="en-GB" dirty="0">
                <a:solidFill>
                  <a:srgbClr val="005E6E"/>
                </a:solidFill>
              </a:rPr>
              <a:t>Global financial conditions have eased since May </a:t>
            </a:r>
            <a:endParaRPr lang="en-GB" dirty="0" smtClean="0">
              <a:solidFill>
                <a:srgbClr val="005E6E"/>
              </a:solidFill>
            </a:endParaRPr>
          </a:p>
          <a:p>
            <a:pPr lvl="2"/>
            <a:r>
              <a:rPr lang="en-GB" dirty="0"/>
              <a:t>Global financial conditions </a:t>
            </a:r>
            <a:r>
              <a:rPr lang="en-GB" dirty="0" smtClean="0"/>
              <a:t>index</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t>
            </a:r>
            <a:r>
              <a:rPr lang="en-GB" dirty="0" err="1"/>
              <a:t>Eikon</a:t>
            </a:r>
            <a:r>
              <a:rPr lang="en-GB" dirty="0"/>
              <a:t> from </a:t>
            </a:r>
            <a:r>
              <a:rPr lang="en-GB" dirty="0" err="1"/>
              <a:t>Refinitiv</a:t>
            </a:r>
            <a:r>
              <a:rPr lang="en-GB" dirty="0"/>
              <a:t>, IMF </a:t>
            </a:r>
            <a:r>
              <a:rPr lang="en-GB" i="1" dirty="0"/>
              <a:t>WEO</a:t>
            </a:r>
            <a:r>
              <a:rPr lang="en-GB" dirty="0"/>
              <a:t> and Bank calculations.</a:t>
            </a:r>
          </a:p>
          <a:p>
            <a:r>
              <a:rPr lang="en-GB" dirty="0"/>
              <a:t> </a:t>
            </a:r>
          </a:p>
          <a:p>
            <a:r>
              <a:rPr lang="en-GB" dirty="0"/>
              <a:t>(a)	Financial conditions indices (FCIs) estimated for 43 economies using principal component analysis and weighted according to their shares in PPP-weighted world GDP. The FCIs summarise information from: term spreads, interbank spreads, corporate spreads, sovereign spreads, long-term interest rates, equity price returns, equity return volatility and relative financial market capitalisation. An increase in the index indicates a tightening in conditions. Data are to end-July </a:t>
            </a:r>
            <a:r>
              <a:rPr lang="en-GB" dirty="0" smtClean="0"/>
              <a:t>2020. </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9607" y="1101606"/>
            <a:ext cx="5344374" cy="4626873"/>
          </a:xfrm>
          <a:prstGeom prst="rect">
            <a:avLst/>
          </a:prstGeom>
        </p:spPr>
      </p:pic>
    </p:spTree>
    <p:extLst>
      <p:ext uri="{BB962C8B-B14F-4D97-AF65-F5344CB8AC3E}">
        <p14:creationId xmlns:p14="http://schemas.microsoft.com/office/powerpoint/2010/main" val="15224445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2.12 </a:t>
            </a:r>
            <a:r>
              <a:rPr lang="en-GB" dirty="0">
                <a:solidFill>
                  <a:srgbClr val="005E6E"/>
                </a:solidFill>
              </a:rPr>
              <a:t>Market participants still place more weight on sterling depreciating than appreciating</a:t>
            </a:r>
            <a:endParaRPr lang="en-GB" dirty="0" smtClean="0">
              <a:solidFill>
                <a:srgbClr val="005E6E"/>
              </a:solidFill>
            </a:endParaRPr>
          </a:p>
          <a:p>
            <a:pPr lvl="2"/>
            <a:r>
              <a:rPr lang="en-GB" dirty="0"/>
              <a:t>Six-month risk </a:t>
            </a:r>
            <a:r>
              <a:rPr lang="en-GB" dirty="0" smtClean="0"/>
              <a:t>reversals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 Bloomberg Finance L.P.</a:t>
            </a:r>
          </a:p>
          <a:p>
            <a:r>
              <a:rPr lang="en-GB" dirty="0"/>
              <a:t> </a:t>
            </a:r>
          </a:p>
          <a:p>
            <a:r>
              <a:rPr lang="en-GB" dirty="0"/>
              <a:t>(a)	25-delta risk reversals. Risk reversals show the difference between the implied volatilities of equally ‘out of the money’ put and call options. Negative risk reversals mean that it is more expensive to insure against currency depreciations than appreciations. Series are trade weighted.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6309" y="1446462"/>
            <a:ext cx="5351080" cy="4660401"/>
          </a:xfrm>
          <a:prstGeom prst="rect">
            <a:avLst/>
          </a:prstGeom>
        </p:spPr>
      </p:pic>
    </p:spTree>
    <p:extLst>
      <p:ext uri="{BB962C8B-B14F-4D97-AF65-F5344CB8AC3E}">
        <p14:creationId xmlns:p14="http://schemas.microsoft.com/office/powerpoint/2010/main" val="12116219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2.13 </a:t>
            </a:r>
            <a:r>
              <a:rPr lang="en-GB" dirty="0">
                <a:solidFill>
                  <a:srgbClr val="005E6E"/>
                </a:solidFill>
              </a:rPr>
              <a:t>Firms have raised over £70 billion since March</a:t>
            </a:r>
            <a:endParaRPr lang="en-GB" dirty="0" smtClean="0">
              <a:solidFill>
                <a:srgbClr val="005E6E"/>
              </a:solidFill>
            </a:endParaRPr>
          </a:p>
          <a:p>
            <a:pPr lvl="2"/>
            <a:r>
              <a:rPr lang="en-GB" dirty="0"/>
              <a:t>Net finance raised by private non-financial </a:t>
            </a:r>
            <a:r>
              <a:rPr lang="en-GB" dirty="0" smtClean="0"/>
              <a:t>corporations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(a)	Components may not sum to total as a result of seasonal adjustment. Data are for UK-resident </a:t>
            </a:r>
            <a:r>
              <a:rPr lang="en-GB" dirty="0" smtClean="0"/>
              <a:t>PNFCs.</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6020" y="1364427"/>
            <a:ext cx="5431547" cy="4445822"/>
          </a:xfrm>
          <a:prstGeom prst="rect">
            <a:avLst/>
          </a:prstGeom>
        </p:spPr>
      </p:pic>
    </p:spTree>
    <p:extLst>
      <p:ext uri="{BB962C8B-B14F-4D97-AF65-F5344CB8AC3E}">
        <p14:creationId xmlns:p14="http://schemas.microsoft.com/office/powerpoint/2010/main" val="307596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2.14 </a:t>
            </a:r>
            <a:r>
              <a:rPr lang="en-GB" dirty="0">
                <a:solidFill>
                  <a:srgbClr val="005E6E"/>
                </a:solidFill>
              </a:rPr>
              <a:t>Most firms that think they will need credit expect it to be </a:t>
            </a:r>
            <a:r>
              <a:rPr lang="en-GB" dirty="0" smtClean="0">
                <a:solidFill>
                  <a:srgbClr val="005E6E"/>
                </a:solidFill>
              </a:rPr>
              <a:t>available</a:t>
            </a:r>
          </a:p>
          <a:p>
            <a:pPr lvl="2"/>
            <a:r>
              <a:rPr lang="en-GB" dirty="0" smtClean="0"/>
              <a:t>Impact of Covid-19 on firms’ demand for credit</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DMP Survey and Bank calculations.</a:t>
            </a:r>
          </a:p>
          <a:p>
            <a:endParaRPr lang="en-GB" dirty="0"/>
          </a:p>
          <a:p>
            <a:r>
              <a:rPr lang="en-GB" dirty="0"/>
              <a:t>(a)	Question: ‘Relative to what would have otherwise happened, how do you expect the spread of Coronavirus (Covid-19) to affect your demand for credit in 2020 Q2?’.</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0492" y="1430208"/>
            <a:ext cx="5074849" cy="4672881"/>
          </a:xfrm>
          <a:prstGeom prst="rect">
            <a:avLst/>
          </a:prstGeom>
        </p:spPr>
      </p:pic>
    </p:spTree>
    <p:extLst>
      <p:ext uri="{BB962C8B-B14F-4D97-AF65-F5344CB8AC3E}">
        <p14:creationId xmlns:p14="http://schemas.microsoft.com/office/powerpoint/2010/main" val="4994645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2.15 </a:t>
            </a:r>
            <a:r>
              <a:rPr lang="en-GB" dirty="0">
                <a:solidFill>
                  <a:srgbClr val="005E6E"/>
                </a:solidFill>
              </a:rPr>
              <a:t>Around £50 billion of lending has been approved under government-backed loan schemes</a:t>
            </a:r>
            <a:endParaRPr lang="en-GB" dirty="0" smtClean="0">
              <a:solidFill>
                <a:srgbClr val="005E6E"/>
              </a:solidFill>
            </a:endParaRPr>
          </a:p>
          <a:p>
            <a:pPr lvl="2"/>
            <a:r>
              <a:rPr lang="en-GB" dirty="0"/>
              <a:t>Cumulative approvals under government loan </a:t>
            </a:r>
            <a:r>
              <a:rPr lang="en-GB" dirty="0" smtClean="0"/>
              <a:t>schemes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 HM Treasury.</a:t>
            </a:r>
          </a:p>
          <a:p>
            <a:endParaRPr lang="en-GB" dirty="0"/>
          </a:p>
          <a:p>
            <a:r>
              <a:rPr lang="en-GB" dirty="0"/>
              <a:t>(a) </a:t>
            </a:r>
            <a:r>
              <a:rPr lang="en-GB" dirty="0" smtClean="0"/>
              <a:t>	Based </a:t>
            </a:r>
            <a:r>
              <a:rPr lang="en-GB" dirty="0"/>
              <a:t>on data to 26 July 2020. </a:t>
            </a:r>
          </a:p>
          <a:p>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6020" y="1384544"/>
            <a:ext cx="5431547" cy="4425705"/>
          </a:xfrm>
          <a:prstGeom prst="rect">
            <a:avLst/>
          </a:prstGeom>
        </p:spPr>
      </p:pic>
    </p:spTree>
    <p:extLst>
      <p:ext uri="{BB962C8B-B14F-4D97-AF65-F5344CB8AC3E}">
        <p14:creationId xmlns:p14="http://schemas.microsoft.com/office/powerpoint/2010/main" val="36194973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2.16 </a:t>
            </a:r>
            <a:r>
              <a:rPr lang="en-GB" dirty="0">
                <a:solidFill>
                  <a:srgbClr val="005E6E"/>
                </a:solidFill>
              </a:rPr>
              <a:t>Consumer credit volumes were broadly flat in June having fallen in previous months</a:t>
            </a:r>
            <a:endParaRPr lang="en-GB" dirty="0" smtClean="0">
              <a:solidFill>
                <a:srgbClr val="005E6E"/>
              </a:solidFill>
            </a:endParaRPr>
          </a:p>
          <a:p>
            <a:pPr lvl="2"/>
            <a:r>
              <a:rPr lang="en-GB" dirty="0"/>
              <a:t>Net consumer credit </a:t>
            </a:r>
            <a:r>
              <a:rPr lang="en-GB" dirty="0" smtClean="0"/>
              <a:t>lending</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ONS and Bank calculations.</a:t>
            </a:r>
          </a:p>
          <a:p>
            <a:endParaRPr lang="en-GB" dirty="0"/>
          </a:p>
          <a:p>
            <a:r>
              <a:rPr lang="en-GB" dirty="0"/>
              <a:t>(a)	Sterling net lending by UK monetary financial institutions (MFIs) and other lenders to UK individuals (excludes student loans).</a:t>
            </a:r>
          </a:p>
          <a:p>
            <a:r>
              <a:rPr lang="en-GB" dirty="0"/>
              <a:t>(b)	Identified dealership car finance lending by UK MFIs and other lenders.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2843" y="1457482"/>
            <a:ext cx="5377902" cy="4425705"/>
          </a:xfrm>
          <a:prstGeom prst="rect">
            <a:avLst/>
          </a:prstGeom>
        </p:spPr>
      </p:pic>
    </p:spTree>
    <p:extLst>
      <p:ext uri="{BB962C8B-B14F-4D97-AF65-F5344CB8AC3E}">
        <p14:creationId xmlns:p14="http://schemas.microsoft.com/office/powerpoint/2010/main" val="16091020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2.17 </a:t>
            </a:r>
            <a:r>
              <a:rPr lang="en-GB" dirty="0">
                <a:solidFill>
                  <a:srgbClr val="005E6E"/>
                </a:solidFill>
              </a:rPr>
              <a:t>Overall UK monetary and financial conditions have eased slightly since the May </a:t>
            </a:r>
            <a:r>
              <a:rPr lang="en-GB" i="1" dirty="0">
                <a:solidFill>
                  <a:srgbClr val="005E6E"/>
                </a:solidFill>
              </a:rPr>
              <a:t>Report</a:t>
            </a:r>
            <a:endParaRPr lang="en-GB" i="1" dirty="0" smtClean="0">
              <a:solidFill>
                <a:srgbClr val="005E6E"/>
              </a:solidFill>
            </a:endParaRPr>
          </a:p>
          <a:p>
            <a:pPr lvl="2"/>
            <a:r>
              <a:rPr lang="en-GB" dirty="0"/>
              <a:t>Contributions to changes in the UK Monetary and Financial Conditions Index since the January 2020 </a:t>
            </a:r>
            <a:r>
              <a:rPr lang="en-GB" i="1" dirty="0" smtClean="0"/>
              <a:t>Report</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t>
            </a:r>
            <a:r>
              <a:rPr lang="en-GB" dirty="0" err="1"/>
              <a:t>Eikon</a:t>
            </a:r>
            <a:r>
              <a:rPr lang="en-GB" dirty="0"/>
              <a:t> from </a:t>
            </a:r>
            <a:r>
              <a:rPr lang="en-GB" dirty="0" err="1"/>
              <a:t>Refinitiv</a:t>
            </a:r>
            <a:r>
              <a:rPr lang="en-GB" dirty="0"/>
              <a:t>, ICE/</a:t>
            </a:r>
            <a:r>
              <a:rPr lang="en-GB" dirty="0" err="1"/>
              <a:t>BoAML</a:t>
            </a:r>
            <a:r>
              <a:rPr lang="en-GB" dirty="0"/>
              <a:t> Global Research and Bank calculations.</a:t>
            </a:r>
          </a:p>
          <a:p>
            <a:endParaRPr lang="en-GB" dirty="0"/>
          </a:p>
          <a:p>
            <a:r>
              <a:rPr lang="en-GB" dirty="0"/>
              <a:t>(a)	The UK Monetary and Financial Conditions Index (MFCI) summarises information from the following series: short-term interest rates, the sterling ERI, corporate bond spreads, equity prices, and household and corporate bank lending spreads. The series weights are based on the estimated impact of each variable on UK GDP. The chart shows changes in the MFCI from the average level over the 15 working days to 22 January 2020. The cut-off for data in the May MPR was 29 April 2020. An increase in the MFCI signals tighter financial conditions and a decrease signals looser conditions. For more information, see the Bank Overground post </a:t>
            </a:r>
            <a:r>
              <a:rPr lang="en-GB" dirty="0" smtClean="0"/>
              <a:t>‘</a:t>
            </a:r>
            <a:r>
              <a:rPr lang="en-GB" dirty="0">
                <a:hlinkClick r:id="rId2"/>
              </a:rPr>
              <a:t>How can we measure UK financial conditions</a:t>
            </a:r>
            <a:r>
              <a:rPr lang="en-GB" dirty="0" smtClean="0">
                <a:hlinkClick r:id="rId2"/>
              </a:rPr>
              <a:t>?</a:t>
            </a:r>
            <a:r>
              <a:rPr lang="en-GB" dirty="0" smtClean="0"/>
              <a:t>’.</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5885" y="1581049"/>
            <a:ext cx="4694763" cy="4011677"/>
          </a:xfrm>
          <a:prstGeom prst="rect">
            <a:avLst/>
          </a:prstGeom>
        </p:spPr>
      </p:pic>
    </p:spTree>
    <p:extLst>
      <p:ext uri="{BB962C8B-B14F-4D97-AF65-F5344CB8AC3E}">
        <p14:creationId xmlns:p14="http://schemas.microsoft.com/office/powerpoint/2010/main" val="2594160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2.18 </a:t>
            </a:r>
            <a:r>
              <a:rPr lang="en-GB" dirty="0">
                <a:solidFill>
                  <a:srgbClr val="005E6E"/>
                </a:solidFill>
              </a:rPr>
              <a:t>High-frequency indicators show the change in behaviour that resulted from the pandemic</a:t>
            </a:r>
            <a:endParaRPr lang="en-GB" dirty="0" smtClean="0">
              <a:solidFill>
                <a:srgbClr val="005E6E"/>
              </a:solidFill>
            </a:endParaRPr>
          </a:p>
          <a:p>
            <a:pPr lvl="2"/>
            <a:r>
              <a:rPr lang="en-GB" dirty="0">
                <a:solidFill>
                  <a:prstClr val="black"/>
                </a:solidFill>
              </a:rPr>
              <a:t>High-frequency indicators of economic activity</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Department for Transport, Google Trends, </a:t>
            </a:r>
            <a:r>
              <a:rPr lang="en-GB" dirty="0" err="1"/>
              <a:t>OpenSky</a:t>
            </a:r>
            <a:r>
              <a:rPr lang="en-GB" dirty="0"/>
              <a:t> Network, </a:t>
            </a:r>
            <a:r>
              <a:rPr lang="en-GB" dirty="0" err="1"/>
              <a:t>OpenTable</a:t>
            </a:r>
            <a:r>
              <a:rPr lang="en-GB" dirty="0"/>
              <a:t>, </a:t>
            </a:r>
            <a:r>
              <a:rPr lang="en-GB" dirty="0" err="1"/>
              <a:t>ShopperTrak</a:t>
            </a:r>
            <a:r>
              <a:rPr lang="en-GB" dirty="0"/>
              <a:t> and Bank calculations.</a:t>
            </a:r>
          </a:p>
          <a:p>
            <a:endParaRPr lang="en-GB" dirty="0"/>
          </a:p>
          <a:p>
            <a:r>
              <a:rPr lang="en-GB" dirty="0"/>
              <a:t>(a) 	Data are not seasonally adjusted. Road and rail travel data are shown relative to normal levels. All other data are shown relative to a year earlier.</a:t>
            </a:r>
          </a:p>
          <a:p>
            <a:r>
              <a:rPr lang="en-GB" dirty="0"/>
              <a:t>(b) 	Seven-day moving averages of flight departures tracked by the </a:t>
            </a:r>
            <a:r>
              <a:rPr lang="en-GB" dirty="0" err="1"/>
              <a:t>OpenSky</a:t>
            </a:r>
            <a:r>
              <a:rPr lang="en-GB" dirty="0"/>
              <a:t> Network from Birmingham, Gatwick, Heathrow, Luton, Manchester and Stansted airports.</a:t>
            </a:r>
          </a:p>
          <a:p>
            <a:r>
              <a:rPr lang="en-GB" dirty="0"/>
              <a:t>(c) 	The number of tube journeys is based on Transport for London data and the number of bus journeys do not include London buses.</a:t>
            </a:r>
          </a:p>
          <a:p>
            <a:r>
              <a:rPr lang="en-GB" dirty="0"/>
              <a:t>(d) 	Google searches data are weekly averages of the Google Trends index of UK search volumes. Searches for cars shows the average of changes in search volumes for the six highest-selling car brands in the UK.</a:t>
            </a:r>
          </a:p>
          <a:p>
            <a:r>
              <a:rPr lang="en-GB" dirty="0"/>
              <a:t>(e) 	Weekly changes to 14 March and daily thereafter. Data have been adjusted to remove distortions caused by bank holidays.</a:t>
            </a:r>
          </a:p>
          <a:p>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7197" y="1923379"/>
            <a:ext cx="8229194" cy="2991253"/>
          </a:xfrm>
          <a:prstGeom prst="rect">
            <a:avLst/>
          </a:prstGeom>
        </p:spPr>
      </p:pic>
    </p:spTree>
    <p:extLst>
      <p:ext uri="{BB962C8B-B14F-4D97-AF65-F5344CB8AC3E}">
        <p14:creationId xmlns:p14="http://schemas.microsoft.com/office/powerpoint/2010/main" val="18542735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 </a:t>
            </a:r>
            <a:r>
              <a:rPr lang="en-GB" dirty="0">
                <a:solidFill>
                  <a:srgbClr val="005E6E"/>
                </a:solidFill>
              </a:rPr>
              <a:t>Economic activity has fallen sharply. Unemployment is expected to rise. Inflation is expected to remain well below the MPC’s target.</a:t>
            </a:r>
            <a:endParaRPr lang="en-GB" dirty="0" smtClean="0">
              <a:solidFill>
                <a:srgbClr val="005E6E"/>
              </a:solidFill>
            </a:endParaRPr>
          </a:p>
          <a:p>
            <a:pPr lvl="2"/>
            <a:r>
              <a:rPr lang="en-GB" dirty="0"/>
              <a:t>Near-term projections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ONS and Bank calculations.</a:t>
            </a:r>
          </a:p>
          <a:p>
            <a:r>
              <a:rPr lang="en-GB" dirty="0"/>
              <a:t> </a:t>
            </a:r>
          </a:p>
          <a:p>
            <a:r>
              <a:rPr lang="en-GB" dirty="0"/>
              <a:t>(a)	GDP and unemployment projections are based on official data to May. CPI inflation figure is an outturn</a:t>
            </a:r>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9489" y="1858274"/>
            <a:ext cx="6644610" cy="4240814"/>
          </a:xfrm>
          <a:prstGeom prst="rect">
            <a:avLst/>
          </a:prstGeom>
        </p:spPr>
      </p:pic>
    </p:spTree>
    <p:extLst>
      <p:ext uri="{BB962C8B-B14F-4D97-AF65-F5344CB8AC3E}">
        <p14:creationId xmlns:p14="http://schemas.microsoft.com/office/powerpoint/2010/main" val="1247554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2.19 </a:t>
            </a:r>
            <a:r>
              <a:rPr lang="en-GB" dirty="0">
                <a:solidFill>
                  <a:srgbClr val="005E6E"/>
                </a:solidFill>
              </a:rPr>
              <a:t>The share of consumption restricted by social distancing measures has fallen significantly since May</a:t>
            </a:r>
            <a:endParaRPr lang="en-GB" dirty="0" smtClean="0">
              <a:solidFill>
                <a:srgbClr val="005E6E"/>
              </a:solidFill>
            </a:endParaRPr>
          </a:p>
          <a:p>
            <a:pPr lvl="2"/>
            <a:r>
              <a:rPr lang="en-GB" dirty="0">
                <a:solidFill>
                  <a:prstClr val="black"/>
                </a:solidFill>
              </a:rPr>
              <a:t>Weekly estimates of the share of restricted consumption</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ONS and Bank calculations.</a:t>
            </a:r>
          </a:p>
          <a:p>
            <a:endParaRPr lang="en-GB" dirty="0"/>
          </a:p>
          <a:p>
            <a:r>
              <a:rPr lang="en-GB" dirty="0"/>
              <a:t>(a)	Updated every Friday, based on Government guidance on </a:t>
            </a:r>
            <a:r>
              <a:rPr lang="en-GB" dirty="0">
                <a:hlinkClick r:id="rId3"/>
              </a:rPr>
              <a:t>Closing certain businesses and venues in England</a:t>
            </a:r>
            <a:r>
              <a:rPr lang="en-GB" dirty="0"/>
              <a:t>. Where consumption weights are not available, shares are calculated using CPI weights, rescaled to account for imputed rents. Does not reflect online consumption and deliveries and so should be viewed as indicative.</a:t>
            </a:r>
          </a:p>
          <a:p>
            <a:r>
              <a:rPr lang="en-GB" dirty="0" smtClean="0"/>
              <a:t>.</a:t>
            </a:r>
            <a:endParaRPr lang="en-GB"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89005" y="1544439"/>
            <a:ext cx="4925578" cy="4224536"/>
          </a:xfrm>
          <a:prstGeom prst="rect">
            <a:avLst/>
          </a:prstGeom>
        </p:spPr>
      </p:pic>
    </p:spTree>
    <p:extLst>
      <p:ext uri="{BB962C8B-B14F-4D97-AF65-F5344CB8AC3E}">
        <p14:creationId xmlns:p14="http://schemas.microsoft.com/office/powerpoint/2010/main" val="585952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1516854"/>
          </a:xfrm>
        </p:spPr>
        <p:txBody>
          <a:bodyPr/>
          <a:lstStyle/>
          <a:p>
            <a:pPr lvl="1"/>
            <a:r>
              <a:rPr lang="en-GB" b="1" dirty="0" smtClean="0">
                <a:solidFill>
                  <a:srgbClr val="005E6E"/>
                </a:solidFill>
              </a:rPr>
              <a:t>Chart 2.20 </a:t>
            </a:r>
            <a:r>
              <a:rPr lang="en-GB" dirty="0">
                <a:solidFill>
                  <a:srgbClr val="005E6E"/>
                </a:solidFill>
              </a:rPr>
              <a:t>Some types of spending have recovered to close to their levels at the start of the year, but other types remain subdued</a:t>
            </a:r>
            <a:endParaRPr lang="en-GB" dirty="0" smtClean="0">
              <a:solidFill>
                <a:srgbClr val="005E6E"/>
              </a:solidFill>
            </a:endParaRPr>
          </a:p>
          <a:p>
            <a:pPr lvl="2"/>
            <a:r>
              <a:rPr lang="en-GB" dirty="0">
                <a:solidFill>
                  <a:prstClr val="black"/>
                </a:solidFill>
              </a:rPr>
              <a:t>Daily spending using debit and credit cards</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CHAPS and Bank calculations.</a:t>
            </a:r>
          </a:p>
          <a:p>
            <a:endParaRPr lang="en-GB" dirty="0"/>
          </a:p>
          <a:p>
            <a:r>
              <a:rPr lang="en-GB" dirty="0"/>
              <a:t>(a) 	Based on the CHAPS payments that a sample of around 90 UK companies receive from their merchant acquirers on a daily basis, which proxy the sales that these companies make through debit and credit card purchases. Seven-day rolling averages. Companies that have not started to receive payments through CHAPS following the easing of lockdown measures are assumed to remain closed or to be making a very limited number of sales (though they may have started to receive payments from merchant acquirers through other payment systems). Firms’ data are mapped to the closest available ONS consumption categories and then weighted together using the equivalent shares in the ONS consumption basket. For definitions of the different consumption groups see the May 2020 MPR. Data are nominal, not seasonally adjusted, and shown to 29 July.</a:t>
            </a:r>
          </a:p>
          <a:p>
            <a:r>
              <a:rPr lang="en-GB" dirty="0" smtClean="0"/>
              <a:t>.</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2733" y="1818204"/>
            <a:ext cx="4493371" cy="3796596"/>
          </a:xfrm>
          <a:prstGeom prst="rect">
            <a:avLst/>
          </a:prstGeom>
        </p:spPr>
      </p:pic>
    </p:spTree>
    <p:extLst>
      <p:ext uri="{BB962C8B-B14F-4D97-AF65-F5344CB8AC3E}">
        <p14:creationId xmlns:p14="http://schemas.microsoft.com/office/powerpoint/2010/main" val="5584816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1516854"/>
          </a:xfrm>
        </p:spPr>
        <p:txBody>
          <a:bodyPr/>
          <a:lstStyle/>
          <a:p>
            <a:pPr lvl="1"/>
            <a:r>
              <a:rPr lang="en-GB" b="1" dirty="0" smtClean="0">
                <a:solidFill>
                  <a:srgbClr val="005E6E"/>
                </a:solidFill>
              </a:rPr>
              <a:t>Chart 2.21 </a:t>
            </a:r>
            <a:r>
              <a:rPr lang="en-GB" dirty="0">
                <a:solidFill>
                  <a:srgbClr val="005E6E"/>
                </a:solidFill>
              </a:rPr>
              <a:t>In-store retail sales have fallen, but this has been offset by a rise in non-store sales</a:t>
            </a:r>
            <a:endParaRPr lang="en-GB" dirty="0" smtClean="0">
              <a:solidFill>
                <a:srgbClr val="005E6E"/>
              </a:solidFill>
            </a:endParaRPr>
          </a:p>
          <a:p>
            <a:pPr lvl="2"/>
            <a:r>
              <a:rPr lang="en-GB" dirty="0">
                <a:solidFill>
                  <a:prstClr val="black"/>
                </a:solidFill>
              </a:rPr>
              <a:t>Contributions to retail sales growth since December </a:t>
            </a:r>
            <a:r>
              <a:rPr lang="en-GB" dirty="0" smtClean="0">
                <a:solidFill>
                  <a:prstClr val="black"/>
                </a:solidFill>
              </a:rPr>
              <a:t>2019</a:t>
            </a:r>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ONS and Bank </a:t>
            </a:r>
            <a:r>
              <a:rPr lang="en-GB" dirty="0" smtClean="0"/>
              <a:t>calculations.</a:t>
            </a:r>
            <a:endParaRPr lang="en-GB"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0869" y="1472664"/>
            <a:ext cx="4913386" cy="4230632"/>
          </a:xfrm>
          <a:prstGeom prst="rect">
            <a:avLst/>
          </a:prstGeom>
        </p:spPr>
      </p:pic>
    </p:spTree>
    <p:extLst>
      <p:ext uri="{BB962C8B-B14F-4D97-AF65-F5344CB8AC3E}">
        <p14:creationId xmlns:p14="http://schemas.microsoft.com/office/powerpoint/2010/main" val="15461963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1516854"/>
          </a:xfrm>
        </p:spPr>
        <p:txBody>
          <a:bodyPr/>
          <a:lstStyle/>
          <a:p>
            <a:pPr lvl="1"/>
            <a:r>
              <a:rPr lang="en-GB" b="1" dirty="0" smtClean="0">
                <a:solidFill>
                  <a:srgbClr val="005E6E"/>
                </a:solidFill>
              </a:rPr>
              <a:t>Chart 2.22 </a:t>
            </a:r>
            <a:r>
              <a:rPr lang="en-GB" dirty="0">
                <a:solidFill>
                  <a:srgbClr val="005E6E"/>
                </a:solidFill>
              </a:rPr>
              <a:t>Household spending is expected to be the main </a:t>
            </a:r>
            <a:r>
              <a:rPr lang="en-GB" dirty="0" smtClean="0">
                <a:solidFill>
                  <a:srgbClr val="005E6E"/>
                </a:solidFill>
              </a:rPr>
              <a:t/>
            </a:r>
            <a:br>
              <a:rPr lang="en-GB" dirty="0" smtClean="0">
                <a:solidFill>
                  <a:srgbClr val="005E6E"/>
                </a:solidFill>
              </a:rPr>
            </a:br>
            <a:r>
              <a:rPr lang="en-GB" dirty="0" smtClean="0">
                <a:solidFill>
                  <a:srgbClr val="005E6E"/>
                </a:solidFill>
              </a:rPr>
              <a:t>driver </a:t>
            </a:r>
            <a:r>
              <a:rPr lang="en-GB" dirty="0">
                <a:solidFill>
                  <a:srgbClr val="005E6E"/>
                </a:solidFill>
              </a:rPr>
              <a:t>of the fall and partial recovery of GDP</a:t>
            </a:r>
            <a:endParaRPr lang="en-GB" dirty="0" smtClean="0">
              <a:solidFill>
                <a:srgbClr val="005E6E"/>
              </a:solidFill>
            </a:endParaRPr>
          </a:p>
          <a:p>
            <a:pPr lvl="2"/>
            <a:r>
              <a:rPr lang="en-GB" dirty="0">
                <a:solidFill>
                  <a:prstClr val="black"/>
                </a:solidFill>
              </a:rPr>
              <a:t>Changes in output since 2019 </a:t>
            </a:r>
            <a:r>
              <a:rPr lang="en-GB" dirty="0" smtClean="0">
                <a:solidFill>
                  <a:prstClr val="black"/>
                </a:solidFill>
              </a:rPr>
              <a:t>Q4</a:t>
            </a:r>
            <a:r>
              <a:rPr lang="en-GB" baseline="30000" dirty="0">
                <a:solidFill>
                  <a:prstClr val="black"/>
                </a:solidFill>
              </a:rPr>
              <a:t>(a)</a:t>
            </a: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ONS and Bank calculations.</a:t>
            </a:r>
          </a:p>
          <a:p>
            <a:endParaRPr lang="en-GB" dirty="0"/>
          </a:p>
          <a:p>
            <a:r>
              <a:rPr lang="en-GB" dirty="0"/>
              <a:t>(a) 	Consumption data include non-profit institutions serving households (NPISH) and net trade data exclude the impact of missing trader intra-community (MTIC) fraud. Other includes household investment, public sector spending, changes in inventories and acquisitions less disposals of valuables.</a:t>
            </a:r>
          </a:p>
          <a:p>
            <a:r>
              <a:rPr lang="en-GB" dirty="0"/>
              <a:t>(b) 	Bank staff projections</a:t>
            </a:r>
            <a:r>
              <a:rPr lang="en-GB" dirty="0" smtClean="0"/>
              <a:t>.</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5604" y="1556631"/>
            <a:ext cx="4980442" cy="4212344"/>
          </a:xfrm>
          <a:prstGeom prst="rect">
            <a:avLst/>
          </a:prstGeom>
        </p:spPr>
      </p:pic>
    </p:spTree>
    <p:extLst>
      <p:ext uri="{BB962C8B-B14F-4D97-AF65-F5344CB8AC3E}">
        <p14:creationId xmlns:p14="http://schemas.microsoft.com/office/powerpoint/2010/main" val="21076972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1516854"/>
          </a:xfrm>
        </p:spPr>
        <p:txBody>
          <a:bodyPr/>
          <a:lstStyle/>
          <a:p>
            <a:pPr lvl="1"/>
            <a:r>
              <a:rPr lang="en-GB" b="1" dirty="0" smtClean="0">
                <a:solidFill>
                  <a:srgbClr val="005E6E"/>
                </a:solidFill>
              </a:rPr>
              <a:t>Chart 2.23 </a:t>
            </a:r>
            <a:r>
              <a:rPr lang="en-GB" dirty="0">
                <a:solidFill>
                  <a:srgbClr val="005E6E"/>
                </a:solidFill>
              </a:rPr>
              <a:t>Responses to an ONS survey suggest continued caution about social consumption</a:t>
            </a:r>
            <a:endParaRPr lang="en-GB" dirty="0" smtClean="0">
              <a:solidFill>
                <a:srgbClr val="005E6E"/>
              </a:solidFill>
            </a:endParaRPr>
          </a:p>
          <a:p>
            <a:pPr lvl="2"/>
            <a:r>
              <a:rPr lang="en-GB" dirty="0">
                <a:solidFill>
                  <a:prstClr val="black"/>
                </a:solidFill>
              </a:rPr>
              <a:t>Confidence in visiting cinemas and indoor restaurants</a:t>
            </a:r>
            <a:r>
              <a:rPr lang="en-GB" baseline="30000" dirty="0" smtClean="0">
                <a:solidFill>
                  <a:prstClr val="black"/>
                </a:solidFill>
              </a:rPr>
              <a:t>(a</a:t>
            </a:r>
            <a:r>
              <a:rPr lang="en-GB" baseline="30000" dirty="0">
                <a:solidFill>
                  <a:prstClr val="black"/>
                </a:solidFill>
              </a:rPr>
              <a:t>)</a:t>
            </a: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ONS and Bank calculations.</a:t>
            </a:r>
          </a:p>
          <a:p>
            <a:endParaRPr lang="en-GB" dirty="0"/>
          </a:p>
          <a:p>
            <a:r>
              <a:rPr lang="en-GB" dirty="0"/>
              <a:t>(a) 	Questions: ‘At this time, how comfortable or uncomfortable would you be going to the cinema/eating indoors at a restaurant?’. Responses of ‘Not applicable’, ‘Don’t know’ and ‘Prefer not to say’ are not included, so proportions will not sum to 100. Based on survey responses from 15 to 19 July.</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670883"/>
            <a:ext cx="5486412" cy="4023368"/>
          </a:xfrm>
          <a:prstGeom prst="rect">
            <a:avLst/>
          </a:prstGeom>
        </p:spPr>
      </p:pic>
    </p:spTree>
    <p:extLst>
      <p:ext uri="{BB962C8B-B14F-4D97-AF65-F5344CB8AC3E}">
        <p14:creationId xmlns:p14="http://schemas.microsoft.com/office/powerpoint/2010/main" val="7277368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1516854"/>
          </a:xfrm>
        </p:spPr>
        <p:txBody>
          <a:bodyPr/>
          <a:lstStyle/>
          <a:p>
            <a:pPr lvl="1"/>
            <a:r>
              <a:rPr lang="en-GB" b="1" dirty="0" smtClean="0">
                <a:solidFill>
                  <a:srgbClr val="005E6E"/>
                </a:solidFill>
              </a:rPr>
              <a:t>Chart 2.24 </a:t>
            </a:r>
            <a:r>
              <a:rPr lang="en-GB" dirty="0">
                <a:solidFill>
                  <a:srgbClr val="005E6E"/>
                </a:solidFill>
              </a:rPr>
              <a:t>Consumer confidence has picked up slightly </a:t>
            </a:r>
            <a:r>
              <a:rPr lang="en-GB" dirty="0" smtClean="0">
                <a:solidFill>
                  <a:srgbClr val="005E6E"/>
                </a:solidFill>
              </a:rPr>
              <a:t/>
            </a:r>
            <a:br>
              <a:rPr lang="en-GB" dirty="0" smtClean="0">
                <a:solidFill>
                  <a:srgbClr val="005E6E"/>
                </a:solidFill>
              </a:rPr>
            </a:br>
            <a:r>
              <a:rPr lang="en-GB" dirty="0" smtClean="0">
                <a:solidFill>
                  <a:srgbClr val="005E6E"/>
                </a:solidFill>
              </a:rPr>
              <a:t>in </a:t>
            </a:r>
            <a:r>
              <a:rPr lang="en-GB" dirty="0">
                <a:solidFill>
                  <a:srgbClr val="005E6E"/>
                </a:solidFill>
              </a:rPr>
              <a:t>recent months, but remains very subdued</a:t>
            </a:r>
            <a:endParaRPr lang="en-GB" dirty="0" smtClean="0">
              <a:solidFill>
                <a:srgbClr val="005E6E"/>
              </a:solidFill>
            </a:endParaRPr>
          </a:p>
          <a:p>
            <a:pPr lvl="2"/>
            <a:r>
              <a:rPr lang="en-GB" dirty="0">
                <a:solidFill>
                  <a:prstClr val="black"/>
                </a:solidFill>
              </a:rPr>
              <a:t>Consumer confidence</a:t>
            </a:r>
            <a:r>
              <a:rPr lang="en-GB" baseline="30000" dirty="0" smtClean="0">
                <a:solidFill>
                  <a:prstClr val="black"/>
                </a:solidFill>
              </a:rPr>
              <a:t>(a</a:t>
            </a:r>
            <a:r>
              <a:rPr lang="en-GB" baseline="30000" dirty="0">
                <a:solidFill>
                  <a:prstClr val="black"/>
                </a:solidFill>
              </a:rPr>
              <a:t>)</a:t>
            </a: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GfK</a:t>
            </a:r>
            <a:r>
              <a:rPr lang="en-GB" dirty="0"/>
              <a:t> (research carried out on behalf of the European Commission) and Bank calculations. </a:t>
            </a:r>
          </a:p>
          <a:p>
            <a:endParaRPr lang="en-GB" dirty="0"/>
          </a:p>
          <a:p>
            <a:r>
              <a:rPr lang="en-GB" dirty="0"/>
              <a:t>(a) 	Difference from average since 1997. Based on the average of five survey balances: general macroeconomic situation over the past 12 months and expectations for the next 12 months, personal financial situation over the past 12 months and expectations for the next 12 months, and major purchases at present.</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9130" y="1549137"/>
            <a:ext cx="4870714" cy="4261112"/>
          </a:xfrm>
          <a:prstGeom prst="rect">
            <a:avLst/>
          </a:prstGeom>
        </p:spPr>
      </p:pic>
    </p:spTree>
    <p:extLst>
      <p:ext uri="{BB962C8B-B14F-4D97-AF65-F5344CB8AC3E}">
        <p14:creationId xmlns:p14="http://schemas.microsoft.com/office/powerpoint/2010/main" val="12791285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9321133" cy="1516854"/>
          </a:xfrm>
        </p:spPr>
        <p:txBody>
          <a:bodyPr/>
          <a:lstStyle/>
          <a:p>
            <a:pPr lvl="1"/>
            <a:r>
              <a:rPr lang="en-GB" b="1" dirty="0" smtClean="0">
                <a:solidFill>
                  <a:srgbClr val="005E6E"/>
                </a:solidFill>
              </a:rPr>
              <a:t>Chart 2.25 </a:t>
            </a:r>
            <a:r>
              <a:rPr lang="en-GB" dirty="0">
                <a:solidFill>
                  <a:srgbClr val="005E6E"/>
                </a:solidFill>
              </a:rPr>
              <a:t>Businesses expect to invest much less as a result of Covid-19, but have become slightly less pessimistic recently</a:t>
            </a:r>
            <a:endParaRPr lang="en-GB" dirty="0" smtClean="0">
              <a:solidFill>
                <a:srgbClr val="005E6E"/>
              </a:solidFill>
            </a:endParaRPr>
          </a:p>
          <a:p>
            <a:pPr lvl="2"/>
            <a:r>
              <a:rPr lang="en-GB" dirty="0">
                <a:solidFill>
                  <a:prstClr val="black"/>
                </a:solidFill>
              </a:rPr>
              <a:t>Businesses’ expected impact of Covid-19 on investment by </a:t>
            </a:r>
            <a:r>
              <a:rPr lang="en-GB" dirty="0" smtClean="0">
                <a:solidFill>
                  <a:prstClr val="black"/>
                </a:solidFill>
              </a:rPr>
              <a:t/>
            </a:r>
            <a:br>
              <a:rPr lang="en-GB" dirty="0" smtClean="0">
                <a:solidFill>
                  <a:prstClr val="black"/>
                </a:solidFill>
              </a:rPr>
            </a:br>
            <a:r>
              <a:rPr lang="en-GB" dirty="0" smtClean="0">
                <a:solidFill>
                  <a:prstClr val="black"/>
                </a:solidFill>
              </a:rPr>
              <a:t>DMP </a:t>
            </a:r>
            <a:r>
              <a:rPr lang="en-GB" dirty="0">
                <a:solidFill>
                  <a:prstClr val="black"/>
                </a:solidFill>
              </a:rPr>
              <a:t>Survey </a:t>
            </a:r>
            <a:r>
              <a:rPr lang="en-GB" dirty="0" smtClean="0">
                <a:solidFill>
                  <a:prstClr val="black"/>
                </a:solidFill>
              </a:rPr>
              <a:t>date</a:t>
            </a:r>
            <a:r>
              <a:rPr lang="en-GB" baseline="30000" dirty="0" smtClean="0">
                <a:solidFill>
                  <a:prstClr val="black"/>
                </a:solidFill>
              </a:rPr>
              <a:t>(a</a:t>
            </a:r>
            <a:r>
              <a:rPr lang="en-GB" baseline="30000" dirty="0">
                <a:solidFill>
                  <a:prstClr val="black"/>
                </a:solidFill>
              </a:rPr>
              <a:t>)</a:t>
            </a: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DMP Survey and Bank calculations.</a:t>
            </a:r>
          </a:p>
          <a:p>
            <a:endParaRPr lang="en-GB" dirty="0"/>
          </a:p>
          <a:p>
            <a:r>
              <a:rPr lang="en-GB" dirty="0"/>
              <a:t>(a) 	Question: ‘Relative to what would have otherwise happened, what is your best estimate for the impact of the spread of coronavirus (Covid-19) on the capital expenditure of your business in 2020 Q2, 2020 Q3, 2020 Q4 and 2021 Q1?’.</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1284" y="1743075"/>
            <a:ext cx="4422047" cy="4290374"/>
          </a:xfrm>
          <a:prstGeom prst="rect">
            <a:avLst/>
          </a:prstGeom>
        </p:spPr>
      </p:pic>
    </p:spTree>
    <p:extLst>
      <p:ext uri="{BB962C8B-B14F-4D97-AF65-F5344CB8AC3E}">
        <p14:creationId xmlns:p14="http://schemas.microsoft.com/office/powerpoint/2010/main" val="31404514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9321133" cy="1516854"/>
          </a:xfrm>
        </p:spPr>
        <p:txBody>
          <a:bodyPr/>
          <a:lstStyle/>
          <a:p>
            <a:pPr lvl="1"/>
            <a:r>
              <a:rPr lang="en-GB" b="1" dirty="0" smtClean="0">
                <a:solidFill>
                  <a:srgbClr val="005E6E"/>
                </a:solidFill>
              </a:rPr>
              <a:t>Chart 2.26 </a:t>
            </a:r>
            <a:r>
              <a:rPr lang="en-GB" dirty="0">
                <a:solidFill>
                  <a:srgbClr val="005E6E"/>
                </a:solidFill>
              </a:rPr>
              <a:t>Investment intentions have fallen sharply</a:t>
            </a:r>
            <a:endParaRPr lang="en-GB" dirty="0" smtClean="0">
              <a:solidFill>
                <a:srgbClr val="005E6E"/>
              </a:solidFill>
            </a:endParaRPr>
          </a:p>
          <a:p>
            <a:pPr lvl="2"/>
            <a:r>
              <a:rPr lang="en-GB" dirty="0">
                <a:solidFill>
                  <a:prstClr val="black"/>
                </a:solidFill>
              </a:rPr>
              <a:t>Indicators of investment intentions</a:t>
            </a:r>
            <a:r>
              <a:rPr lang="en-GB" baseline="30000" dirty="0" smtClean="0">
                <a:solidFill>
                  <a:prstClr val="black"/>
                </a:solidFill>
              </a:rPr>
              <a:t>(a</a:t>
            </a:r>
            <a:r>
              <a:rPr lang="en-GB" baseline="30000" dirty="0">
                <a:solidFill>
                  <a:prstClr val="black"/>
                </a:solidFill>
              </a:rPr>
              <a:t>)</a:t>
            </a: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BCC, CBI and Bank calculations.</a:t>
            </a:r>
          </a:p>
          <a:p>
            <a:endParaRPr lang="en-GB" dirty="0"/>
          </a:p>
          <a:p>
            <a:r>
              <a:rPr lang="en-GB" dirty="0"/>
              <a:t>(a) 	Differences from averages since 2000. </a:t>
            </a:r>
          </a:p>
          <a:p>
            <a:r>
              <a:rPr lang="en-GB" dirty="0"/>
              <a:t>(b) 	Planned investment in plant and machinery over the following year relative to the previous year. Sectors within CBI (manufacturing, distribution, financial services and business/consumer/professional services) are weighted together using shares in real business investment.</a:t>
            </a:r>
          </a:p>
          <a:p>
            <a:r>
              <a:rPr lang="en-GB" dirty="0"/>
              <a:t>(c) 	Based on reported changes to planned investment in plant and machinery over the past three months. Weighted average of the manufacturing and services sectors based on shares in real business investment.</a:t>
            </a:r>
          </a:p>
          <a:p>
            <a:r>
              <a:rPr lang="en-GB" dirty="0"/>
              <a:t>(d) 	Planned expenditure on tangible non-financial assets over the following 12 months.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6082" y="1258507"/>
            <a:ext cx="4882906" cy="4206248"/>
          </a:xfrm>
          <a:prstGeom prst="rect">
            <a:avLst/>
          </a:prstGeom>
        </p:spPr>
      </p:pic>
    </p:spTree>
    <p:extLst>
      <p:ext uri="{BB962C8B-B14F-4D97-AF65-F5344CB8AC3E}">
        <p14:creationId xmlns:p14="http://schemas.microsoft.com/office/powerpoint/2010/main" val="35701552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9321133" cy="1516854"/>
          </a:xfrm>
        </p:spPr>
        <p:txBody>
          <a:bodyPr/>
          <a:lstStyle/>
          <a:p>
            <a:pPr lvl="1"/>
            <a:r>
              <a:rPr lang="en-GB" b="1" dirty="0" smtClean="0">
                <a:solidFill>
                  <a:srgbClr val="005E6E"/>
                </a:solidFill>
              </a:rPr>
              <a:t>Chart 2.27 </a:t>
            </a:r>
            <a:r>
              <a:rPr lang="en-GB" dirty="0">
                <a:solidFill>
                  <a:srgbClr val="005E6E"/>
                </a:solidFill>
              </a:rPr>
              <a:t>Around 12 million claims have been made under the CJRS and the SEISS</a:t>
            </a:r>
            <a:endParaRPr lang="en-GB" dirty="0" smtClean="0">
              <a:solidFill>
                <a:srgbClr val="005E6E"/>
              </a:solidFill>
            </a:endParaRPr>
          </a:p>
          <a:p>
            <a:pPr lvl="2"/>
            <a:r>
              <a:rPr lang="en-GB" dirty="0">
                <a:solidFill>
                  <a:prstClr val="black"/>
                </a:solidFill>
              </a:rPr>
              <a:t>Total claims under government schemes</a:t>
            </a:r>
            <a:r>
              <a:rPr lang="en-GB" baseline="30000" dirty="0" smtClean="0">
                <a:solidFill>
                  <a:prstClr val="black"/>
                </a:solidFill>
              </a:rPr>
              <a:t>(a</a:t>
            </a:r>
            <a:r>
              <a:rPr lang="en-GB" baseline="30000" dirty="0">
                <a:solidFill>
                  <a:prstClr val="black"/>
                </a:solidFill>
              </a:rPr>
              <a:t>)</a:t>
            </a: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HMRC and Bank calculations.</a:t>
            </a:r>
          </a:p>
          <a:p>
            <a:endParaRPr lang="en-GB" dirty="0"/>
          </a:p>
          <a:p>
            <a:r>
              <a:rPr lang="en-GB" dirty="0"/>
              <a:t>(a)	Where daily claims data are not available they are linearly interpolated from weekly data. CJRS data refer to the total number of furloughed jobs and SEISS data refer to the total number of </a:t>
            </a:r>
            <a:r>
              <a:rPr lang="en-GB" dirty="0" smtClean="0"/>
              <a:t>claims</a:t>
            </a:r>
            <a:r>
              <a:rPr lang="en-GB" dirty="0"/>
              <a: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6429" y="1574919"/>
            <a:ext cx="4913386" cy="4194056"/>
          </a:xfrm>
          <a:prstGeom prst="rect">
            <a:avLst/>
          </a:prstGeom>
        </p:spPr>
      </p:pic>
    </p:spTree>
    <p:extLst>
      <p:ext uri="{BB962C8B-B14F-4D97-AF65-F5344CB8AC3E}">
        <p14:creationId xmlns:p14="http://schemas.microsoft.com/office/powerpoint/2010/main" val="30701789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9321133" cy="1516854"/>
          </a:xfrm>
        </p:spPr>
        <p:txBody>
          <a:bodyPr/>
          <a:lstStyle/>
          <a:p>
            <a:pPr lvl="1"/>
            <a:r>
              <a:rPr lang="en-GB" b="1" dirty="0" smtClean="0">
                <a:solidFill>
                  <a:srgbClr val="005E6E"/>
                </a:solidFill>
              </a:rPr>
              <a:t>Chart 2.28 </a:t>
            </a:r>
            <a:r>
              <a:rPr lang="en-GB" dirty="0">
                <a:solidFill>
                  <a:srgbClr val="005E6E"/>
                </a:solidFill>
              </a:rPr>
              <a:t>Income tax data suggest that there has been a </a:t>
            </a:r>
            <a:r>
              <a:rPr lang="en-GB" dirty="0" smtClean="0">
                <a:solidFill>
                  <a:srgbClr val="005E6E"/>
                </a:solidFill>
              </a:rPr>
              <a:t/>
            </a:r>
            <a:br>
              <a:rPr lang="en-GB" dirty="0" smtClean="0">
                <a:solidFill>
                  <a:srgbClr val="005E6E"/>
                </a:solidFill>
              </a:rPr>
            </a:br>
            <a:r>
              <a:rPr lang="en-GB" dirty="0" smtClean="0">
                <a:solidFill>
                  <a:srgbClr val="005E6E"/>
                </a:solidFill>
              </a:rPr>
              <a:t>large </a:t>
            </a:r>
            <a:r>
              <a:rPr lang="en-GB" dirty="0">
                <a:solidFill>
                  <a:srgbClr val="005E6E"/>
                </a:solidFill>
              </a:rPr>
              <a:t>fall in the number of paid employees</a:t>
            </a:r>
            <a:endParaRPr lang="en-GB" dirty="0" smtClean="0">
              <a:solidFill>
                <a:srgbClr val="005E6E"/>
              </a:solidFill>
            </a:endParaRPr>
          </a:p>
          <a:p>
            <a:pPr lvl="2"/>
            <a:r>
              <a:rPr lang="en-GB" dirty="0">
                <a:solidFill>
                  <a:prstClr val="black"/>
                </a:solidFill>
              </a:rPr>
              <a:t>Three-month change in the number of </a:t>
            </a:r>
            <a:r>
              <a:rPr lang="en-GB" dirty="0" smtClean="0">
                <a:solidFill>
                  <a:prstClr val="black"/>
                </a:solidFill>
              </a:rPr>
              <a:t>employees</a:t>
            </a:r>
            <a:endParaRPr lang="en-GB" baseline="30000" dirty="0">
              <a:solidFill>
                <a:prstClr val="black"/>
              </a:solidFill>
            </a:endParaRP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HMRC, ONS and Bank calculations.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2715" y="1528010"/>
            <a:ext cx="4968250" cy="4041656"/>
          </a:xfrm>
          <a:prstGeom prst="rect">
            <a:avLst/>
          </a:prstGeom>
        </p:spPr>
      </p:pic>
    </p:spTree>
    <p:extLst>
      <p:ext uri="{BB962C8B-B14F-4D97-AF65-F5344CB8AC3E}">
        <p14:creationId xmlns:p14="http://schemas.microsoft.com/office/powerpoint/2010/main" val="2287565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953993"/>
          </a:xfrm>
        </p:spPr>
        <p:txBody>
          <a:bodyPr/>
          <a:lstStyle/>
          <a:p>
            <a:pPr lvl="1"/>
            <a:r>
              <a:rPr lang="en-GB" b="1" dirty="0" smtClean="0">
                <a:solidFill>
                  <a:srgbClr val="005E6E"/>
                </a:solidFill>
              </a:rPr>
              <a:t>Chart 2.2 </a:t>
            </a:r>
            <a:r>
              <a:rPr lang="en-GB" dirty="0">
                <a:solidFill>
                  <a:srgbClr val="005E6E"/>
                </a:solidFill>
              </a:rPr>
              <a:t>Activity was restricted by lockdown measures</a:t>
            </a:r>
            <a:endParaRPr lang="en-GB" dirty="0" smtClean="0">
              <a:solidFill>
                <a:srgbClr val="005E6E"/>
              </a:solidFill>
            </a:endParaRPr>
          </a:p>
          <a:p>
            <a:pPr lvl="2"/>
            <a:r>
              <a:rPr lang="en-GB" dirty="0"/>
              <a:t>Apple mobility </a:t>
            </a:r>
            <a:r>
              <a:rPr lang="en-GB" dirty="0" smtClean="0"/>
              <a:t>indices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Apple Mobility Index, IMF WEO and Bank calculations.</a:t>
            </a:r>
          </a:p>
          <a:p>
            <a:endParaRPr lang="en-GB" dirty="0"/>
          </a:p>
          <a:p>
            <a:r>
              <a:rPr lang="en-GB" dirty="0"/>
              <a:t>(a)	Level of requests for directions in Apple Maps. Mobility is assumed to stay constant where data are missing. Seven-day moving averages. Data are not seasonally adjusted.</a:t>
            </a:r>
          </a:p>
          <a:p>
            <a:r>
              <a:rPr lang="en-GB" dirty="0"/>
              <a:t>(b)	The PPP-weighted average of indices for France, Germany, Italy and Spain.  </a:t>
            </a:r>
          </a:p>
          <a:p>
            <a:r>
              <a:rPr lang="en-GB" dirty="0"/>
              <a:t>(c)	The PPP-weighted average of indices for Brazil, India, Indonesia, Mexico, Russia, Turkey and Saudi Arabia.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2547" y="1149848"/>
            <a:ext cx="5498603" cy="4660401"/>
          </a:xfrm>
          <a:prstGeom prst="rect">
            <a:avLst/>
          </a:prstGeom>
        </p:spPr>
      </p:pic>
    </p:spTree>
    <p:extLst>
      <p:ext uri="{BB962C8B-B14F-4D97-AF65-F5344CB8AC3E}">
        <p14:creationId xmlns:p14="http://schemas.microsoft.com/office/powerpoint/2010/main" val="8177817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9321133" cy="1516854"/>
          </a:xfrm>
        </p:spPr>
        <p:txBody>
          <a:bodyPr/>
          <a:lstStyle/>
          <a:p>
            <a:pPr lvl="1"/>
            <a:r>
              <a:rPr lang="en-GB" b="1" dirty="0" smtClean="0">
                <a:solidFill>
                  <a:srgbClr val="005E6E"/>
                </a:solidFill>
              </a:rPr>
              <a:t>Chart 2.29 </a:t>
            </a:r>
            <a:r>
              <a:rPr lang="en-GB" dirty="0">
                <a:solidFill>
                  <a:srgbClr val="005E6E"/>
                </a:solidFill>
              </a:rPr>
              <a:t>LFS unemployment is expected to increase only modestly in Q2, but the rise in the claimant count has been </a:t>
            </a:r>
            <a:r>
              <a:rPr lang="en-GB" dirty="0" smtClean="0">
                <a:solidFill>
                  <a:srgbClr val="005E6E"/>
                </a:solidFill>
              </a:rPr>
              <a:t/>
            </a:r>
            <a:br>
              <a:rPr lang="en-GB" dirty="0" smtClean="0">
                <a:solidFill>
                  <a:srgbClr val="005E6E"/>
                </a:solidFill>
              </a:rPr>
            </a:br>
            <a:r>
              <a:rPr lang="en-GB" dirty="0" smtClean="0">
                <a:solidFill>
                  <a:srgbClr val="005E6E"/>
                </a:solidFill>
              </a:rPr>
              <a:t>much </a:t>
            </a:r>
            <a:r>
              <a:rPr lang="en-GB" dirty="0">
                <a:solidFill>
                  <a:srgbClr val="005E6E"/>
                </a:solidFill>
              </a:rPr>
              <a:t>larger</a:t>
            </a:r>
            <a:endParaRPr lang="en-GB" dirty="0" smtClean="0">
              <a:solidFill>
                <a:srgbClr val="005E6E"/>
              </a:solidFill>
            </a:endParaRPr>
          </a:p>
          <a:p>
            <a:pPr lvl="2"/>
            <a:r>
              <a:rPr lang="en-GB" dirty="0">
                <a:solidFill>
                  <a:prstClr val="black"/>
                </a:solidFill>
              </a:rPr>
              <a:t>LFS unemployment and the claimant </a:t>
            </a:r>
            <a:r>
              <a:rPr lang="en-GB" dirty="0" smtClean="0">
                <a:solidFill>
                  <a:prstClr val="black"/>
                </a:solidFill>
              </a:rPr>
              <a:t>count</a:t>
            </a:r>
            <a:r>
              <a:rPr lang="en-GB" baseline="30000" dirty="0">
                <a:solidFill>
                  <a:prstClr val="black"/>
                </a:solidFill>
              </a:rPr>
              <a:t>(a)</a:t>
            </a: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ONS and Bank calculations.</a:t>
            </a:r>
          </a:p>
          <a:p>
            <a:endParaRPr lang="en-GB" dirty="0"/>
          </a:p>
          <a:p>
            <a:r>
              <a:rPr lang="en-GB" dirty="0"/>
              <a:t>(a) 	Three-month rolling averages. The diamond shows Bank staff’s projection for LFS unemployment in the three months to June, based on official data to May.</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2365" y="1743075"/>
            <a:ext cx="4962154" cy="4023368"/>
          </a:xfrm>
          <a:prstGeom prst="rect">
            <a:avLst/>
          </a:prstGeom>
        </p:spPr>
      </p:pic>
    </p:spTree>
    <p:extLst>
      <p:ext uri="{BB962C8B-B14F-4D97-AF65-F5344CB8AC3E}">
        <p14:creationId xmlns:p14="http://schemas.microsoft.com/office/powerpoint/2010/main" val="29695629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9321133" cy="1516854"/>
          </a:xfrm>
        </p:spPr>
        <p:txBody>
          <a:bodyPr/>
          <a:lstStyle/>
          <a:p>
            <a:pPr lvl="1"/>
            <a:r>
              <a:rPr lang="en-GB" b="1" dirty="0" smtClean="0">
                <a:solidFill>
                  <a:srgbClr val="005E6E"/>
                </a:solidFill>
              </a:rPr>
              <a:t>Chart 2.30 </a:t>
            </a:r>
            <a:r>
              <a:rPr lang="en-GB" dirty="0">
                <a:solidFill>
                  <a:srgbClr val="005E6E"/>
                </a:solidFill>
              </a:rPr>
              <a:t>The number of internet searches for terms related to redundancies picked up sharply in March and has remained </a:t>
            </a:r>
            <a:r>
              <a:rPr lang="en-GB" dirty="0" smtClean="0">
                <a:solidFill>
                  <a:srgbClr val="005E6E"/>
                </a:solidFill>
              </a:rPr>
              <a:t/>
            </a:r>
            <a:br>
              <a:rPr lang="en-GB" dirty="0" smtClean="0">
                <a:solidFill>
                  <a:srgbClr val="005E6E"/>
                </a:solidFill>
              </a:rPr>
            </a:br>
            <a:r>
              <a:rPr lang="en-GB" dirty="0" smtClean="0">
                <a:solidFill>
                  <a:srgbClr val="005E6E"/>
                </a:solidFill>
              </a:rPr>
              <a:t>elevated since</a:t>
            </a:r>
          </a:p>
          <a:p>
            <a:pPr lvl="1"/>
            <a:r>
              <a:rPr lang="en-GB" sz="2000" dirty="0">
                <a:solidFill>
                  <a:prstClr val="black"/>
                </a:solidFill>
              </a:rPr>
              <a:t>Internet searches related to redundancies</a:t>
            </a:r>
            <a:r>
              <a:rPr lang="en-GB" sz="2000" baseline="30000" dirty="0" smtClean="0">
                <a:solidFill>
                  <a:prstClr val="black"/>
                </a:solidFill>
              </a:rPr>
              <a:t>(a)</a:t>
            </a: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Google Trends and Bank calculations.</a:t>
            </a:r>
          </a:p>
          <a:p>
            <a:endParaRPr lang="en-GB" dirty="0"/>
          </a:p>
          <a:p>
            <a:r>
              <a:rPr lang="en-GB" dirty="0"/>
              <a:t>(a) 	The terms included are ‘unemployment benefits’, ‘unemployment insurance’ and ‘redundancy insurance’. Data are monthly averages and are not seasonally adjusted. July 2020 data points are the average to 29 July 2020.</a:t>
            </a:r>
          </a:p>
          <a:p>
            <a:r>
              <a:rPr lang="en-GB" dirty="0"/>
              <a:t>(b) 	Search volumes are calculated as an index where 100 represents the maximum search volume for the term.</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4395" y="1672455"/>
            <a:ext cx="4986538" cy="4096520"/>
          </a:xfrm>
          <a:prstGeom prst="rect">
            <a:avLst/>
          </a:prstGeom>
        </p:spPr>
      </p:pic>
    </p:spTree>
    <p:extLst>
      <p:ext uri="{BB962C8B-B14F-4D97-AF65-F5344CB8AC3E}">
        <p14:creationId xmlns:p14="http://schemas.microsoft.com/office/powerpoint/2010/main" val="41981631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9321133" cy="1516854"/>
          </a:xfrm>
        </p:spPr>
        <p:txBody>
          <a:bodyPr/>
          <a:lstStyle/>
          <a:p>
            <a:pPr lvl="1"/>
            <a:r>
              <a:rPr lang="en-GB" b="1" dirty="0" smtClean="0">
                <a:solidFill>
                  <a:srgbClr val="005E6E"/>
                </a:solidFill>
              </a:rPr>
              <a:t>Chart 2.31 </a:t>
            </a:r>
            <a:r>
              <a:rPr lang="en-GB" dirty="0">
                <a:solidFill>
                  <a:srgbClr val="005E6E"/>
                </a:solidFill>
              </a:rPr>
              <a:t>Lower energy prices are expected to weigh on </a:t>
            </a:r>
            <a:r>
              <a:rPr lang="en-GB" dirty="0" smtClean="0">
                <a:solidFill>
                  <a:srgbClr val="005E6E"/>
                </a:solidFill>
              </a:rPr>
              <a:t/>
            </a:r>
            <a:br>
              <a:rPr lang="en-GB" dirty="0" smtClean="0">
                <a:solidFill>
                  <a:srgbClr val="005E6E"/>
                </a:solidFill>
              </a:rPr>
            </a:br>
            <a:r>
              <a:rPr lang="en-GB" dirty="0" smtClean="0">
                <a:solidFill>
                  <a:srgbClr val="005E6E"/>
                </a:solidFill>
              </a:rPr>
              <a:t>inflation </a:t>
            </a:r>
            <a:r>
              <a:rPr lang="en-GB" dirty="0">
                <a:solidFill>
                  <a:srgbClr val="005E6E"/>
                </a:solidFill>
              </a:rPr>
              <a:t>in the near term</a:t>
            </a:r>
            <a:endParaRPr lang="en-GB" dirty="0" smtClean="0">
              <a:solidFill>
                <a:srgbClr val="005E6E"/>
              </a:solidFill>
            </a:endParaRPr>
          </a:p>
          <a:p>
            <a:pPr lvl="1"/>
            <a:r>
              <a:rPr lang="en-GB" sz="2000" dirty="0">
                <a:solidFill>
                  <a:prstClr val="black"/>
                </a:solidFill>
              </a:rPr>
              <a:t>Contributions to CPI inflation</a:t>
            </a:r>
            <a:r>
              <a:rPr lang="en-GB" sz="2000" baseline="30000" dirty="0" smtClean="0">
                <a:solidFill>
                  <a:prstClr val="black"/>
                </a:solidFill>
              </a:rPr>
              <a:t>(a)</a:t>
            </a:r>
          </a:p>
          <a:p>
            <a:pPr lvl="2"/>
            <a:endParaRPr lang="en-GB" baseline="30000" dirty="0">
              <a:solidFill>
                <a:prstClr val="black"/>
              </a:solidFill>
            </a:endParaRPr>
          </a:p>
          <a:p>
            <a:pPr lvl="2"/>
            <a:endParaRPr lang="en-GB"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Department for Business, Energy and Industrial Strategy, ONS and Bank calculations.</a:t>
            </a:r>
          </a:p>
          <a:p>
            <a:endParaRPr lang="en-GB" dirty="0"/>
          </a:p>
          <a:p>
            <a:r>
              <a:rPr lang="en-GB" dirty="0"/>
              <a:t>(a) 	Contributions to annual CPI inflation. Figures in parentheses are CPI basket weights in 2020.</a:t>
            </a:r>
          </a:p>
          <a:p>
            <a:r>
              <a:rPr lang="en-GB" dirty="0"/>
              <a:t>(b) 	Bank staff’s projection. Fuels and lubricants estimates use Department for Business, Energy and Industrial Strategy petrol price data for July 2020 and are then based on the sterling oil futures curve.</a:t>
            </a:r>
          </a:p>
          <a:p>
            <a:r>
              <a:rPr lang="en-GB" dirty="0"/>
              <a:t>(c) 	The difference between CPI inflation and the other contributions identified in the chart.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7605" y="1502662"/>
            <a:ext cx="4901194" cy="4047752"/>
          </a:xfrm>
          <a:prstGeom prst="rect">
            <a:avLst/>
          </a:prstGeom>
        </p:spPr>
      </p:pic>
    </p:spTree>
    <p:extLst>
      <p:ext uri="{BB962C8B-B14F-4D97-AF65-F5344CB8AC3E}">
        <p14:creationId xmlns:p14="http://schemas.microsoft.com/office/powerpoint/2010/main" val="16795132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Tables</a:t>
            </a:r>
            <a:endParaRPr lang="en-GB" sz="2400" dirty="0">
              <a:solidFill>
                <a:srgbClr val="005E6E"/>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Table 2.A </a:t>
            </a:r>
            <a:r>
              <a:rPr lang="en-GB" dirty="0">
                <a:solidFill>
                  <a:srgbClr val="005E6E"/>
                </a:solidFill>
              </a:rPr>
              <a:t>Global activity fell sharply in 2020 Q2</a:t>
            </a:r>
            <a:endParaRPr lang="en-GB" dirty="0" smtClean="0">
              <a:solidFill>
                <a:srgbClr val="005E6E"/>
              </a:solidFill>
            </a:endParaRPr>
          </a:p>
          <a:p>
            <a:pPr lvl="2"/>
            <a:r>
              <a:rPr lang="en-GB" dirty="0"/>
              <a:t>GDP in selected countries and </a:t>
            </a:r>
            <a:r>
              <a:rPr lang="en-GB" dirty="0" smtClean="0"/>
              <a:t>regions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smtClean="0"/>
              <a:t>Sources</a:t>
            </a:r>
            <a:r>
              <a:rPr lang="en-GB" dirty="0"/>
              <a:t>: </a:t>
            </a:r>
            <a:r>
              <a:rPr lang="en-GB" dirty="0" err="1"/>
              <a:t>Eikon</a:t>
            </a:r>
            <a:r>
              <a:rPr lang="en-GB" dirty="0"/>
              <a:t> from </a:t>
            </a:r>
            <a:r>
              <a:rPr lang="en-GB" dirty="0" err="1"/>
              <a:t>Refinitiv</a:t>
            </a:r>
            <a:r>
              <a:rPr lang="en-GB" dirty="0"/>
              <a:t>, IMF </a:t>
            </a:r>
            <a:r>
              <a:rPr lang="en-GB" i="1" dirty="0"/>
              <a:t>World Economic Outlook (WEO),</a:t>
            </a:r>
            <a:r>
              <a:rPr lang="en-GB" dirty="0"/>
              <a:t> National Bureau of Statistics of China, OECD, ONS and Bank calculations. </a:t>
            </a:r>
          </a:p>
          <a:p>
            <a:r>
              <a:rPr lang="en-GB" dirty="0"/>
              <a:t> </a:t>
            </a:r>
          </a:p>
          <a:p>
            <a:r>
              <a:rPr lang="en-GB" dirty="0"/>
              <a:t>(a)	Figures in parentheses are shares in UK exports in 2018.</a:t>
            </a:r>
          </a:p>
          <a:p>
            <a:r>
              <a:rPr lang="en-GB" dirty="0"/>
              <a:t>(b)	Figures for 2020 Q2 are Bank staff projections. </a:t>
            </a:r>
          </a:p>
          <a:p>
            <a:r>
              <a:rPr lang="en-GB" dirty="0"/>
              <a:t>(c)	Estimates from 2010 Q4 onwards are from the National Bureau of Statistics of China.</a:t>
            </a:r>
          </a:p>
          <a:p>
            <a:r>
              <a:rPr lang="en-GB" dirty="0"/>
              <a:t>(d)	See footnote (c) of </a:t>
            </a:r>
            <a:r>
              <a:rPr lang="en-GB" b="1" dirty="0"/>
              <a:t>Table 1.B</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251" y="1404364"/>
            <a:ext cx="6719975" cy="3259076"/>
          </a:xfrm>
          <a:prstGeom prst="rect">
            <a:avLst/>
          </a:prstGeom>
        </p:spPr>
      </p:pic>
    </p:spTree>
    <p:extLst>
      <p:ext uri="{BB962C8B-B14F-4D97-AF65-F5344CB8AC3E}">
        <p14:creationId xmlns:p14="http://schemas.microsoft.com/office/powerpoint/2010/main" val="179827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Table 2.B </a:t>
            </a:r>
            <a:r>
              <a:rPr lang="en-GB" dirty="0">
                <a:solidFill>
                  <a:srgbClr val="005E6E"/>
                </a:solidFill>
              </a:rPr>
              <a:t>Inflation remains subdued </a:t>
            </a:r>
            <a:endParaRPr lang="en-GB" dirty="0" smtClean="0">
              <a:solidFill>
                <a:srgbClr val="005E6E"/>
              </a:solidFill>
            </a:endParaRPr>
          </a:p>
          <a:p>
            <a:pPr lvl="2"/>
            <a:r>
              <a:rPr lang="en-GB" dirty="0"/>
              <a:t>Inflation in selected advanced </a:t>
            </a:r>
            <a:r>
              <a:rPr lang="en-GB" dirty="0" smtClean="0"/>
              <a:t>economies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Eikon</a:t>
            </a:r>
            <a:r>
              <a:rPr lang="en-GB" dirty="0"/>
              <a:t> from </a:t>
            </a:r>
            <a:r>
              <a:rPr lang="en-GB" dirty="0" err="1"/>
              <a:t>Refinitiv</a:t>
            </a:r>
            <a:r>
              <a:rPr lang="en-GB" dirty="0"/>
              <a:t>, Eurostat, ONS, US Bureau of Economic Analysis and Bank calculations.</a:t>
            </a:r>
          </a:p>
          <a:p>
            <a:r>
              <a:rPr lang="en-GB" dirty="0"/>
              <a:t> </a:t>
            </a:r>
          </a:p>
          <a:p>
            <a:r>
              <a:rPr lang="en-GB" dirty="0"/>
              <a:t>(a)	Personal consumption expenditure price index inflation.</a:t>
            </a:r>
          </a:p>
          <a:p>
            <a:r>
              <a:rPr lang="en-GB" dirty="0"/>
              <a:t>(b)	For the euro area and the UK, excludes energy, food, alcoholic beverages and tobacco. For the US, excludes food and energy.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252" y="1195575"/>
            <a:ext cx="6276428" cy="4109732"/>
          </a:xfrm>
          <a:prstGeom prst="rect">
            <a:avLst/>
          </a:prstGeom>
        </p:spPr>
      </p:pic>
    </p:spTree>
    <p:extLst>
      <p:ext uri="{BB962C8B-B14F-4D97-AF65-F5344CB8AC3E}">
        <p14:creationId xmlns:p14="http://schemas.microsoft.com/office/powerpoint/2010/main" val="24106932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Table 2.C </a:t>
            </a:r>
            <a:r>
              <a:rPr lang="en-GB" dirty="0">
                <a:solidFill>
                  <a:srgbClr val="005E6E"/>
                </a:solidFill>
              </a:rPr>
              <a:t>Corporate borrowing rates have fallen following the introduction of government schemes</a:t>
            </a:r>
            <a:endParaRPr lang="en-GB" dirty="0" smtClean="0">
              <a:solidFill>
                <a:srgbClr val="005E6E"/>
              </a:solidFill>
            </a:endParaRPr>
          </a:p>
          <a:p>
            <a:pPr lvl="2"/>
            <a:r>
              <a:rPr lang="en-GB" dirty="0"/>
              <a:t>Selected household and corporate interest </a:t>
            </a:r>
            <a:r>
              <a:rPr lang="en-GB" dirty="0" smtClean="0"/>
              <a:t>rates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(a)	The Bank’s quoted rates series are weighted monthly average rates advertised by all UK banks and building societies with products meeting the specific criteria. The Bank’s effective rate series are weighted monthly averages of rates from a sample of banks and building societies with products meeting the specific criteria. Data are not seasonally adjusted. Latest quoted rates data are for July and latest effective rates data are for June. </a:t>
            </a:r>
          </a:p>
          <a:p>
            <a:r>
              <a:rPr lang="en-GB" dirty="0"/>
              <a:t>(b)	Effective rates on the outstanding stock of loans and deposits, unless otherwise stated. </a:t>
            </a:r>
          </a:p>
          <a:p>
            <a:r>
              <a:rPr lang="en-GB" dirty="0"/>
              <a:t>(c)	Mortgages to individuals and individual trusts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0230" y="1415030"/>
            <a:ext cx="3703323" cy="4234131"/>
          </a:xfrm>
          <a:prstGeom prst="rect">
            <a:avLst/>
          </a:prstGeom>
        </p:spPr>
      </p:pic>
    </p:spTree>
    <p:extLst>
      <p:ext uri="{BB962C8B-B14F-4D97-AF65-F5344CB8AC3E}">
        <p14:creationId xmlns:p14="http://schemas.microsoft.com/office/powerpoint/2010/main" val="23000810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Table 2.D </a:t>
            </a:r>
            <a:r>
              <a:rPr lang="en-GB" dirty="0" smtClean="0">
                <a:solidFill>
                  <a:srgbClr val="005E6E"/>
                </a:solidFill>
              </a:rPr>
              <a:t>Inflation </a:t>
            </a:r>
            <a:r>
              <a:rPr lang="en-GB" dirty="0">
                <a:solidFill>
                  <a:srgbClr val="005E6E"/>
                </a:solidFill>
              </a:rPr>
              <a:t>expectations remain well </a:t>
            </a:r>
            <a:r>
              <a:rPr lang="en-GB" dirty="0" smtClean="0">
                <a:solidFill>
                  <a:srgbClr val="005E6E"/>
                </a:solidFill>
              </a:rPr>
              <a:t>anchored</a:t>
            </a:r>
          </a:p>
          <a:p>
            <a:pPr lvl="2"/>
            <a:r>
              <a:rPr lang="en-GB" dirty="0"/>
              <a:t>Measures of inflation </a:t>
            </a:r>
            <a:r>
              <a:rPr lang="en-GB" dirty="0" smtClean="0"/>
              <a:t>expectations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Bloomberg Finance L.P., CBI, Citigroup, ONS, TNS, </a:t>
            </a:r>
            <a:r>
              <a:rPr lang="en-GB" dirty="0" err="1"/>
              <a:t>YouGov</a:t>
            </a:r>
            <a:r>
              <a:rPr lang="en-GB" dirty="0"/>
              <a:t> and </a:t>
            </a:r>
            <a:r>
              <a:rPr lang="en-GB" dirty="0" smtClean="0"/>
              <a:t>Bank </a:t>
            </a:r>
            <a:r>
              <a:rPr lang="en-GB" dirty="0"/>
              <a:t>calculations.</a:t>
            </a:r>
          </a:p>
          <a:p>
            <a:endParaRPr lang="en-GB" dirty="0"/>
          </a:p>
          <a:p>
            <a:r>
              <a:rPr lang="en-GB" dirty="0"/>
              <a:t>(a) 	Data are not seasonally adjusted.</a:t>
            </a:r>
          </a:p>
          <a:p>
            <a:r>
              <a:rPr lang="en-GB" dirty="0"/>
              <a:t>(b) 	Averages from 2000, or start of series, to 2007. Financial market data start in October 2004, </a:t>
            </a:r>
            <a:r>
              <a:rPr lang="en-GB" dirty="0" err="1"/>
              <a:t>YouGov</a:t>
            </a:r>
            <a:r>
              <a:rPr lang="en-GB" dirty="0"/>
              <a:t>/Citigroup data start in November 2005 and external forecasters’ data start in 2006 Q2.</a:t>
            </a:r>
          </a:p>
          <a:p>
            <a:r>
              <a:rPr lang="en-GB" dirty="0"/>
              <a:t>(c) 	The household surveys ask about expected changes in prices but do not reference a specific price index.</a:t>
            </a:r>
          </a:p>
          <a:p>
            <a:r>
              <a:rPr lang="en-GB" dirty="0"/>
              <a:t>(d) 	CBI data for the distributive trades sector. Companies are asked about the expected percentage price change over the coming 12 months and the following 12 months in the markets in which they compete.</a:t>
            </a:r>
          </a:p>
          <a:p>
            <a:r>
              <a:rPr lang="en-GB" dirty="0"/>
              <a:t>(e) 	Instantaneous RPI inflation one and three years ahead and five-year RPI inflation five years ahead, derived from swaps.</a:t>
            </a:r>
          </a:p>
          <a:p>
            <a:r>
              <a:rPr lang="en-GB" dirty="0"/>
              <a:t>(f) 	Bank’s survey of external forecasters, CPI inflation rate three years ahead.</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5867" y="972617"/>
            <a:ext cx="3736369" cy="4360439"/>
          </a:xfrm>
          <a:prstGeom prst="rect">
            <a:avLst/>
          </a:prstGeom>
        </p:spPr>
      </p:pic>
    </p:spTree>
    <p:extLst>
      <p:ext uri="{BB962C8B-B14F-4D97-AF65-F5344CB8AC3E}">
        <p14:creationId xmlns:p14="http://schemas.microsoft.com/office/powerpoint/2010/main" val="37445802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Box </a:t>
            </a:r>
            <a:r>
              <a:rPr lang="en-GB" sz="2400" b="1" dirty="0" smtClean="0">
                <a:solidFill>
                  <a:srgbClr val="005E6E"/>
                </a:solidFill>
                <a:latin typeface="Arial" pitchFamily="34" charset="0"/>
                <a:cs typeface="Arial" pitchFamily="34" charset="0"/>
              </a:rPr>
              <a:t>3</a:t>
            </a:r>
            <a:endParaRPr lang="en-GB" sz="2400" b="1" dirty="0">
              <a:solidFill>
                <a:srgbClr val="005E6E"/>
              </a:solidFill>
              <a:latin typeface="Arial" pitchFamily="34" charset="0"/>
              <a:cs typeface="Arial" pitchFamily="34" charset="0"/>
            </a:endParaRPr>
          </a:p>
          <a:p>
            <a:pPr algn="ctr"/>
            <a:r>
              <a:rPr lang="en-GB" sz="2400" b="1" dirty="0">
                <a:latin typeface="Arial" pitchFamily="34" charset="0"/>
                <a:cs typeface="Arial" pitchFamily="34" charset="0"/>
              </a:rPr>
              <a:t>Insights from Bank surveys on the impact of </a:t>
            </a:r>
            <a:r>
              <a:rPr lang="en-GB" sz="2400" b="1" dirty="0" smtClean="0">
                <a:latin typeface="Arial" pitchFamily="34" charset="0"/>
                <a:cs typeface="Arial" pitchFamily="34" charset="0"/>
              </a:rPr>
              <a:t/>
            </a:r>
            <a:br>
              <a:rPr lang="en-GB" sz="2400" b="1" dirty="0" smtClean="0">
                <a:latin typeface="Arial" pitchFamily="34" charset="0"/>
                <a:cs typeface="Arial" pitchFamily="34" charset="0"/>
              </a:rPr>
            </a:br>
            <a:r>
              <a:rPr lang="en-GB" sz="2400" b="1" dirty="0" smtClean="0">
                <a:latin typeface="Arial" pitchFamily="34" charset="0"/>
                <a:cs typeface="Arial" pitchFamily="34" charset="0"/>
              </a:rPr>
              <a:t>Covid-19 </a:t>
            </a:r>
            <a:r>
              <a:rPr lang="en-GB" sz="2400" b="1" dirty="0">
                <a:latin typeface="Arial" pitchFamily="34" charset="0"/>
                <a:cs typeface="Arial" pitchFamily="34" charset="0"/>
              </a:rPr>
              <a:t>on households’ finances</a:t>
            </a:r>
          </a:p>
        </p:txBody>
      </p:sp>
    </p:spTree>
    <p:extLst>
      <p:ext uri="{BB962C8B-B14F-4D97-AF65-F5344CB8AC3E}">
        <p14:creationId xmlns:p14="http://schemas.microsoft.com/office/powerpoint/2010/main" val="1862254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A </a:t>
            </a:r>
            <a:r>
              <a:rPr lang="en-GB" dirty="0" err="1">
                <a:solidFill>
                  <a:srgbClr val="005E6E"/>
                </a:solidFill>
              </a:rPr>
              <a:t>A</a:t>
            </a:r>
            <a:r>
              <a:rPr lang="en-GB" dirty="0">
                <a:solidFill>
                  <a:srgbClr val="005E6E"/>
                </a:solidFill>
              </a:rPr>
              <a:t> similar proportion of people have reported income falls across income brackets</a:t>
            </a:r>
            <a:endParaRPr lang="en-GB" dirty="0" smtClean="0">
              <a:solidFill>
                <a:srgbClr val="005E6E"/>
              </a:solidFill>
            </a:endParaRPr>
          </a:p>
          <a:p>
            <a:pPr lvl="2"/>
            <a:r>
              <a:rPr lang="en-GB" dirty="0"/>
              <a:t>Reported changes in household income due to </a:t>
            </a:r>
            <a:r>
              <a:rPr lang="en-GB" dirty="0" smtClean="0"/>
              <a:t>Covid-19</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a:t>
            </a:r>
            <a:r>
              <a:rPr lang="en-GB" dirty="0" err="1"/>
              <a:t>Ipsos</a:t>
            </a:r>
            <a:r>
              <a:rPr lang="en-GB" dirty="0"/>
              <a:t> MORI and Bank calculations.</a:t>
            </a:r>
          </a:p>
          <a:p>
            <a:endParaRPr lang="en-GB" dirty="0"/>
          </a:p>
          <a:p>
            <a:r>
              <a:rPr lang="en-GB" dirty="0"/>
              <a:t>(a)	Question: ‘Thinking about your total household income from all sources over the last week, including any pay or benefits you might receive, on balance, would you say that your household income has increased, decreased, or stayed the same compared with before the coronavirus outbreak?’. July data were collected 3 to 6 July and the question asked about income over the last month. Data are not seasonally adjusted</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2539" y="1378053"/>
            <a:ext cx="4571033" cy="4491831"/>
          </a:xfrm>
          <a:prstGeom prst="rect">
            <a:avLst/>
          </a:prstGeom>
        </p:spPr>
      </p:pic>
    </p:spTree>
    <p:extLst>
      <p:ext uri="{BB962C8B-B14F-4D97-AF65-F5344CB8AC3E}">
        <p14:creationId xmlns:p14="http://schemas.microsoft.com/office/powerpoint/2010/main" val="5459515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 </a:t>
            </a:r>
            <a:r>
              <a:rPr lang="en-GB" dirty="0">
                <a:solidFill>
                  <a:srgbClr val="005E6E"/>
                </a:solidFill>
              </a:rPr>
              <a:t>Survey measures of activity generally fell sharply in March and April before recovering in May and June</a:t>
            </a:r>
            <a:endParaRPr lang="en-GB" dirty="0" smtClean="0">
              <a:solidFill>
                <a:srgbClr val="005E6E"/>
              </a:solidFill>
            </a:endParaRPr>
          </a:p>
          <a:p>
            <a:pPr lvl="2"/>
            <a:r>
              <a:rPr lang="en-GB" dirty="0"/>
              <a:t>Selected global purchasing managers’ indices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Caixin</a:t>
            </a:r>
            <a:r>
              <a:rPr lang="en-GB" dirty="0"/>
              <a:t>, </a:t>
            </a:r>
            <a:r>
              <a:rPr lang="en-GB" dirty="0" err="1"/>
              <a:t>Eikon</a:t>
            </a:r>
            <a:r>
              <a:rPr lang="en-GB" dirty="0"/>
              <a:t> from </a:t>
            </a:r>
            <a:r>
              <a:rPr lang="en-GB" dirty="0" err="1"/>
              <a:t>Refinitiv</a:t>
            </a:r>
            <a:r>
              <a:rPr lang="en-GB" dirty="0"/>
              <a:t>, IHS </a:t>
            </a:r>
            <a:r>
              <a:rPr lang="en-GB" dirty="0" err="1"/>
              <a:t>Markit</a:t>
            </a:r>
            <a:r>
              <a:rPr lang="en-GB" dirty="0"/>
              <a:t>, IMF WEO, US Institute for Supply Management and Bank calculations.</a:t>
            </a:r>
          </a:p>
          <a:p>
            <a:endParaRPr lang="en-GB" dirty="0"/>
          </a:p>
          <a:p>
            <a:r>
              <a:rPr lang="en-GB" dirty="0"/>
              <a:t>(a)	US services data are for the non-manufacturing sector.  </a:t>
            </a:r>
          </a:p>
          <a:p>
            <a:r>
              <a:rPr lang="en-GB" dirty="0"/>
              <a:t>(b)	The services series is constructed using PMIs across three countries (Brazil, India and Russia). The manufacturing series is constructed using PMIs across seven countries (Brazil, India, Indonesia, Mexico, Russia, South Africa and Turkey). Series are weighted according to their shares in world GDP using IMF PPP weights.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6445" y="2034538"/>
            <a:ext cx="8250001" cy="2885981"/>
          </a:xfrm>
          <a:prstGeom prst="rect">
            <a:avLst/>
          </a:prstGeom>
        </p:spPr>
      </p:pic>
    </p:spTree>
    <p:extLst>
      <p:ext uri="{BB962C8B-B14F-4D97-AF65-F5344CB8AC3E}">
        <p14:creationId xmlns:p14="http://schemas.microsoft.com/office/powerpoint/2010/main" val="37524006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B </a:t>
            </a:r>
            <a:r>
              <a:rPr lang="en-GB" dirty="0">
                <a:solidFill>
                  <a:srgbClr val="005E6E"/>
                </a:solidFill>
              </a:rPr>
              <a:t>A smaller proportion of lower income households have reduced spending</a:t>
            </a:r>
            <a:endParaRPr lang="en-GB" dirty="0" smtClean="0">
              <a:solidFill>
                <a:srgbClr val="005E6E"/>
              </a:solidFill>
            </a:endParaRPr>
          </a:p>
          <a:p>
            <a:pPr lvl="2"/>
            <a:r>
              <a:rPr lang="en-GB" dirty="0"/>
              <a:t>Reported changes in spending due to Covid-19, by household </a:t>
            </a:r>
            <a:r>
              <a:rPr lang="en-GB" dirty="0" smtClean="0"/>
              <a:t>income </a:t>
            </a:r>
            <a:r>
              <a:rPr lang="en-GB" baseline="30000" dirty="0" smtClean="0"/>
              <a:t>(</a:t>
            </a:r>
            <a:r>
              <a:rPr lang="en-GB" baseline="30000" dirty="0"/>
              <a:t>a)</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a:t>
            </a:r>
            <a:r>
              <a:rPr lang="en-GB" dirty="0" err="1"/>
              <a:t>Ipsos</a:t>
            </a:r>
            <a:r>
              <a:rPr lang="en-GB" dirty="0"/>
              <a:t> MORI, NMG Consulting and Bank calculations.</a:t>
            </a:r>
          </a:p>
          <a:p>
            <a:endParaRPr lang="en-GB" dirty="0"/>
          </a:p>
          <a:p>
            <a:r>
              <a:rPr lang="en-GB" dirty="0"/>
              <a:t>(a)	</a:t>
            </a:r>
            <a:r>
              <a:rPr lang="en-GB" dirty="0" err="1"/>
              <a:t>Ipsos</a:t>
            </a:r>
            <a:r>
              <a:rPr lang="en-GB" dirty="0"/>
              <a:t> MORI question: ‘Thinking about your total household spending (</a:t>
            </a:r>
            <a:r>
              <a:rPr lang="en-GB" dirty="0" err="1"/>
              <a:t>eg</a:t>
            </a:r>
            <a:r>
              <a:rPr lang="en-GB" dirty="0"/>
              <a:t> on food and household goods, products and services, on commuting, bills, </a:t>
            </a:r>
            <a:r>
              <a:rPr lang="en-GB" dirty="0" err="1"/>
              <a:t>etc</a:t>
            </a:r>
            <a:r>
              <a:rPr lang="en-GB" dirty="0"/>
              <a:t>) on balance would you say that your household spending has increased, decreased, or stayed the same, compared with before the coronavirus outbreak?’. </a:t>
            </a:r>
            <a:r>
              <a:rPr lang="en-GB" dirty="0" err="1"/>
              <a:t>Ipsos</a:t>
            </a:r>
            <a:r>
              <a:rPr lang="en-GB" dirty="0"/>
              <a:t> MORI data are shown on the last date of each survey period. NMG question: Over the past month, how if at all, has your overall spending changed, relative to what you would usually have spent, as a result of the outbreak of coronavirus?’. NMG data were collected 2 to 28 April 2020. Data are not seasonally adjusted</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9005" y="1473674"/>
            <a:ext cx="4925578" cy="4206248"/>
          </a:xfrm>
          <a:prstGeom prst="rect">
            <a:avLst/>
          </a:prstGeom>
        </p:spPr>
      </p:pic>
    </p:spTree>
    <p:extLst>
      <p:ext uri="{BB962C8B-B14F-4D97-AF65-F5344CB8AC3E}">
        <p14:creationId xmlns:p14="http://schemas.microsoft.com/office/powerpoint/2010/main" val="81341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C </a:t>
            </a:r>
            <a:r>
              <a:rPr lang="en-GB" dirty="0">
                <a:solidFill>
                  <a:srgbClr val="005E6E"/>
                </a:solidFill>
              </a:rPr>
              <a:t>More lower income households report having run down savings, while others have built them up </a:t>
            </a:r>
            <a:endParaRPr lang="en-GB" dirty="0" smtClean="0">
              <a:solidFill>
                <a:srgbClr val="005E6E"/>
              </a:solidFill>
            </a:endParaRPr>
          </a:p>
          <a:p>
            <a:pPr lvl="2"/>
            <a:r>
              <a:rPr lang="en-GB" dirty="0"/>
              <a:t>Reported changes in savings due to </a:t>
            </a:r>
            <a:r>
              <a:rPr lang="en-GB" dirty="0" smtClean="0"/>
              <a:t>Covid-19</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a:t>
            </a:r>
            <a:r>
              <a:rPr lang="en-GB" dirty="0" err="1"/>
              <a:t>Ipsos</a:t>
            </a:r>
            <a:r>
              <a:rPr lang="en-GB" dirty="0"/>
              <a:t> MORI and Bank calculations.</a:t>
            </a:r>
          </a:p>
          <a:p>
            <a:endParaRPr lang="en-GB" dirty="0"/>
          </a:p>
          <a:p>
            <a:r>
              <a:rPr lang="en-GB" dirty="0"/>
              <a:t>(a)	Question: ‘As a result of the measures taken around the coronavirus pandemic, would you say that your household savings have increased, decreased, or stayed the same?’. Data were collected 3 to 6 July 2020 and are not seasonally adjusted</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2108" y="1445290"/>
            <a:ext cx="4919482" cy="4450090"/>
          </a:xfrm>
          <a:prstGeom prst="rect">
            <a:avLst/>
          </a:prstGeom>
        </p:spPr>
      </p:pic>
    </p:spTree>
    <p:extLst>
      <p:ext uri="{BB962C8B-B14F-4D97-AF65-F5344CB8AC3E}">
        <p14:creationId xmlns:p14="http://schemas.microsoft.com/office/powerpoint/2010/main" val="32865921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D </a:t>
            </a:r>
            <a:r>
              <a:rPr lang="en-GB" dirty="0">
                <a:solidFill>
                  <a:srgbClr val="005E6E"/>
                </a:solidFill>
              </a:rPr>
              <a:t>Fewer people on lower incomes expect to increase spending on major purchases </a:t>
            </a:r>
            <a:endParaRPr lang="en-GB" dirty="0" smtClean="0">
              <a:solidFill>
                <a:srgbClr val="005E6E"/>
              </a:solidFill>
            </a:endParaRPr>
          </a:p>
          <a:p>
            <a:pPr lvl="2"/>
            <a:r>
              <a:rPr lang="en-GB" dirty="0"/>
              <a:t>Expected changes in spending on major purchases over the next </a:t>
            </a:r>
            <a:r>
              <a:rPr lang="en-GB" dirty="0" smtClean="0"/>
              <a:t/>
            </a:r>
            <a:br>
              <a:rPr lang="en-GB" dirty="0" smtClean="0"/>
            </a:br>
            <a:r>
              <a:rPr lang="en-GB" dirty="0" smtClean="0"/>
              <a:t>12 months</a:t>
            </a:r>
            <a:r>
              <a:rPr lang="en-GB" baseline="30000" dirty="0" smtClean="0"/>
              <a:t>(a</a:t>
            </a:r>
            <a:r>
              <a:rPr lang="en-GB" baseline="30000" dirty="0"/>
              <a:t>)</a:t>
            </a:r>
          </a:p>
          <a:p>
            <a:pPr lvl="2"/>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NMG Consulting and Bank calculations. </a:t>
            </a:r>
          </a:p>
          <a:p>
            <a:endParaRPr lang="en-GB" dirty="0"/>
          </a:p>
          <a:p>
            <a:r>
              <a:rPr lang="en-GB" dirty="0"/>
              <a:t>(a)	Question: ‘Compared to the last 12 months, do you expect to spend more or less money on major purchases (such as a car, furniture and electrical goods) over the next year?’. Data were collected 2 to 28 April 2020 and are not seasonally adjusted</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9861" y="1519795"/>
            <a:ext cx="4943866" cy="4450090"/>
          </a:xfrm>
          <a:prstGeom prst="rect">
            <a:avLst/>
          </a:prstGeom>
        </p:spPr>
      </p:pic>
    </p:spTree>
    <p:extLst>
      <p:ext uri="{BB962C8B-B14F-4D97-AF65-F5344CB8AC3E}">
        <p14:creationId xmlns:p14="http://schemas.microsoft.com/office/powerpoint/2010/main" val="8950343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005E6E"/>
                </a:solidFill>
                <a:latin typeface="Arial" pitchFamily="34" charset="0"/>
                <a:cs typeface="Arial" pitchFamily="34" charset="0"/>
              </a:rPr>
              <a:t>Box 4</a:t>
            </a:r>
          </a:p>
          <a:p>
            <a:pPr algn="ctr"/>
            <a:r>
              <a:rPr lang="en-GB" sz="2400" b="1" dirty="0" smtClean="0">
                <a:solidFill>
                  <a:srgbClr val="005E6E"/>
                </a:solidFill>
                <a:latin typeface="Arial" pitchFamily="34" charset="0"/>
                <a:cs typeface="Arial" pitchFamily="34" charset="0"/>
              </a:rPr>
              <a:t>Agents’ update on business conditions</a:t>
            </a:r>
            <a:endParaRPr lang="en-GB" sz="2400" dirty="0">
              <a:solidFill>
                <a:srgbClr val="005E6E"/>
              </a:solidFill>
              <a:latin typeface="Arial" pitchFamily="34" charset="0"/>
              <a:cs typeface="Arial" pitchFamily="34" charset="0"/>
            </a:endParaRPr>
          </a:p>
        </p:txBody>
      </p:sp>
    </p:spTree>
    <p:extLst>
      <p:ext uri="{BB962C8B-B14F-4D97-AF65-F5344CB8AC3E}">
        <p14:creationId xmlns:p14="http://schemas.microsoft.com/office/powerpoint/2010/main" val="21390016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A </a:t>
            </a:r>
            <a:r>
              <a:rPr lang="en-GB" dirty="0">
                <a:solidFill>
                  <a:srgbClr val="005E6E"/>
                </a:solidFill>
              </a:rPr>
              <a:t>Investment plans have been revised in response to the </a:t>
            </a:r>
            <a:r>
              <a:rPr lang="en-GB" dirty="0" smtClean="0">
                <a:solidFill>
                  <a:srgbClr val="005E6E"/>
                </a:solidFill>
              </a:rPr>
              <a:t>pandemic</a:t>
            </a:r>
          </a:p>
          <a:p>
            <a:pPr lvl="2"/>
            <a:r>
              <a:rPr lang="en-GB" dirty="0">
                <a:solidFill>
                  <a:prstClr val="black"/>
                </a:solidFill>
              </a:rPr>
              <a:t>Investment intentions over the next 12 </a:t>
            </a:r>
            <a:r>
              <a:rPr lang="en-GB" dirty="0" smtClean="0">
                <a:solidFill>
                  <a:prstClr val="black"/>
                </a:solidFill>
              </a:rPr>
              <a:t>months</a:t>
            </a:r>
            <a:endParaRPr lang="en-GB" baseline="30000"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3389" y="1538756"/>
            <a:ext cx="4876810" cy="4047752"/>
          </a:xfrm>
          <a:prstGeom prst="rect">
            <a:avLst/>
          </a:prstGeom>
        </p:spPr>
      </p:pic>
    </p:spTree>
    <p:extLst>
      <p:ext uri="{BB962C8B-B14F-4D97-AF65-F5344CB8AC3E}">
        <p14:creationId xmlns:p14="http://schemas.microsoft.com/office/powerpoint/2010/main" val="25520070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a:t>
            </a:r>
            <a:r>
              <a:rPr lang="en-GB" b="1" dirty="0">
                <a:solidFill>
                  <a:srgbClr val="005E6E"/>
                </a:solidFill>
              </a:rPr>
              <a:t>B</a:t>
            </a:r>
            <a:r>
              <a:rPr lang="en-GB" b="1" dirty="0" smtClean="0">
                <a:solidFill>
                  <a:srgbClr val="005E6E"/>
                </a:solidFill>
              </a:rPr>
              <a:t> </a:t>
            </a:r>
            <a:r>
              <a:rPr lang="en-GB" dirty="0">
                <a:solidFill>
                  <a:srgbClr val="005E6E"/>
                </a:solidFill>
              </a:rPr>
              <a:t>Firms expect to make significant redundancies over the next 12 months</a:t>
            </a:r>
            <a:endParaRPr lang="en-GB" dirty="0" smtClean="0">
              <a:solidFill>
                <a:srgbClr val="005E6E"/>
              </a:solidFill>
            </a:endParaRPr>
          </a:p>
          <a:p>
            <a:pPr lvl="2"/>
            <a:r>
              <a:rPr lang="en-GB" dirty="0">
                <a:solidFill>
                  <a:prstClr val="black"/>
                </a:solidFill>
              </a:rPr>
              <a:t>Employment intentions over the next 12 months</a:t>
            </a:r>
            <a:endParaRPr lang="en-GB" baseline="30000" dirty="0">
              <a:solidFill>
                <a:prstClr val="black"/>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0810" y="1639071"/>
            <a:ext cx="4882906" cy="4017272"/>
          </a:xfrm>
          <a:prstGeom prst="rect">
            <a:avLst/>
          </a:prstGeom>
        </p:spPr>
      </p:pic>
    </p:spTree>
    <p:extLst>
      <p:ext uri="{BB962C8B-B14F-4D97-AF65-F5344CB8AC3E}">
        <p14:creationId xmlns:p14="http://schemas.microsoft.com/office/powerpoint/2010/main" val="2079156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017788"/>
          </a:xfrm>
        </p:spPr>
        <p:txBody>
          <a:bodyPr/>
          <a:lstStyle/>
          <a:p>
            <a:pPr lvl="1"/>
            <a:r>
              <a:rPr lang="en-GB" b="1" dirty="0" smtClean="0">
                <a:solidFill>
                  <a:srgbClr val="005E6E"/>
                </a:solidFill>
              </a:rPr>
              <a:t>Chart 2.4 </a:t>
            </a:r>
            <a:r>
              <a:rPr lang="en-GB" dirty="0">
                <a:solidFill>
                  <a:srgbClr val="005E6E"/>
                </a:solidFill>
              </a:rPr>
              <a:t>Chinese activity rebounded in Q2</a:t>
            </a:r>
            <a:endParaRPr lang="en-GB" dirty="0" smtClean="0">
              <a:solidFill>
                <a:srgbClr val="005E6E"/>
              </a:solidFill>
            </a:endParaRPr>
          </a:p>
          <a:p>
            <a:pPr lvl="2"/>
            <a:r>
              <a:rPr lang="en-GB" dirty="0"/>
              <a:t>Indicators of Chinese economic </a:t>
            </a:r>
            <a:r>
              <a:rPr lang="en-GB" dirty="0" smtClean="0"/>
              <a:t>activity</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Eikon</a:t>
            </a:r>
            <a:r>
              <a:rPr lang="en-GB" dirty="0"/>
              <a:t> from </a:t>
            </a:r>
            <a:r>
              <a:rPr lang="en-GB" dirty="0" err="1"/>
              <a:t>Refinitiv</a:t>
            </a:r>
            <a:r>
              <a:rPr lang="en-GB" dirty="0"/>
              <a:t> and National Bureau of Statistics of China.</a:t>
            </a:r>
          </a:p>
          <a:p>
            <a:endParaRPr lang="en-GB" dirty="0"/>
          </a:p>
          <a:p>
            <a:r>
              <a:rPr lang="en-GB" dirty="0"/>
              <a:t>(a)	Industrial production and services output are measured in constant prices. Retail sales are measured in current prices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9431" y="1310924"/>
            <a:ext cx="5404725" cy="4432410"/>
          </a:xfrm>
          <a:prstGeom prst="rect">
            <a:avLst/>
          </a:prstGeom>
        </p:spPr>
      </p:pic>
    </p:spTree>
    <p:extLst>
      <p:ext uri="{BB962C8B-B14F-4D97-AF65-F5344CB8AC3E}">
        <p14:creationId xmlns:p14="http://schemas.microsoft.com/office/powerpoint/2010/main" val="34324101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2.5 </a:t>
            </a:r>
            <a:r>
              <a:rPr lang="en-GB" dirty="0">
                <a:solidFill>
                  <a:srgbClr val="005E6E"/>
                </a:solidFill>
              </a:rPr>
              <a:t>The recovery in social consumption appears to have been subdued in many countries</a:t>
            </a:r>
            <a:endParaRPr lang="en-GB" dirty="0" smtClean="0">
              <a:solidFill>
                <a:srgbClr val="005E6E"/>
              </a:solidFill>
            </a:endParaRPr>
          </a:p>
          <a:p>
            <a:pPr lvl="2"/>
            <a:r>
              <a:rPr lang="en-GB" dirty="0"/>
              <a:t>Google searches related to social </a:t>
            </a:r>
            <a:r>
              <a:rPr lang="en-GB" dirty="0" smtClean="0"/>
              <a:t>spending</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Google Trends, Oxford Covid-19 Government Response Tracker (</a:t>
            </a:r>
            <a:r>
              <a:rPr lang="en-GB" dirty="0" err="1"/>
              <a:t>Blavatnik</a:t>
            </a:r>
            <a:r>
              <a:rPr lang="en-GB" dirty="0"/>
              <a:t> School of Government) and Bank calculations.</a:t>
            </a:r>
          </a:p>
          <a:p>
            <a:endParaRPr lang="en-GB" dirty="0"/>
          </a:p>
          <a:p>
            <a:r>
              <a:rPr lang="en-GB" dirty="0"/>
              <a:t>(a)	Searches related to the words ‘restaurant’, ‘bar’, ‘hotel’, ‘café’, ‘cinema’ and ‘museum’. The swathe includes data for Australia, Austria, Canada, France, Germany, Italy, Japan, New Zealand, Norway, South Korea, Spain, United Kingdom and United States. Data are not seasonally adjusted.</a:t>
            </a:r>
          </a:p>
          <a:p>
            <a:r>
              <a:rPr lang="en-GB" dirty="0"/>
              <a:t>(b)	Date of lockdown easing defined as the first reduction in the Oxford Stringency Index. For the US, an in-house stringency index is used.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5865" y="1397816"/>
            <a:ext cx="5171857" cy="4454965"/>
          </a:xfrm>
          <a:prstGeom prst="rect">
            <a:avLst/>
          </a:prstGeom>
        </p:spPr>
      </p:pic>
    </p:spTree>
    <p:extLst>
      <p:ext uri="{BB962C8B-B14F-4D97-AF65-F5344CB8AC3E}">
        <p14:creationId xmlns:p14="http://schemas.microsoft.com/office/powerpoint/2010/main" val="21503330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2.6 </a:t>
            </a:r>
            <a:r>
              <a:rPr lang="en-GB" dirty="0">
                <a:solidFill>
                  <a:srgbClr val="005E6E"/>
                </a:solidFill>
              </a:rPr>
              <a:t>Governments have provided substantial support in response to the crisis</a:t>
            </a:r>
            <a:endParaRPr lang="en-GB" dirty="0" smtClean="0">
              <a:solidFill>
                <a:srgbClr val="005E6E"/>
              </a:solidFill>
            </a:endParaRPr>
          </a:p>
          <a:p>
            <a:pPr lvl="2"/>
            <a:r>
              <a:rPr lang="en-GB" dirty="0"/>
              <a:t>Bank staff estimates of announced fiscal policy </a:t>
            </a:r>
            <a:r>
              <a:rPr lang="en-GB" dirty="0" smtClean="0"/>
              <a:t>responses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(a)	Government spending announced in response to Covid-19. Does not include the package of measures currently under discussion in the US. Does not include supranational measures, such as the EU’s recovery fund, worth 5.4% of EU GDP, which once operational is expected to provide grants and loans to member states. A number of fiscal measures involve both discretionary and bridging elements and the precise split is a matter of judgement.</a:t>
            </a:r>
          </a:p>
          <a:p>
            <a:r>
              <a:rPr lang="en-GB" dirty="0"/>
              <a:t>(b)	Policy announcements as a percentage of nominal GDP in 2019. </a:t>
            </a:r>
          </a:p>
          <a:p>
            <a:r>
              <a:rPr lang="en-GB" dirty="0"/>
              <a:t>(c)	Bridging measures are temporary actions that will eventually be repaid (</a:t>
            </a:r>
            <a:r>
              <a:rPr lang="en-GB" dirty="0" err="1"/>
              <a:t>eg</a:t>
            </a:r>
            <a:r>
              <a:rPr lang="en-GB" dirty="0"/>
              <a:t> tax deferrals, state loans). The actual uptake of programmes may be lower than the announced packages. China’s bridging measures include policies that aim to increase financing to the small and </a:t>
            </a:r>
            <a:r>
              <a:rPr lang="en-GB" dirty="0" smtClean="0"/>
              <a:t>medium-sized </a:t>
            </a:r>
            <a:r>
              <a:rPr lang="en-GB" dirty="0"/>
              <a:t>enterprise (SME) sector. Other measures have been announced to enhance loan guarantees for the agriculture sector and SMEs; they have not been included due to estimation difficulties. </a:t>
            </a:r>
          </a:p>
          <a:p>
            <a:r>
              <a:rPr lang="en-GB" dirty="0"/>
              <a:t>(d)	Projected impact of automatic stabilisers in </a:t>
            </a:r>
            <a:r>
              <a:rPr lang="en-GB" dirty="0" smtClean="0"/>
              <a:t>2020.</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1542" y="1355179"/>
            <a:ext cx="4835598" cy="4205650"/>
          </a:xfrm>
          <a:prstGeom prst="rect">
            <a:avLst/>
          </a:prstGeom>
        </p:spPr>
      </p:pic>
    </p:spTree>
    <p:extLst>
      <p:ext uri="{BB962C8B-B14F-4D97-AF65-F5344CB8AC3E}">
        <p14:creationId xmlns:p14="http://schemas.microsoft.com/office/powerpoint/2010/main" val="10442077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2.7 </a:t>
            </a:r>
            <a:r>
              <a:rPr lang="en-GB" dirty="0">
                <a:solidFill>
                  <a:srgbClr val="005E6E"/>
                </a:solidFill>
              </a:rPr>
              <a:t>Market-implied paths for policy rates are a little lower than in May </a:t>
            </a:r>
            <a:endParaRPr lang="en-GB" dirty="0" smtClean="0">
              <a:solidFill>
                <a:srgbClr val="005E6E"/>
              </a:solidFill>
            </a:endParaRPr>
          </a:p>
          <a:p>
            <a:pPr lvl="2"/>
            <a:r>
              <a:rPr lang="en-GB" dirty="0"/>
              <a:t>International forward interest </a:t>
            </a:r>
            <a:r>
              <a:rPr lang="en-GB" dirty="0" smtClean="0"/>
              <a:t>rates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and Bank calculations.</a:t>
            </a:r>
          </a:p>
          <a:p>
            <a:endParaRPr lang="en-GB" dirty="0"/>
          </a:p>
          <a:p>
            <a:r>
              <a:rPr lang="en-GB" dirty="0"/>
              <a:t>(a)	All data as of 29 July 2020. The August and May curves are estimated using instantaneous forward overnight index swap rates in the 15 working days to 29 July and 29 April respectively. </a:t>
            </a:r>
          </a:p>
          <a:p>
            <a:r>
              <a:rPr lang="en-GB" dirty="0"/>
              <a:t>(b)	Upper bound of the target range</a:t>
            </a:r>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9256" y="1384544"/>
            <a:ext cx="5465075" cy="4425705"/>
          </a:xfrm>
          <a:prstGeom prst="rect">
            <a:avLst/>
          </a:prstGeom>
        </p:spPr>
      </p:pic>
    </p:spTree>
    <p:extLst>
      <p:ext uri="{BB962C8B-B14F-4D97-AF65-F5344CB8AC3E}">
        <p14:creationId xmlns:p14="http://schemas.microsoft.com/office/powerpoint/2010/main" val="37664709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2.8 </a:t>
            </a:r>
            <a:r>
              <a:rPr lang="en-GB" dirty="0">
                <a:solidFill>
                  <a:srgbClr val="005E6E"/>
                </a:solidFill>
              </a:rPr>
              <a:t>Commodity prices have risen as global activity has recovered</a:t>
            </a:r>
            <a:endParaRPr lang="en-GB" dirty="0" smtClean="0">
              <a:solidFill>
                <a:srgbClr val="005E6E"/>
              </a:solidFill>
            </a:endParaRPr>
          </a:p>
          <a:p>
            <a:pPr lvl="2"/>
            <a:r>
              <a:rPr lang="en-GB" dirty="0"/>
              <a:t>US dollar oil and other commodity prices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t>
            </a:r>
            <a:r>
              <a:rPr lang="en-GB" dirty="0" err="1"/>
              <a:t>Eikon</a:t>
            </a:r>
            <a:r>
              <a:rPr lang="en-GB" dirty="0"/>
              <a:t> from </a:t>
            </a:r>
            <a:r>
              <a:rPr lang="en-GB" dirty="0" err="1"/>
              <a:t>Refinitiv</a:t>
            </a:r>
            <a:r>
              <a:rPr lang="en-GB" dirty="0"/>
              <a:t>, S&amp;P indices and Bank calculations.</a:t>
            </a:r>
          </a:p>
          <a:p>
            <a:endParaRPr lang="en-GB" dirty="0"/>
          </a:p>
          <a:p>
            <a:r>
              <a:rPr lang="en-GB" dirty="0"/>
              <a:t>(a)	Calculated using S&amp;P GSCI US dollar commodity price indices.</a:t>
            </a:r>
          </a:p>
          <a:p>
            <a:r>
              <a:rPr lang="en-GB" dirty="0"/>
              <a:t>(b)	Total agricultural and livestock S&amp;P commodity index.</a:t>
            </a:r>
          </a:p>
          <a:p>
            <a:r>
              <a:rPr lang="en-GB" dirty="0"/>
              <a:t>(c)	US dollar Brent forward prices for delivery in 10–25 days’ time</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5510" y="1423524"/>
            <a:ext cx="5494831" cy="4471789"/>
          </a:xfrm>
          <a:prstGeom prst="rect">
            <a:avLst/>
          </a:prstGeom>
        </p:spPr>
      </p:pic>
    </p:spTree>
    <p:extLst>
      <p:ext uri="{BB962C8B-B14F-4D97-AF65-F5344CB8AC3E}">
        <p14:creationId xmlns:p14="http://schemas.microsoft.com/office/powerpoint/2010/main" val="1676215265"/>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ds:schemaRefs>
    <ds:schemaRef ds:uri="http://schemas.microsoft.com/office/2006/metadata/properties"/>
    <ds:schemaRef ds:uri="94fc26e6-6271-400d-888b-6bc5b0598690"/>
    <ds:schemaRef ds:uri="http://schemas.microsoft.com/sharepoint/v3"/>
    <ds:schemaRef ds:uri="http://schemas.microsoft.com/office/2006/documentManagement/types"/>
    <ds:schemaRef ds:uri="http://purl.org/dc/terms/"/>
    <ds:schemaRef ds:uri="http://schemas.openxmlformats.org/package/2006/metadata/core-properties"/>
    <ds:schemaRef ds:uri="http://purl.org/dc/elements/1.1/"/>
    <ds:schemaRef ds:uri="http://schemas.microsoft.com/office/infopath/2007/PartnerControls"/>
    <ds:schemaRef ds:uri="CEE65117-4BBE-4C9C-8465-20A300C4D3E5"/>
    <ds:schemaRef ds:uri="http://schemas.microsoft.com/sharepoint/v3/fields"/>
    <ds:schemaRef ds:uri="94FC26E6-6271-400D-888B-6BC5B0598690"/>
    <ds:schemaRef ds:uri="b67fa5cd-9f58-4c91-ae17-33c31eed239f"/>
    <ds:schemaRef ds:uri="http://www.w3.org/XML/1998/namespace"/>
    <ds:schemaRef ds:uri="http://purl.org/dc/dcmitype/"/>
  </ds:schemaRefs>
</ds:datastoreItem>
</file>

<file path=customXml/itemProps2.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3.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4.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2003</TotalTime>
  <Words>4050</Words>
  <Application>Microsoft Office PowerPoint</Application>
  <PresentationFormat>On-screen Show (4:3)</PresentationFormat>
  <Paragraphs>248</Paragraphs>
  <Slides>45</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ＭＳ Ｐゴシック</vt:lpstr>
      <vt:lpstr>ＭＳ Ｐゴシック</vt:lpstr>
      <vt:lpstr>Arial</vt:lpstr>
      <vt:lpstr>Calibri</vt:lpstr>
      <vt:lpstr>Times</vt:lpstr>
      <vt:lpstr>IR POWERPOINT TEMPLATE</vt:lpstr>
      <vt:lpstr>Monetary Policy Report August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2020</dc:title>
  <dc:subject>Section 2: Current economic conditions</dc:subject>
  <dc:creator>Bank of England</dc:creator>
  <cp:keywords/>
  <dc:description/>
  <cp:lastModifiedBy>Sadler, Paulet</cp:lastModifiedBy>
  <cp:revision>230</cp:revision>
  <cp:lastPrinted>2020-01-29T11:33:04Z</cp:lastPrinted>
  <dcterms:created xsi:type="dcterms:W3CDTF">2015-08-04T14:55:29Z</dcterms:created>
  <dcterms:modified xsi:type="dcterms:W3CDTF">2020-08-07T08:05:56Z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y fmtid="{D5CDD505-2E9C-101B-9397-08002B2CF9AE}" pid="10" name="_AdHocReviewCycleID">
    <vt:i4>-444856520</vt:i4>
  </property>
  <property fmtid="{D5CDD505-2E9C-101B-9397-08002B2CF9AE}" pid="11" name="_NewReviewCycle">
    <vt:lpwstr/>
  </property>
  <property fmtid="{D5CDD505-2E9C-101B-9397-08002B2CF9AE}" pid="12" name="_EmailSubject">
    <vt:lpwstr>Updated CEC section </vt:lpwstr>
  </property>
  <property fmtid="{D5CDD505-2E9C-101B-9397-08002B2CF9AE}" pid="13" name="_AuthorEmail">
    <vt:lpwstr>Paulet.Sadler@bankofengland.co.uk</vt:lpwstr>
  </property>
  <property fmtid="{D5CDD505-2E9C-101B-9397-08002B2CF9AE}" pid="14" name="_AuthorEmailDisplayName">
    <vt:lpwstr>Sadler, Paulet</vt:lpwstr>
  </property>
</Properties>
</file>