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17"/>
  </p:notesMasterIdLst>
  <p:sldIdLst>
    <p:sldId id="314" r:id="rId6"/>
    <p:sldId id="316" r:id="rId7"/>
    <p:sldId id="322" r:id="rId8"/>
    <p:sldId id="317" r:id="rId9"/>
    <p:sldId id="323" r:id="rId10"/>
    <p:sldId id="318" r:id="rId11"/>
    <p:sldId id="324" r:id="rId12"/>
    <p:sldId id="319" r:id="rId13"/>
    <p:sldId id="325" r:id="rId14"/>
    <p:sldId id="320" r:id="rId15"/>
    <p:sldId id="326" r:id="rId1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21" autoAdjust="0"/>
    <p:restoredTop sz="94660"/>
  </p:normalViewPr>
  <p:slideViewPr>
    <p:cSldViewPr snapToGrid="0" showGuides="1">
      <p:cViewPr varScale="1">
        <p:scale>
          <a:sx n="109" d="100"/>
          <a:sy n="109" d="100"/>
        </p:scale>
        <p:origin x="1482" y="10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005E6E"/>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lvl1pPr>
              <a:defRPr sz="2400"/>
            </a:lvl1p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06/08/2020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005E6E"/>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aeaweb.org/articles?id=10.1257/mac.20150016"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2" y="2317750"/>
            <a:ext cx="3911481" cy="777875"/>
          </a:xfrm>
        </p:spPr>
        <p:txBody>
          <a:bodyPr/>
          <a:lstStyle/>
          <a:p>
            <a:r>
              <a:rPr lang="en-GB" dirty="0"/>
              <a:t>Monetary Policy Report</a:t>
            </a:r>
            <a:r>
              <a:rPr lang="en-GB" dirty="0" smtClean="0"/>
              <a:t/>
            </a:r>
            <a:br>
              <a:rPr lang="en-GB" dirty="0" smtClean="0"/>
            </a:br>
            <a:r>
              <a:rPr lang="en-GB" dirty="0" smtClean="0"/>
              <a:t>August 2020</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smtClean="0">
                <a:solidFill>
                  <a:srgbClr val="005E6E"/>
                </a:solidFill>
              </a:rPr>
              <a:t>In focus </a:t>
            </a:r>
            <a:r>
              <a:rPr lang="en-GB" sz="2400" dirty="0"/>
              <a:t>Spare capacity and domestic price pressures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4.9 </a:t>
            </a:r>
            <a:r>
              <a:rPr lang="en-GB" dirty="0"/>
              <a:t>Covid-19 is expected to increase unit costs sharply in some consumer service sectors</a:t>
            </a:r>
          </a:p>
          <a:p>
            <a:pPr lvl="2"/>
            <a:r>
              <a:rPr lang="en-GB" dirty="0"/>
              <a:t>Expected impact of Covid-19 on unit costs in 2020 Q3 by sector</a:t>
            </a:r>
            <a:r>
              <a:rPr lang="en-GB" baseline="30000" dirty="0"/>
              <a:t>(a)</a:t>
            </a:r>
          </a:p>
          <a:p>
            <a:endParaRPr lang="en-GB" dirty="0"/>
          </a:p>
        </p:txBody>
      </p:sp>
      <p:sp>
        <p:nvSpPr>
          <p:cNvPr id="5" name="Text Placeholder 4"/>
          <p:cNvSpPr>
            <a:spLocks noGrp="1"/>
          </p:cNvSpPr>
          <p:nvPr>
            <p:ph type="body" sz="quarter" idx="16"/>
          </p:nvPr>
        </p:nvSpPr>
        <p:spPr/>
        <p:txBody>
          <a:bodyPr/>
          <a:lstStyle/>
          <a:p>
            <a:r>
              <a:rPr lang="en-GB" dirty="0"/>
              <a:t> </a:t>
            </a:r>
          </a:p>
          <a:p>
            <a:r>
              <a:rPr lang="en-GB" dirty="0"/>
              <a:t>Sources: DMP Survey and Bank calculations.</a:t>
            </a:r>
          </a:p>
          <a:p>
            <a:r>
              <a:rPr lang="en-GB" dirty="0"/>
              <a:t> </a:t>
            </a:r>
          </a:p>
          <a:p>
            <a:r>
              <a:rPr lang="en-GB" dirty="0"/>
              <a:t>(a)	Question: ‘Relative to what would otherwise have happened, what is your best estimate for the impact of measures to contain coronavirus (social distancing, hand washing, masks and other measures) on the average unit costs of your business in 2020 Q3?’ Responses were collected from 3 to 17 July</a:t>
            </a:r>
            <a:r>
              <a:rPr lang="en-GB" dirty="0" smtClean="0"/>
              <a:t>.</a:t>
            </a:r>
            <a:endParaRPr lang="en-GB" dirty="0"/>
          </a:p>
        </p:txBody>
      </p:sp>
      <p:pic>
        <p:nvPicPr>
          <p:cNvPr id="819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2855" y="1632917"/>
            <a:ext cx="6115520"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18397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4.10 </a:t>
            </a:r>
            <a:r>
              <a:rPr lang="en-GB" dirty="0"/>
              <a:t>Price expectations have fallen since the start of the year, including in consumer-facing sectors</a:t>
            </a:r>
          </a:p>
          <a:p>
            <a:pPr lvl="2"/>
            <a:r>
              <a:rPr lang="en-GB" dirty="0"/>
              <a:t>Expected average price changes over the next year</a:t>
            </a:r>
            <a:r>
              <a:rPr lang="en-GB" baseline="30000" dirty="0"/>
              <a:t>(a)</a:t>
            </a:r>
          </a:p>
          <a:p>
            <a:endParaRPr lang="en-GB" dirty="0"/>
          </a:p>
        </p:txBody>
      </p:sp>
      <p:sp>
        <p:nvSpPr>
          <p:cNvPr id="5" name="Text Placeholder 4"/>
          <p:cNvSpPr>
            <a:spLocks noGrp="1"/>
          </p:cNvSpPr>
          <p:nvPr>
            <p:ph type="body" sz="quarter" idx="16"/>
          </p:nvPr>
        </p:nvSpPr>
        <p:spPr/>
        <p:txBody>
          <a:bodyPr/>
          <a:lstStyle/>
          <a:p>
            <a:r>
              <a:rPr lang="en-GB" dirty="0"/>
              <a:t>Sources: DMP Survey and Bank calculations.</a:t>
            </a:r>
          </a:p>
          <a:p>
            <a:r>
              <a:rPr lang="en-GB" dirty="0"/>
              <a:t> </a:t>
            </a:r>
          </a:p>
          <a:p>
            <a:r>
              <a:rPr lang="en-GB" dirty="0"/>
              <a:t>(a)	Questions: ‘Looking ahead, from now to 12 months from now, what approximate percentage change in your average price would you assign to each of the following scenarios?’ </a:t>
            </a:r>
            <a:r>
              <a:rPr lang="en-GB" dirty="0" smtClean="0"/>
              <a:t/>
            </a:r>
            <a:br>
              <a:rPr lang="en-GB" dirty="0" smtClean="0"/>
            </a:br>
            <a:r>
              <a:rPr lang="en-GB" dirty="0" smtClean="0"/>
              <a:t>(</a:t>
            </a:r>
            <a:r>
              <a:rPr lang="en-GB" dirty="0"/>
              <a:t>with five scenarios: lowest, low, middle, high, highest provided) and ‘Please assign a percentage likelihood (probability) to the % changes in your average prices you entered’. </a:t>
            </a:r>
            <a:r>
              <a:rPr lang="en-GB" dirty="0" smtClean="0"/>
              <a:t/>
            </a:r>
            <a:br>
              <a:rPr lang="en-GB" dirty="0" smtClean="0"/>
            </a:br>
            <a:r>
              <a:rPr lang="en-GB" dirty="0" smtClean="0"/>
              <a:t>Data </a:t>
            </a:r>
            <a:r>
              <a:rPr lang="en-GB" dirty="0"/>
              <a:t>shown are three‑month averages</a:t>
            </a:r>
            <a:r>
              <a:rPr lang="en-GB" dirty="0" smtClean="0"/>
              <a:t>.</a:t>
            </a:r>
            <a:endParaRPr lang="en-GB" dirty="0"/>
          </a:p>
        </p:txBody>
      </p:sp>
      <p:pic>
        <p:nvPicPr>
          <p:cNvPr id="819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51664" cy="4626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86219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4.1 </a:t>
            </a:r>
            <a:r>
              <a:rPr lang="en-GB" dirty="0"/>
              <a:t>Many businesses temporarily closed, although most have now reopened</a:t>
            </a:r>
          </a:p>
          <a:p>
            <a:pPr lvl="2"/>
            <a:r>
              <a:rPr lang="en-GB" dirty="0"/>
              <a:t>Proportion of businesses temporarily closed or paused trading</a:t>
            </a:r>
            <a:r>
              <a:rPr lang="en-GB" baseline="30000" dirty="0"/>
              <a:t>(a)</a:t>
            </a:r>
          </a:p>
          <a:p>
            <a:endParaRPr lang="en-GB" dirty="0"/>
          </a:p>
        </p:txBody>
      </p:sp>
      <p:sp>
        <p:nvSpPr>
          <p:cNvPr id="5" name="Text Placeholder 4"/>
          <p:cNvSpPr>
            <a:spLocks noGrp="1"/>
          </p:cNvSpPr>
          <p:nvPr>
            <p:ph type="body" sz="quarter" idx="16"/>
          </p:nvPr>
        </p:nvSpPr>
        <p:spPr>
          <a:xfrm>
            <a:off x="292099" y="5810250"/>
            <a:ext cx="8677333" cy="1047751"/>
          </a:xfrm>
        </p:spPr>
        <p:txBody>
          <a:bodyPr/>
          <a:lstStyle/>
          <a:p>
            <a:r>
              <a:rPr lang="en-GB" dirty="0"/>
              <a:t>Source: ONS Business Impact of Coronavirus (Covid-19) Survey.</a:t>
            </a:r>
          </a:p>
          <a:p>
            <a:r>
              <a:rPr lang="en-GB" dirty="0"/>
              <a:t> </a:t>
            </a:r>
          </a:p>
          <a:p>
            <a:r>
              <a:rPr lang="en-GB" dirty="0"/>
              <a:t>(a)	Hollow diamond shows firms reporting that they had paused trading in the two weeks to 26 July and did not intend to restart in the following two weeks. Data are not seasonally adjusted</a:t>
            </a:r>
            <a:r>
              <a:rPr lang="en-GB" dirty="0" smtClean="0"/>
              <a:t>.</a:t>
            </a:r>
            <a:endParaRPr lang="en-GB"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4142" y="1371601"/>
            <a:ext cx="5249807" cy="4438650"/>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4.2 </a:t>
            </a:r>
            <a:r>
              <a:rPr lang="en-GB" dirty="0"/>
              <a:t>The expected rise in unemployment represents an increase in spare capacity</a:t>
            </a:r>
          </a:p>
          <a:p>
            <a:pPr lvl="2"/>
            <a:r>
              <a:rPr lang="en-GB" dirty="0"/>
              <a:t>Working age population by employment status</a:t>
            </a:r>
            <a:r>
              <a:rPr lang="en-GB" baseline="30000" dirty="0"/>
              <a:t>(a)</a:t>
            </a:r>
            <a:r>
              <a:rPr lang="en-GB" dirty="0"/>
              <a:t> </a:t>
            </a:r>
          </a:p>
          <a:p>
            <a:endParaRPr lang="en-GB" dirty="0"/>
          </a:p>
        </p:txBody>
      </p:sp>
      <p:sp>
        <p:nvSpPr>
          <p:cNvPr id="5" name="Text Placeholder 4"/>
          <p:cNvSpPr>
            <a:spLocks noGrp="1"/>
          </p:cNvSpPr>
          <p:nvPr>
            <p:ph type="body" sz="quarter" idx="16"/>
          </p:nvPr>
        </p:nvSpPr>
        <p:spPr/>
        <p:txBody>
          <a:bodyPr/>
          <a:lstStyle/>
          <a:p>
            <a:r>
              <a:rPr lang="en-GB" dirty="0"/>
              <a:t>Sources: ONS and Bank calculations.</a:t>
            </a:r>
          </a:p>
          <a:p>
            <a:r>
              <a:rPr lang="en-GB" dirty="0"/>
              <a:t> </a:t>
            </a:r>
          </a:p>
          <a:p>
            <a:r>
              <a:rPr lang="en-GB" dirty="0"/>
              <a:t>(a)	16+ population. March-May 2020 figures for ‘furloughed’ and ‘in work’ are Bank staff estimates based on analysis of the LFS, administrative data, and a range of business surveys. A relatively small number of furloughed workers over 2020 Q4 (reflecting workers expected to be on the scheme in October) are included as ‘in work</a:t>
            </a:r>
            <a:r>
              <a:rPr lang="en-GB" dirty="0" smtClean="0"/>
              <a:t>’.</a:t>
            </a:r>
            <a:endParaRPr lang="en-GB" dirty="0"/>
          </a:p>
        </p:txBody>
      </p:sp>
      <p:pic>
        <p:nvPicPr>
          <p:cNvPr id="10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80258"/>
            <a:ext cx="5177269" cy="4415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97264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4.3 </a:t>
            </a:r>
            <a:r>
              <a:rPr lang="en-GB" dirty="0"/>
              <a:t>The proportion of people not currently </a:t>
            </a:r>
            <a:r>
              <a:rPr lang="en-GB" dirty="0" smtClean="0"/>
              <a:t>looking </a:t>
            </a:r>
            <a:r>
              <a:rPr lang="en-GB" dirty="0"/>
              <a:t>for work, but who would like a job, has increased</a:t>
            </a:r>
          </a:p>
          <a:p>
            <a:pPr lvl="2"/>
            <a:r>
              <a:rPr lang="en-GB" dirty="0"/>
              <a:t>Marginal attachment ratio</a:t>
            </a:r>
            <a:r>
              <a:rPr lang="en-GB" baseline="30000" dirty="0"/>
              <a:t>(a)</a:t>
            </a:r>
            <a:r>
              <a:rPr lang="en-GB" dirty="0"/>
              <a:t> </a:t>
            </a:r>
          </a:p>
          <a:p>
            <a:endParaRPr lang="en-GB" dirty="0"/>
          </a:p>
        </p:txBody>
      </p:sp>
      <p:sp>
        <p:nvSpPr>
          <p:cNvPr id="5" name="Text Placeholder 4"/>
          <p:cNvSpPr>
            <a:spLocks noGrp="1"/>
          </p:cNvSpPr>
          <p:nvPr>
            <p:ph type="body" sz="quarter" idx="16"/>
          </p:nvPr>
        </p:nvSpPr>
        <p:spPr/>
        <p:txBody>
          <a:bodyPr/>
          <a:lstStyle/>
          <a:p>
            <a:r>
              <a:rPr lang="en-GB" dirty="0"/>
              <a:t>Sources: ONS and Bank calculations.</a:t>
            </a:r>
          </a:p>
          <a:p>
            <a:r>
              <a:rPr lang="en-GB" dirty="0"/>
              <a:t> </a:t>
            </a:r>
          </a:p>
          <a:p>
            <a:r>
              <a:rPr lang="en-GB" dirty="0"/>
              <a:t>(a)	Number of those aged 16–64 who say they are not in work or not actively looking for work but would like a job, as a percentage of the 16–64 population</a:t>
            </a:r>
            <a:r>
              <a:rPr lang="en-GB" dirty="0" smtClean="0"/>
              <a:t>.</a:t>
            </a:r>
            <a:endParaRPr lang="en-GB" dirty="0"/>
          </a:p>
        </p:txBody>
      </p:sp>
      <p:pic>
        <p:nvPicPr>
          <p:cNvPr id="7"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58369"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0823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4.4 </a:t>
            </a:r>
            <a:r>
              <a:rPr lang="en-GB" dirty="0"/>
              <a:t>Businesses report working at much lower capacity than normal</a:t>
            </a:r>
          </a:p>
          <a:p>
            <a:pPr lvl="2"/>
            <a:r>
              <a:rPr lang="en-GB" dirty="0"/>
              <a:t>Survey indicators of capacity utilisation</a:t>
            </a:r>
            <a:r>
              <a:rPr lang="en-GB" baseline="30000" dirty="0"/>
              <a:t>(a)</a:t>
            </a:r>
          </a:p>
        </p:txBody>
      </p:sp>
      <p:sp>
        <p:nvSpPr>
          <p:cNvPr id="5" name="Text Placeholder 4"/>
          <p:cNvSpPr>
            <a:spLocks noGrp="1"/>
          </p:cNvSpPr>
          <p:nvPr>
            <p:ph type="body" sz="quarter" idx="16"/>
          </p:nvPr>
        </p:nvSpPr>
        <p:spPr/>
        <p:txBody>
          <a:bodyPr/>
          <a:lstStyle/>
          <a:p>
            <a:r>
              <a:rPr lang="en-GB" dirty="0"/>
              <a:t>Sources: Bank of England, BCC, CBI, CBI/PwC, IHS </a:t>
            </a:r>
            <a:r>
              <a:rPr lang="en-GB" dirty="0" err="1"/>
              <a:t>Markit</a:t>
            </a:r>
            <a:r>
              <a:rPr lang="en-GB" dirty="0"/>
              <a:t>/CIPS, ONS and Bank calculations.</a:t>
            </a:r>
          </a:p>
          <a:p>
            <a:r>
              <a:rPr lang="en-GB" dirty="0"/>
              <a:t> </a:t>
            </a:r>
          </a:p>
          <a:p>
            <a:r>
              <a:rPr lang="en-GB" dirty="0"/>
              <a:t>(a)	Differences from averages between 2000 and 2007. Measures are from the Bank’s Agents, the BCC (non-services and services), the CBI (manufacturing — capacity; financial services, business/consumer/professional services and distributive trade — business relative to normal) and IHS </a:t>
            </a:r>
            <a:r>
              <a:rPr lang="en-GB" dirty="0" err="1"/>
              <a:t>Markit</a:t>
            </a:r>
            <a:r>
              <a:rPr lang="en-GB" dirty="0"/>
              <a:t>/CIPS (manufacturing — backlogs; services — outstanding business). Sectors are weighted using shares in gross value added. The BCC data are not seasonally adjusted.</a:t>
            </a:r>
          </a:p>
        </p:txBody>
      </p:sp>
      <p:pic>
        <p:nvPicPr>
          <p:cNvPr id="7"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4994763" cy="4319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6746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4.5 </a:t>
            </a:r>
            <a:r>
              <a:rPr lang="en-GB" dirty="0"/>
              <a:t>The effects of the pandemic have fallen unevenly across sectors</a:t>
            </a:r>
          </a:p>
          <a:p>
            <a:pPr lvl="2"/>
            <a:r>
              <a:rPr lang="en-GB" dirty="0"/>
              <a:t>Expected impact of Covid-19 on sales and capacity in 2020 Q3 by sector</a:t>
            </a:r>
            <a:r>
              <a:rPr lang="en-GB" baseline="30000" dirty="0"/>
              <a:t>(a)</a:t>
            </a:r>
          </a:p>
          <a:p>
            <a:endParaRPr lang="en-GB" dirty="0"/>
          </a:p>
        </p:txBody>
      </p:sp>
      <p:sp>
        <p:nvSpPr>
          <p:cNvPr id="5" name="Text Placeholder 4"/>
          <p:cNvSpPr>
            <a:spLocks noGrp="1"/>
          </p:cNvSpPr>
          <p:nvPr>
            <p:ph type="body" sz="quarter" idx="16"/>
          </p:nvPr>
        </p:nvSpPr>
        <p:spPr>
          <a:xfrm>
            <a:off x="292100" y="5810250"/>
            <a:ext cx="8452889" cy="1047751"/>
          </a:xfrm>
        </p:spPr>
        <p:txBody>
          <a:bodyPr/>
          <a:lstStyle/>
          <a:p>
            <a:r>
              <a:rPr lang="en-GB" dirty="0"/>
              <a:t>Sources: Decision Maker Panel (DMP) Survey and Bank calculations.</a:t>
            </a:r>
          </a:p>
          <a:p>
            <a:r>
              <a:rPr lang="en-GB" dirty="0"/>
              <a:t> </a:t>
            </a:r>
          </a:p>
          <a:p>
            <a:r>
              <a:rPr lang="en-GB" dirty="0"/>
              <a:t>(a)	Questions: ‘Relative to what would have otherwise happened, what is your best estimate for the impact of the spread of coronavirus (Covid-19) on the sales of your business?’ and ‘Do you expect the measures to contain the coronavirus such as social distancing, hand washing, masks, and other measures to reduce the amount of goods or services that your business will be able to produce or offer in 2020 Q3?’. Responses were collected from 3 to 17 July</a:t>
            </a:r>
            <a:r>
              <a:rPr lang="en-GB" dirty="0" smtClean="0"/>
              <a:t>.</a:t>
            </a:r>
            <a:endParaRPr lang="en-GB" dirty="0"/>
          </a:p>
        </p:txBody>
      </p:sp>
      <p:pic>
        <p:nvPicPr>
          <p:cNvPr id="409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3121" y="1527115"/>
            <a:ext cx="6015254" cy="4333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30668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4.6 </a:t>
            </a:r>
            <a:r>
              <a:rPr lang="en-GB" dirty="0"/>
              <a:t>Sales and prices of most retail goods have been lower recently </a:t>
            </a:r>
          </a:p>
          <a:p>
            <a:pPr lvl="2"/>
            <a:r>
              <a:rPr lang="en-GB" dirty="0"/>
              <a:t>Changes in retail sales volumes and prices by category</a:t>
            </a:r>
          </a:p>
          <a:p>
            <a:endParaRPr lang="en-GB" dirty="0"/>
          </a:p>
        </p:txBody>
      </p:sp>
      <p:sp>
        <p:nvSpPr>
          <p:cNvPr id="5" name="Text Placeholder 4"/>
          <p:cNvSpPr>
            <a:spLocks noGrp="1"/>
          </p:cNvSpPr>
          <p:nvPr>
            <p:ph type="body" sz="quarter" idx="16"/>
          </p:nvPr>
        </p:nvSpPr>
        <p:spPr/>
        <p:txBody>
          <a:bodyPr/>
          <a:lstStyle/>
          <a:p>
            <a:r>
              <a:rPr lang="en-GB" dirty="0"/>
              <a:t>Sources: ONS and Bank calculations.</a:t>
            </a:r>
          </a:p>
          <a:p>
            <a:r>
              <a:rPr lang="en-GB" dirty="0"/>
              <a:t> </a:t>
            </a:r>
          </a:p>
          <a:p>
            <a:r>
              <a:rPr lang="en-GB" dirty="0"/>
              <a:t>(a)	Implied price changes are calculated by dividing retail sales values by volumes</a:t>
            </a:r>
            <a:r>
              <a:rPr lang="en-GB" dirty="0" smtClean="0"/>
              <a:t>.</a:t>
            </a:r>
            <a:endParaRPr lang="en-GB" dirty="0"/>
          </a:p>
        </p:txBody>
      </p:sp>
      <p:pic>
        <p:nvPicPr>
          <p:cNvPr id="4097"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48867"/>
            <a:ext cx="4992471" cy="4361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57205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4.7 </a:t>
            </a:r>
            <a:r>
              <a:rPr lang="en-GB" dirty="0"/>
              <a:t>Services prices adjust less frequently than goods prices</a:t>
            </a:r>
          </a:p>
          <a:p>
            <a:pPr lvl="2"/>
            <a:r>
              <a:rPr lang="en-GB" dirty="0"/>
              <a:t>Proportion of prices changing each month in the CPI basket</a:t>
            </a:r>
            <a:r>
              <a:rPr lang="en-GB" baseline="30000" dirty="0"/>
              <a:t>(a)</a:t>
            </a:r>
            <a:r>
              <a:rPr lang="en-GB" dirty="0"/>
              <a:t> </a:t>
            </a:r>
          </a:p>
          <a:p>
            <a:endParaRPr lang="en-GB" dirty="0"/>
          </a:p>
        </p:txBody>
      </p:sp>
      <p:sp>
        <p:nvSpPr>
          <p:cNvPr id="5" name="Text Placeholder 4"/>
          <p:cNvSpPr>
            <a:spLocks noGrp="1"/>
          </p:cNvSpPr>
          <p:nvPr>
            <p:ph type="body" sz="quarter" idx="16"/>
          </p:nvPr>
        </p:nvSpPr>
        <p:spPr/>
        <p:txBody>
          <a:bodyPr/>
          <a:lstStyle/>
          <a:p>
            <a:r>
              <a:rPr lang="en-GB" dirty="0"/>
              <a:t>Sources: ONS and Bank calculations.</a:t>
            </a:r>
          </a:p>
          <a:p>
            <a:r>
              <a:rPr lang="en-GB" dirty="0"/>
              <a:t> </a:t>
            </a:r>
          </a:p>
          <a:p>
            <a:r>
              <a:rPr lang="en-GB" dirty="0"/>
              <a:t>(a) </a:t>
            </a:r>
            <a:r>
              <a:rPr lang="en-GB" dirty="0" smtClean="0"/>
              <a:t>	Prices </a:t>
            </a:r>
            <a:r>
              <a:rPr lang="en-GB" dirty="0"/>
              <a:t>of locally collected items only, including sales. Data are not seasonally adjusted. This work was produced using statistical data from ONS. The use of the ONS statistical data in this work does not imply the endorsement of the ONS in relation to the interpretation or analysis of the statistical data. This work uses research data sets which may not exactly reproduce National Statistics aggregates</a:t>
            </a:r>
            <a:r>
              <a:rPr lang="en-GB" dirty="0" smtClean="0"/>
              <a:t>.</a:t>
            </a:r>
            <a:endParaRPr lang="en-GB" dirty="0"/>
          </a:p>
        </p:txBody>
      </p:sp>
      <p:pic>
        <p:nvPicPr>
          <p:cNvPr id="6146"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6" y="1438505"/>
            <a:ext cx="5270852" cy="4371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2309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4.8 </a:t>
            </a:r>
            <a:r>
              <a:rPr lang="en-GB" dirty="0"/>
              <a:t>Inflation appears to be less responsive to unemployment when demand is weak</a:t>
            </a:r>
          </a:p>
          <a:p>
            <a:pPr lvl="2"/>
            <a:r>
              <a:rPr lang="en-GB" dirty="0"/>
              <a:t>Bank staff’s estimated impact of a </a:t>
            </a:r>
            <a:r>
              <a:rPr lang="en-GB" dirty="0" smtClean="0"/>
              <a:t>1 </a:t>
            </a:r>
            <a:r>
              <a:rPr lang="en-GB" dirty="0"/>
              <a:t>percentage point increase in the unemployment rate on core services CPI</a:t>
            </a:r>
            <a:r>
              <a:rPr lang="en-GB" baseline="30000" dirty="0"/>
              <a:t>(a)</a:t>
            </a:r>
          </a:p>
          <a:p>
            <a:endParaRPr lang="en-GB" dirty="0"/>
          </a:p>
        </p:txBody>
      </p:sp>
      <p:sp>
        <p:nvSpPr>
          <p:cNvPr id="5" name="Text Placeholder 4"/>
          <p:cNvSpPr>
            <a:spLocks noGrp="1"/>
          </p:cNvSpPr>
          <p:nvPr>
            <p:ph type="body" sz="quarter" idx="16"/>
          </p:nvPr>
        </p:nvSpPr>
        <p:spPr>
          <a:xfrm>
            <a:off x="292100" y="5810250"/>
            <a:ext cx="8336085" cy="1047751"/>
          </a:xfrm>
        </p:spPr>
        <p:txBody>
          <a:bodyPr/>
          <a:lstStyle/>
          <a:p>
            <a:r>
              <a:rPr lang="en-GB" dirty="0"/>
              <a:t>Sources: ONS and Bank calculations.</a:t>
            </a:r>
          </a:p>
          <a:p>
            <a:r>
              <a:rPr lang="en-GB" dirty="0"/>
              <a:t> </a:t>
            </a:r>
          </a:p>
          <a:p>
            <a:r>
              <a:rPr lang="en-GB" dirty="0"/>
              <a:t>(a)	Chart shows the estimated impact of a demand-driven one percentage point increase in the unemployment rate using an approach similar to </a:t>
            </a:r>
            <a:r>
              <a:rPr lang="en-GB" dirty="0">
                <a:hlinkClick r:id="rId2"/>
              </a:rPr>
              <a:t>Tenreyro and </a:t>
            </a:r>
            <a:r>
              <a:rPr lang="en-GB" dirty="0" err="1">
                <a:hlinkClick r:id="rId2"/>
              </a:rPr>
              <a:t>Thwaites</a:t>
            </a:r>
            <a:r>
              <a:rPr lang="en-GB" dirty="0">
                <a:hlinkClick r:id="rId2"/>
              </a:rPr>
              <a:t> (2016)</a:t>
            </a:r>
            <a:r>
              <a:rPr lang="en-GB" dirty="0"/>
              <a:t>. Shaded areas show 68% confidence intervals</a:t>
            </a:r>
            <a:r>
              <a:rPr lang="en-GB" dirty="0" smtClean="0"/>
              <a:t>.</a:t>
            </a:r>
            <a:endParaRPr lang="en-GB" dirty="0"/>
          </a:p>
        </p:txBody>
      </p:sp>
      <p:pic>
        <p:nvPicPr>
          <p:cNvPr id="6145"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1665317"/>
            <a:ext cx="5082382" cy="430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397032"/>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netary Policy Report TEMPLATE.potx" id="{217060B4-6D18-45A7-A659-45287B2330FE}" vid="{50DC2827-C7AA-4BD0-984B-68D4FF2E471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2.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4A39AD9-F0DF-4C49-B8DC-4830BAFEA464}">
  <ds:schemaRefs>
    <ds:schemaRef ds:uri="http://schemas.openxmlformats.org/package/2006/metadata/core-properties"/>
    <ds:schemaRef ds:uri="http://schemas.microsoft.com/office/2006/documentManagement/types"/>
    <ds:schemaRef ds:uri="http://purl.org/dc/dcmitype/"/>
    <ds:schemaRef ds:uri="CEE65117-4BBE-4C9C-8465-20A300C4D3E5"/>
    <ds:schemaRef ds:uri="http://purl.org/dc/elements/1.1/"/>
    <ds:schemaRef ds:uri="http://schemas.microsoft.com/office/2006/metadata/properties"/>
    <ds:schemaRef ds:uri="94fc26e6-6271-400d-888b-6bc5b0598690"/>
    <ds:schemaRef ds:uri="http://schemas.microsoft.com/office/infopath/2007/PartnerControls"/>
    <ds:schemaRef ds:uri="http://schemas.microsoft.com/sharepoint/v3"/>
    <ds:schemaRef ds:uri="http://schemas.microsoft.com/sharepoint/v3/fields"/>
    <ds:schemaRef ds:uri="http://purl.org/dc/terms/"/>
    <ds:schemaRef ds:uri="94FC26E6-6271-400D-888B-6BC5B0598690"/>
    <ds:schemaRef ds:uri="b67fa5cd-9f58-4c91-ae17-33c31eed239f"/>
    <ds:schemaRef ds:uri="http://www.w3.org/XML/1998/namespace"/>
  </ds:schemaRefs>
</ds:datastoreItem>
</file>

<file path=customXml/itemProps4.xml><?xml version="1.0" encoding="utf-8"?>
<ds:datastoreItem xmlns:ds="http://schemas.openxmlformats.org/officeDocument/2006/customXml" ds:itemID="{4F2BA893-CFF4-4AF1-9D1D-0600F4183E1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Monetary Policy Report TEMPLATE</Template>
  <TotalTime>447</TotalTime>
  <Words>951</Words>
  <Application>Microsoft Office PowerPoint</Application>
  <PresentationFormat>On-screen Show (4:3)</PresentationFormat>
  <Paragraphs>53</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ＭＳ Ｐゴシック</vt:lpstr>
      <vt:lpstr>Arial</vt:lpstr>
      <vt:lpstr>Calibri</vt:lpstr>
      <vt:lpstr>Times</vt:lpstr>
      <vt:lpstr>IR POWERPOINT TEMPLATE</vt:lpstr>
      <vt:lpstr>Monetary Policy Report August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2020</dc:title>
  <dc:subject>Section 4: In focus Spare capacity and domestic price pressures</dc:subject>
  <dc:creator>Bank of England</dc:creator>
  <cp:keywords/>
  <dc:description/>
  <cp:lastModifiedBy>Curley, Heather</cp:lastModifiedBy>
  <cp:revision>9</cp:revision>
  <cp:lastPrinted>2014-02-11T15:04:13Z</cp:lastPrinted>
  <dcterms:created xsi:type="dcterms:W3CDTF">2020-08-05T10:53:04Z</dcterms:created>
  <dcterms:modified xsi:type="dcterms:W3CDTF">2020-08-06T04:24:34Z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