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7"/>
  </p:notesMasterIdLst>
  <p:sldIdLst>
    <p:sldId id="317" r:id="rId6"/>
    <p:sldId id="332" r:id="rId7"/>
    <p:sldId id="316" r:id="rId8"/>
    <p:sldId id="333" r:id="rId9"/>
    <p:sldId id="334" r:id="rId10"/>
    <p:sldId id="335" r:id="rId11"/>
    <p:sldId id="336" r:id="rId12"/>
    <p:sldId id="337" r:id="rId13"/>
    <p:sldId id="338" r:id="rId14"/>
    <p:sldId id="339" r:id="rId15"/>
    <p:sldId id="340" r:id="rId1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7" autoAdjust="0"/>
    <p:restoredTop sz="94660"/>
  </p:normalViewPr>
  <p:slideViewPr>
    <p:cSldViewPr snapToGrid="0" showGuides="1">
      <p:cViewPr varScale="1">
        <p:scale>
          <a:sx n="109" d="100"/>
          <a:sy n="109" d="100"/>
        </p:scale>
        <p:origin x="1422"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dirty="0"/>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dirty="0"/>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dirty="0"/>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dirty="0"/>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06/08/2020</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dirty="0"/>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smtClean="0"/>
              <a:t/>
            </a:r>
            <a:br>
              <a:rPr lang="en-GB" smtClean="0"/>
            </a:br>
            <a:r>
              <a:rPr lang="en-GB" smtClean="0"/>
              <a:t>August </a:t>
            </a:r>
            <a:r>
              <a:rPr lang="en-GB" dirty="0" smtClean="0"/>
              <a:t>2020</a:t>
            </a:r>
          </a:p>
        </p:txBody>
      </p:sp>
      <p:sp>
        <p:nvSpPr>
          <p:cNvPr id="4099" name="Text Placeholder 2"/>
          <p:cNvSpPr>
            <a:spLocks noGrp="1"/>
          </p:cNvSpPr>
          <p:nvPr>
            <p:ph type="body" sz="quarter" idx="13"/>
          </p:nvPr>
        </p:nvSpPr>
        <p:spPr>
          <a:xfrm>
            <a:off x="792163" y="3427413"/>
            <a:ext cx="5754752" cy="473075"/>
          </a:xfrm>
        </p:spPr>
        <p:txBody>
          <a:bodyPr/>
          <a:lstStyle/>
          <a:p>
            <a:pPr lvl="2"/>
            <a:r>
              <a:rPr lang="en-GB" sz="2400" dirty="0" smtClean="0">
                <a:solidFill>
                  <a:srgbClr val="005E6E"/>
                </a:solidFill>
              </a:rPr>
              <a:t>In focus </a:t>
            </a:r>
            <a:r>
              <a:rPr lang="en-GB" sz="2400" dirty="0"/>
              <a:t>The </a:t>
            </a:r>
            <a:r>
              <a:rPr lang="en-GB" sz="2400" dirty="0" smtClean="0"/>
              <a:t>outlook for the labour market</a:t>
            </a:r>
            <a:endParaRPr lang="en-GB" sz="2400" dirty="0"/>
          </a:p>
        </p:txBody>
      </p:sp>
    </p:spTree>
    <p:extLst>
      <p:ext uri="{BB962C8B-B14F-4D97-AF65-F5344CB8AC3E}">
        <p14:creationId xmlns:p14="http://schemas.microsoft.com/office/powerpoint/2010/main" val="1019875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3.9 </a:t>
            </a:r>
            <a:r>
              <a:rPr lang="en-GB" dirty="0"/>
              <a:t>Unemployment has tended to remain elevated for a period following recessions 	</a:t>
            </a:r>
          </a:p>
          <a:p>
            <a:pPr lvl="2"/>
            <a:r>
              <a:rPr lang="en-GB" dirty="0"/>
              <a:t>Unemployment and long-term </a:t>
            </a:r>
            <a:r>
              <a:rPr lang="en-GB" dirty="0" smtClean="0"/>
              <a:t>unemployment</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ONS and Bank calculations. </a:t>
            </a:r>
            <a:endParaRPr lang="en-GB" dirty="0" smtClean="0"/>
          </a:p>
          <a:p>
            <a:endParaRPr lang="en-GB" dirty="0"/>
          </a:p>
          <a:p>
            <a:r>
              <a:rPr lang="en-GB" dirty="0"/>
              <a:t>(</a:t>
            </a:r>
            <a:r>
              <a:rPr lang="en-GB" dirty="0" smtClean="0"/>
              <a:t>a)	Per </a:t>
            </a:r>
            <a:r>
              <a:rPr lang="en-GB" dirty="0"/>
              <a:t>cent of the 16+ economically active population. </a:t>
            </a:r>
          </a:p>
          <a:p>
            <a:r>
              <a:rPr lang="en-GB" dirty="0"/>
              <a:t>(</a:t>
            </a:r>
            <a:r>
              <a:rPr lang="en-GB" dirty="0" smtClean="0"/>
              <a:t>b)	Recessions </a:t>
            </a:r>
            <a:r>
              <a:rPr lang="en-GB" dirty="0"/>
              <a:t>are defined as at least two consecutive quarters of negative GDP growth. </a:t>
            </a:r>
          </a:p>
          <a:p>
            <a:r>
              <a:rPr lang="en-GB" dirty="0"/>
              <a:t>(</a:t>
            </a:r>
            <a:r>
              <a:rPr lang="en-GB" dirty="0" smtClean="0"/>
              <a:t>c)	Those </a:t>
            </a:r>
            <a:r>
              <a:rPr lang="en-GB" dirty="0"/>
              <a:t>who have been unemployed for longer than twelve months.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1792" y="1482904"/>
            <a:ext cx="5404725" cy="4432410"/>
          </a:xfrm>
          <a:prstGeom prst="rect">
            <a:avLst/>
          </a:prstGeom>
        </p:spPr>
      </p:pic>
    </p:spTree>
    <p:extLst>
      <p:ext uri="{BB962C8B-B14F-4D97-AF65-F5344CB8AC3E}">
        <p14:creationId xmlns:p14="http://schemas.microsoft.com/office/powerpoint/2010/main" val="908212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3.10 </a:t>
            </a:r>
            <a:r>
              <a:rPr lang="en-GB" dirty="0"/>
              <a:t>Flows from unemployment to employment were subdued for several years after the financial crisis </a:t>
            </a:r>
          </a:p>
          <a:p>
            <a:pPr lvl="2"/>
            <a:r>
              <a:rPr lang="en-GB" dirty="0"/>
              <a:t>Flows between employment and </a:t>
            </a:r>
            <a:r>
              <a:rPr lang="en-GB" dirty="0" smtClean="0"/>
              <a:t>unemployment</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ONS and Bank calculations. </a:t>
            </a:r>
            <a:endParaRPr lang="en-GB" dirty="0" smtClean="0"/>
          </a:p>
          <a:p>
            <a:endParaRPr lang="en-GB" dirty="0"/>
          </a:p>
          <a:p>
            <a:r>
              <a:rPr lang="en-GB" dirty="0"/>
              <a:t>(</a:t>
            </a:r>
            <a:r>
              <a:rPr lang="en-GB" dirty="0" smtClean="0"/>
              <a:t>a)	Two-quarter </a:t>
            </a:r>
            <a:r>
              <a:rPr lang="en-GB" dirty="0"/>
              <a:t>flows. Based on employment and unemployment of people aged 16–64. Data are to 2019 Q4. </a:t>
            </a:r>
          </a:p>
          <a:p>
            <a:r>
              <a:rPr lang="en-GB" dirty="0"/>
              <a:t>(</a:t>
            </a:r>
            <a:r>
              <a:rPr lang="en-GB" dirty="0" smtClean="0"/>
              <a:t>b)	Recessions </a:t>
            </a:r>
            <a:r>
              <a:rPr lang="en-GB" dirty="0"/>
              <a:t>are defined as at least two consecutive quarters of negative GDP growth.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7735" y="1482904"/>
            <a:ext cx="5451664" cy="4432410"/>
          </a:xfrm>
          <a:prstGeom prst="rect">
            <a:avLst/>
          </a:prstGeom>
        </p:spPr>
      </p:pic>
    </p:spTree>
    <p:extLst>
      <p:ext uri="{BB962C8B-B14F-4D97-AF65-F5344CB8AC3E}">
        <p14:creationId xmlns:p14="http://schemas.microsoft.com/office/powerpoint/2010/main" val="1146853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Chart 3.1 </a:t>
            </a:r>
            <a:r>
              <a:rPr lang="en-GB" dirty="0" smtClean="0"/>
              <a:t>Vacancies </a:t>
            </a:r>
            <a:r>
              <a:rPr lang="en-GB" dirty="0"/>
              <a:t>declined to their lowest level on </a:t>
            </a:r>
            <a:r>
              <a:rPr lang="en-GB"/>
              <a:t>record </a:t>
            </a:r>
            <a:r>
              <a:rPr lang="en-GB" smtClean="0"/>
              <a:t/>
            </a:r>
            <a:br>
              <a:rPr lang="en-GB" smtClean="0"/>
            </a:br>
            <a:r>
              <a:rPr lang="en-GB" smtClean="0"/>
              <a:t>in </a:t>
            </a:r>
            <a:r>
              <a:rPr lang="en-GB" dirty="0" smtClean="0"/>
              <a:t>Q2</a:t>
            </a:r>
            <a:endParaRPr lang="en-GB" dirty="0"/>
          </a:p>
          <a:p>
            <a:pPr lvl="2"/>
            <a:r>
              <a:rPr lang="en-GB" dirty="0" smtClean="0"/>
              <a:t>Number </a:t>
            </a:r>
            <a:r>
              <a:rPr lang="en-GB" dirty="0"/>
              <a:t>of </a:t>
            </a:r>
            <a:r>
              <a:rPr lang="en-GB" dirty="0" smtClean="0"/>
              <a:t>vacancies</a:t>
            </a:r>
            <a:endParaRPr lang="en-GB" baseline="30000" dirty="0" smtClean="0"/>
          </a:p>
          <a:p>
            <a:endParaRPr lang="en-GB" dirty="0"/>
          </a:p>
        </p:txBody>
      </p:sp>
      <p:sp>
        <p:nvSpPr>
          <p:cNvPr id="3" name="Text Placeholder 2"/>
          <p:cNvSpPr>
            <a:spLocks noGrp="1"/>
          </p:cNvSpPr>
          <p:nvPr>
            <p:ph type="body" sz="quarter" idx="16"/>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4800" y="1483200"/>
            <a:ext cx="5518720" cy="4432410"/>
          </a:xfrm>
          <a:prstGeom prst="rect">
            <a:avLst/>
          </a:prstGeom>
        </p:spPr>
      </p:pic>
    </p:spTree>
    <p:extLst>
      <p:ext uri="{BB962C8B-B14F-4D97-AF65-F5344CB8AC3E}">
        <p14:creationId xmlns:p14="http://schemas.microsoft.com/office/powerpoint/2010/main" val="25593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3.2 </a:t>
            </a:r>
            <a:r>
              <a:rPr lang="en-GB" dirty="0" smtClean="0"/>
              <a:t>Hours </a:t>
            </a:r>
            <a:r>
              <a:rPr lang="en-GB" dirty="0"/>
              <a:t>worked fell by a record amount in the three months to </a:t>
            </a:r>
            <a:r>
              <a:rPr lang="en-GB" dirty="0" smtClean="0"/>
              <a:t>May</a:t>
            </a:r>
            <a:endParaRPr lang="en-GB" dirty="0"/>
          </a:p>
          <a:p>
            <a:pPr lvl="2"/>
            <a:r>
              <a:rPr lang="en-GB" dirty="0" smtClean="0"/>
              <a:t>Total </a:t>
            </a:r>
            <a:r>
              <a:rPr lang="en-GB" dirty="0"/>
              <a:t>weekly hours </a:t>
            </a:r>
            <a:r>
              <a:rPr lang="en-GB" dirty="0" smtClean="0"/>
              <a:t>worked</a:t>
            </a:r>
            <a:endParaRPr lang="en-GB" baseline="30000" dirty="0" smtClean="0"/>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a:t>
            </a:r>
            <a:r>
              <a:rPr lang="en-GB" dirty="0" smtClean="0"/>
              <a:t> </a:t>
            </a:r>
            <a:r>
              <a:rPr lang="en-GB" dirty="0"/>
              <a:t>ONS and Bank calculations. 	</a:t>
            </a:r>
          </a:p>
          <a:p>
            <a:r>
              <a:rPr lang="en-GB" dirty="0" smtClean="0"/>
              <a:t>. </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4918" y="1482904"/>
            <a:ext cx="5418136" cy="4432410"/>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3.3 </a:t>
            </a:r>
            <a:r>
              <a:rPr lang="en-GB" dirty="0" smtClean="0"/>
              <a:t>Industries </a:t>
            </a:r>
            <a:r>
              <a:rPr lang="en-GB" dirty="0"/>
              <a:t>hardest hit by Covid-19 have generally furloughed more of their employees 	</a:t>
            </a:r>
          </a:p>
          <a:p>
            <a:pPr lvl="2"/>
            <a:r>
              <a:rPr lang="en-GB" dirty="0"/>
              <a:t>Falls in output and furlough take-up rate, by sector 	</a:t>
            </a:r>
          </a:p>
        </p:txBody>
      </p:sp>
      <p:sp>
        <p:nvSpPr>
          <p:cNvPr id="5" name="Text Placeholder 4"/>
          <p:cNvSpPr>
            <a:spLocks noGrp="1"/>
          </p:cNvSpPr>
          <p:nvPr>
            <p:ph type="body" sz="quarter" idx="16"/>
          </p:nvPr>
        </p:nvSpPr>
        <p:spPr>
          <a:xfrm>
            <a:off x="292100" y="6400800"/>
            <a:ext cx="8491538" cy="457201"/>
          </a:xfrm>
        </p:spPr>
        <p:txBody>
          <a:bodyPr/>
          <a:lstStyle/>
          <a:p>
            <a:r>
              <a:rPr lang="en-GB" dirty="0"/>
              <a:t>Sources: HMRC, ONS and Bank calculations. 	</a:t>
            </a:r>
            <a:r>
              <a:rPr lang="en-GB" dirty="0" smtClean="0"/>
              <a:t>. </a:t>
            </a:r>
            <a:endParaRPr lang="en-GB" dirty="0"/>
          </a:p>
          <a:p>
            <a:endParaRPr lang="en-GB" dirty="0"/>
          </a:p>
          <a:p>
            <a:r>
              <a:rPr lang="en-GB" dirty="0"/>
              <a:t>(</a:t>
            </a:r>
            <a:r>
              <a:rPr lang="en-GB" dirty="0" smtClean="0"/>
              <a:t>a)	Employments </a:t>
            </a:r>
            <a:r>
              <a:rPr lang="en-GB" dirty="0"/>
              <a:t>furloughed before end-June as a percentage of eligible employments. </a:t>
            </a:r>
          </a:p>
          <a:p>
            <a:r>
              <a:rPr lang="en-GB" dirty="0"/>
              <a:t>(</a:t>
            </a:r>
            <a:r>
              <a:rPr lang="en-GB" dirty="0" smtClean="0"/>
              <a:t>b)	Percentage </a:t>
            </a:r>
            <a:r>
              <a:rPr lang="en-GB" dirty="0"/>
              <a:t>change in output between the average monthly level over 2019 Q4 and May 2020, inverted. </a:t>
            </a:r>
          </a:p>
          <a:p>
            <a:r>
              <a:rPr lang="en-GB" dirty="0"/>
              <a:t>(</a:t>
            </a:r>
            <a:r>
              <a:rPr lang="en-GB" dirty="0" smtClean="0"/>
              <a:t>c)	Fall </a:t>
            </a:r>
            <a:r>
              <a:rPr lang="en-GB" dirty="0"/>
              <a:t>in output is shown for real estate activities on a fee or contract basis only. Other real estate activities, including actual and imputed rents, are excluded given the limited role of labour.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690" y="1482905"/>
            <a:ext cx="5672949" cy="4392177"/>
          </a:xfrm>
          <a:prstGeom prst="rect">
            <a:avLst/>
          </a:prstGeom>
        </p:spPr>
      </p:pic>
    </p:spTree>
    <p:extLst>
      <p:ext uri="{BB962C8B-B14F-4D97-AF65-F5344CB8AC3E}">
        <p14:creationId xmlns:p14="http://schemas.microsoft.com/office/powerpoint/2010/main" val="7492153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3.4 </a:t>
            </a:r>
            <a:r>
              <a:rPr lang="en-GB" dirty="0" smtClean="0"/>
              <a:t>The </a:t>
            </a:r>
            <a:r>
              <a:rPr lang="en-GB" dirty="0"/>
              <a:t>sectors most affected by Covid-19 tend to have lower labour productivity 	</a:t>
            </a:r>
          </a:p>
          <a:p>
            <a:pPr lvl="2"/>
            <a:r>
              <a:rPr lang="en-GB" dirty="0"/>
              <a:t>Labour productivity and falls in output, by sector 	</a:t>
            </a:r>
          </a:p>
          <a:p>
            <a:pPr lvl="2"/>
            <a:endParaRPr lang="en-GB" baseline="30000" dirty="0"/>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ONS and Bank calculations. </a:t>
            </a:r>
            <a:r>
              <a:rPr lang="en-GB" dirty="0" smtClean="0"/>
              <a:t> </a:t>
            </a:r>
            <a:endParaRPr lang="en-GB" dirty="0"/>
          </a:p>
          <a:p>
            <a:endParaRPr lang="en-GB" dirty="0"/>
          </a:p>
          <a:p>
            <a:r>
              <a:rPr lang="en-GB" dirty="0"/>
              <a:t>(</a:t>
            </a:r>
            <a:r>
              <a:rPr lang="en-GB" dirty="0" smtClean="0"/>
              <a:t>a)	Percentage </a:t>
            </a:r>
            <a:r>
              <a:rPr lang="en-GB" dirty="0"/>
              <a:t>change in output between the average monthly level over 2019 Q4 and May 2020, inverted. </a:t>
            </a:r>
          </a:p>
          <a:p>
            <a:r>
              <a:rPr lang="en-GB" dirty="0"/>
              <a:t>(</a:t>
            </a:r>
            <a:r>
              <a:rPr lang="en-GB" dirty="0" smtClean="0"/>
              <a:t>b)	Output </a:t>
            </a:r>
            <a:r>
              <a:rPr lang="en-GB" dirty="0"/>
              <a:t>per hour in 2019.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268" y="1482904"/>
            <a:ext cx="5307052" cy="4543354"/>
          </a:xfrm>
          <a:prstGeom prst="rect">
            <a:avLst/>
          </a:prstGeom>
        </p:spPr>
      </p:pic>
    </p:spTree>
    <p:extLst>
      <p:ext uri="{BB962C8B-B14F-4D97-AF65-F5344CB8AC3E}">
        <p14:creationId xmlns:p14="http://schemas.microsoft.com/office/powerpoint/2010/main" val="1038985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3.5 </a:t>
            </a:r>
            <a:r>
              <a:rPr lang="en-GB" dirty="0"/>
              <a:t>Lower paid workers are more likely to have been furloughed 	</a:t>
            </a:r>
          </a:p>
          <a:p>
            <a:pPr lvl="2"/>
            <a:r>
              <a:rPr lang="en-GB" dirty="0"/>
              <a:t>Proportion of employees reporting that they had been furloughed, by earnings </a:t>
            </a:r>
            <a:r>
              <a:rPr lang="en-GB" dirty="0" smtClean="0"/>
              <a:t>quintile</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099" y="6400799"/>
            <a:ext cx="8491538" cy="457201"/>
          </a:xfrm>
        </p:spPr>
        <p:txBody>
          <a:bodyPr/>
          <a:lstStyle/>
          <a:p>
            <a:r>
              <a:rPr lang="en-GB" dirty="0"/>
              <a:t>Sources: Understanding Society and Bank </a:t>
            </a:r>
            <a:r>
              <a:rPr lang="en-GB" dirty="0" smtClean="0"/>
              <a:t>calculations. </a:t>
            </a:r>
            <a:endParaRPr lang="en-GB" dirty="0"/>
          </a:p>
          <a:p>
            <a:endParaRPr lang="en-GB" dirty="0"/>
          </a:p>
          <a:p>
            <a:r>
              <a:rPr lang="en-GB" dirty="0"/>
              <a:t>(a)	Question: ‘Have you received a written letter or email from your employer to confirm that you have been furloughed under the Coronavirus Job Retention Scheme?’. Based on responses collected 24 to 30 April and 27 May to 2 June. Percentages reflect those reporting that they had been furloughed in either survey, including those who may have returned to work when responding to the second survey. Earnings quintiles are calculated using take-home pay in January and February </a:t>
            </a:r>
            <a:r>
              <a:rPr lang="en-GB" dirty="0" smtClean="0"/>
              <a:t>2020.</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651" y="1482904"/>
            <a:ext cx="4931674" cy="4517146"/>
          </a:xfrm>
          <a:prstGeom prst="rect">
            <a:avLst/>
          </a:prstGeom>
        </p:spPr>
      </p:pic>
    </p:spTree>
    <p:extLst>
      <p:ext uri="{BB962C8B-B14F-4D97-AF65-F5344CB8AC3E}">
        <p14:creationId xmlns:p14="http://schemas.microsoft.com/office/powerpoint/2010/main" val="2319635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3.6 </a:t>
            </a:r>
            <a:r>
              <a:rPr lang="en-GB" dirty="0"/>
              <a:t>Firms expect to reduce the size of their workforces in the second half of 2020 	</a:t>
            </a:r>
          </a:p>
          <a:p>
            <a:pPr lvl="2"/>
            <a:r>
              <a:rPr lang="en-GB" dirty="0"/>
              <a:t>Businesses’ expected impact of Covid-19 on employment, by type of </a:t>
            </a:r>
            <a:r>
              <a:rPr lang="en-GB" dirty="0" smtClean="0"/>
              <a:t>industry</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Decision Maker Panel (DMP) Survey and Bank calculations. </a:t>
            </a:r>
            <a:r>
              <a:rPr lang="en-GB" dirty="0" smtClean="0"/>
              <a:t> </a:t>
            </a:r>
            <a:endParaRPr lang="en-GB" dirty="0"/>
          </a:p>
          <a:p>
            <a:endParaRPr lang="en-GB" dirty="0"/>
          </a:p>
          <a:p>
            <a:r>
              <a:rPr lang="en-GB" dirty="0" smtClean="0"/>
              <a:t>(a)	Question</a:t>
            </a:r>
            <a:r>
              <a:rPr lang="en-GB" dirty="0"/>
              <a:t>: ‘Relative to what would have otherwise happened, what is your best estimate for the impact of the spread of coronavirus (Covid-19) on the employment of your business?’. Responses were collected from 3 to 17 July. </a:t>
            </a:r>
          </a:p>
          <a:p>
            <a:r>
              <a:rPr lang="en-GB" dirty="0"/>
              <a:t>(</a:t>
            </a:r>
            <a:r>
              <a:rPr lang="en-GB" dirty="0" smtClean="0"/>
              <a:t>b)	Highly </a:t>
            </a:r>
            <a:r>
              <a:rPr lang="en-GB" dirty="0"/>
              <a:t>consumer-facing services includes accommodation and food, passenger transport, recreational services and non-food wholesale and retail. Essential services includes agriculture, utilities, health, food manufacturing and food wholesale and retail. Other services includes industries not captured by the other categories.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212" y="1482904"/>
            <a:ext cx="5159055" cy="4416560"/>
          </a:xfrm>
          <a:prstGeom prst="rect">
            <a:avLst/>
          </a:prstGeom>
        </p:spPr>
      </p:pic>
    </p:spTree>
    <p:extLst>
      <p:ext uri="{BB962C8B-B14F-4D97-AF65-F5344CB8AC3E}">
        <p14:creationId xmlns:p14="http://schemas.microsoft.com/office/powerpoint/2010/main" val="25620927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3.7 </a:t>
            </a:r>
            <a:r>
              <a:rPr lang="en-GB" dirty="0"/>
              <a:t>Measures of employment intentions fell sharply after the onset of Covid-19 and remain weak 	</a:t>
            </a:r>
          </a:p>
          <a:p>
            <a:pPr lvl="2"/>
            <a:r>
              <a:rPr lang="en-GB" dirty="0"/>
              <a:t>Surveys of employment </a:t>
            </a:r>
            <a:r>
              <a:rPr lang="en-GB" dirty="0" smtClean="0"/>
              <a:t>intentions</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Bank of England, BCC, IHS </a:t>
            </a:r>
            <a:r>
              <a:rPr lang="en-GB" dirty="0" err="1"/>
              <a:t>Markit</a:t>
            </a:r>
            <a:r>
              <a:rPr lang="en-GB" dirty="0"/>
              <a:t>/CIPS, KPMG/REC </a:t>
            </a:r>
            <a:r>
              <a:rPr lang="en-GB" i="1" dirty="0"/>
              <a:t>Report on Jobs </a:t>
            </a:r>
            <a:r>
              <a:rPr lang="en-GB" dirty="0"/>
              <a:t>and Bank calculations</a:t>
            </a:r>
            <a:r>
              <a:rPr lang="en-GB" dirty="0" smtClean="0"/>
              <a:t>. </a:t>
            </a:r>
            <a:endParaRPr lang="en-GB" dirty="0"/>
          </a:p>
          <a:p>
            <a:endParaRPr lang="en-GB" dirty="0"/>
          </a:p>
          <a:p>
            <a:r>
              <a:rPr lang="en-GB" dirty="0"/>
              <a:t>(a)	Surveys from the Bank’s Agents (employment intentions over the next 12 months), BCC (employment expectations over the next three months), IHS </a:t>
            </a:r>
            <a:r>
              <a:rPr lang="en-GB" dirty="0" err="1"/>
              <a:t>Markit</a:t>
            </a:r>
            <a:r>
              <a:rPr lang="en-GB" dirty="0"/>
              <a:t>/CIPS (PMI composite employment index) and KPMG/REC (index of demand for new staff). Agents’ scores are monthly until August 2016 and six weekly thereafter. BCC data are quarterly.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640" y="1482904"/>
            <a:ext cx="5240309" cy="4543354"/>
          </a:xfrm>
          <a:prstGeom prst="rect">
            <a:avLst/>
          </a:prstGeom>
        </p:spPr>
      </p:pic>
    </p:spTree>
    <p:extLst>
      <p:ext uri="{BB962C8B-B14F-4D97-AF65-F5344CB8AC3E}">
        <p14:creationId xmlns:p14="http://schemas.microsoft.com/office/powerpoint/2010/main" val="1287398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3.8 </a:t>
            </a:r>
            <a:r>
              <a:rPr lang="en-GB" dirty="0"/>
              <a:t>Most firms do not expect uncertainty about coronavirus to be resolved this year 	</a:t>
            </a:r>
          </a:p>
          <a:p>
            <a:pPr lvl="2"/>
            <a:r>
              <a:rPr lang="en-GB" dirty="0"/>
              <a:t>Date by which coronavirus-related uncertainty is expected to be </a:t>
            </a:r>
            <a:r>
              <a:rPr lang="en-GB" dirty="0" smtClean="0"/>
              <a:t>resolved</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a:xfrm>
            <a:off x="292100" y="6400800"/>
            <a:ext cx="8491538" cy="457201"/>
          </a:xfrm>
        </p:spPr>
        <p:txBody>
          <a:bodyPr/>
          <a:lstStyle/>
          <a:p>
            <a:r>
              <a:rPr lang="en-GB" dirty="0"/>
              <a:t>Sources: DMP Survey and Bank calculations. 	</a:t>
            </a:r>
          </a:p>
          <a:p>
            <a:endParaRPr lang="en-GB" dirty="0"/>
          </a:p>
          <a:p>
            <a:r>
              <a:rPr lang="en-GB" dirty="0"/>
              <a:t>(</a:t>
            </a:r>
            <a:r>
              <a:rPr lang="en-GB" dirty="0" smtClean="0"/>
              <a:t>a)	Question</a:t>
            </a:r>
            <a:r>
              <a:rPr lang="en-GB" dirty="0"/>
              <a:t>: ‘When do you think it is most likely that the coronavirus-related uncertainty facing your business will be resolved?’. Responses were collected from 3 to 17 July</a:t>
            </a:r>
            <a:r>
              <a:rPr lang="en-GB" dirty="0" smtClean="0"/>
              <a:t>.</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8335" y="1482904"/>
            <a:ext cx="5424841" cy="4626873"/>
          </a:xfrm>
          <a:prstGeom prst="rect">
            <a:avLst/>
          </a:prstGeom>
        </p:spPr>
      </p:pic>
    </p:spTree>
    <p:extLst>
      <p:ext uri="{BB962C8B-B14F-4D97-AF65-F5344CB8AC3E}">
        <p14:creationId xmlns:p14="http://schemas.microsoft.com/office/powerpoint/2010/main" val="2930549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http://schemas.microsoft.com/sharepoint/v3"/>
    <ds:schemaRef ds:uri="http://purl.org/dc/terms/"/>
    <ds:schemaRef ds:uri="http://schemas.microsoft.com/office/infopath/2007/PartnerControls"/>
    <ds:schemaRef ds:uri="http://schemas.openxmlformats.org/package/2006/metadata/core-properties"/>
    <ds:schemaRef ds:uri="http://purl.org/dc/dcmitype/"/>
    <ds:schemaRef ds:uri="CEE65117-4BBE-4C9C-8465-20A300C4D3E5"/>
    <ds:schemaRef ds:uri="http://schemas.microsoft.com/office/2006/documentManagement/types"/>
    <ds:schemaRef ds:uri="http://schemas.microsoft.com/sharepoint/v3/fields"/>
    <ds:schemaRef ds:uri="94FC26E6-6271-400D-888B-6BC5B0598690"/>
    <ds:schemaRef ds:uri="b67fa5cd-9f58-4c91-ae17-33c31eed239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362</TotalTime>
  <Words>826</Words>
  <Application>Microsoft Office PowerPoint</Application>
  <PresentationFormat>On-screen Show (4:3)</PresentationFormat>
  <Paragraphs>55</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ＭＳ Ｐゴシック</vt:lpstr>
      <vt:lpstr>Arial</vt:lpstr>
      <vt:lpstr>Calibri</vt:lpstr>
      <vt:lpstr>Times</vt:lpstr>
      <vt:lpstr>IR POWERPOINT TEMPLATE</vt:lpstr>
      <vt:lpstr>Monetary Policy Report August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2020</dc:title>
  <dc:subject>Section 3: In focus The outlook for the labour market</dc:subject>
  <dc:creator>Bank of England</dc:creator>
  <cp:keywords/>
  <dc:description/>
  <cp:lastModifiedBy>Curley, Heather</cp:lastModifiedBy>
  <cp:revision>58</cp:revision>
  <cp:lastPrinted>2014-02-11T15:04:13Z</cp:lastPrinted>
  <dcterms:created xsi:type="dcterms:W3CDTF">2020-01-28T11:18:07Z</dcterms:created>
  <dcterms:modified xsi:type="dcterms:W3CDTF">2020-08-06T04:23:55Z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