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6" r:id="rId5"/>
  </p:sldMasterIdLst>
  <p:notesMasterIdLst>
    <p:notesMasterId r:id="rId22"/>
  </p:notesMasterIdLst>
  <p:sldIdLst>
    <p:sldId id="317" r:id="rId6"/>
    <p:sldId id="332" r:id="rId7"/>
    <p:sldId id="316" r:id="rId8"/>
    <p:sldId id="319" r:id="rId9"/>
    <p:sldId id="320" r:id="rId10"/>
    <p:sldId id="321" r:id="rId11"/>
    <p:sldId id="322" r:id="rId12"/>
    <p:sldId id="323" r:id="rId13"/>
    <p:sldId id="324" r:id="rId14"/>
    <p:sldId id="325" r:id="rId15"/>
    <p:sldId id="326" r:id="rId16"/>
    <p:sldId id="327" r:id="rId17"/>
    <p:sldId id="328" r:id="rId18"/>
    <p:sldId id="329" r:id="rId19"/>
    <p:sldId id="330" r:id="rId20"/>
    <p:sldId id="331" r:id="rId21"/>
  </p:sldIdLst>
  <p:sldSz cx="9144000" cy="6858000" type="screen4x3"/>
  <p:notesSz cx="6805613" cy="9944100"/>
  <p:defaultTextStyle>
    <a:defPPr>
      <a:defRPr lang="en-US"/>
    </a:defPPr>
    <a:lvl1pPr algn="l" rtl="0" fontAlgn="base">
      <a:spcBef>
        <a:spcPct val="0"/>
      </a:spcBef>
      <a:spcAft>
        <a:spcPct val="0"/>
      </a:spcAft>
      <a:defRPr sz="1200" kern="1200">
        <a:solidFill>
          <a:schemeClr val="tx1"/>
        </a:solidFill>
        <a:latin typeface="Times" charset="0"/>
        <a:ea typeface="MS PGothic" pitchFamily="34" charset="-128"/>
        <a:cs typeface="+mn-cs"/>
      </a:defRPr>
    </a:lvl1pPr>
    <a:lvl2pPr marL="457200" algn="l" rtl="0" fontAlgn="base">
      <a:spcBef>
        <a:spcPct val="0"/>
      </a:spcBef>
      <a:spcAft>
        <a:spcPct val="0"/>
      </a:spcAft>
      <a:defRPr sz="1200" kern="1200">
        <a:solidFill>
          <a:schemeClr val="tx1"/>
        </a:solidFill>
        <a:latin typeface="Times" charset="0"/>
        <a:ea typeface="MS PGothic" pitchFamily="34" charset="-128"/>
        <a:cs typeface="+mn-cs"/>
      </a:defRPr>
    </a:lvl2pPr>
    <a:lvl3pPr marL="914400" algn="l" rtl="0" fontAlgn="base">
      <a:spcBef>
        <a:spcPct val="0"/>
      </a:spcBef>
      <a:spcAft>
        <a:spcPct val="0"/>
      </a:spcAft>
      <a:defRPr sz="1200" kern="1200">
        <a:solidFill>
          <a:schemeClr val="tx1"/>
        </a:solidFill>
        <a:latin typeface="Times" charset="0"/>
        <a:ea typeface="MS PGothic" pitchFamily="34" charset="-128"/>
        <a:cs typeface="+mn-cs"/>
      </a:defRPr>
    </a:lvl3pPr>
    <a:lvl4pPr marL="1371600" algn="l" rtl="0" fontAlgn="base">
      <a:spcBef>
        <a:spcPct val="0"/>
      </a:spcBef>
      <a:spcAft>
        <a:spcPct val="0"/>
      </a:spcAft>
      <a:defRPr sz="1200" kern="1200">
        <a:solidFill>
          <a:schemeClr val="tx1"/>
        </a:solidFill>
        <a:latin typeface="Times" charset="0"/>
        <a:ea typeface="MS PGothic" pitchFamily="34" charset="-128"/>
        <a:cs typeface="+mn-cs"/>
      </a:defRPr>
    </a:lvl4pPr>
    <a:lvl5pPr marL="1828800" algn="l" rtl="0" fontAlgn="base">
      <a:spcBef>
        <a:spcPct val="0"/>
      </a:spcBef>
      <a:spcAft>
        <a:spcPct val="0"/>
      </a:spcAft>
      <a:defRPr sz="1200" kern="1200">
        <a:solidFill>
          <a:schemeClr val="tx1"/>
        </a:solidFill>
        <a:latin typeface="Times" charset="0"/>
        <a:ea typeface="MS PGothic" pitchFamily="34" charset="-128"/>
        <a:cs typeface="+mn-cs"/>
      </a:defRPr>
    </a:lvl5pPr>
    <a:lvl6pPr marL="2286000" algn="l" defTabSz="914400" rtl="0" eaLnBrk="1" latinLnBrk="0" hangingPunct="1">
      <a:defRPr sz="1200" kern="1200">
        <a:solidFill>
          <a:schemeClr val="tx1"/>
        </a:solidFill>
        <a:latin typeface="Times" charset="0"/>
        <a:ea typeface="MS PGothic" pitchFamily="34" charset="-128"/>
        <a:cs typeface="+mn-cs"/>
      </a:defRPr>
    </a:lvl6pPr>
    <a:lvl7pPr marL="2743200" algn="l" defTabSz="914400" rtl="0" eaLnBrk="1" latinLnBrk="0" hangingPunct="1">
      <a:defRPr sz="1200" kern="1200">
        <a:solidFill>
          <a:schemeClr val="tx1"/>
        </a:solidFill>
        <a:latin typeface="Times" charset="0"/>
        <a:ea typeface="MS PGothic" pitchFamily="34" charset="-128"/>
        <a:cs typeface="+mn-cs"/>
      </a:defRPr>
    </a:lvl7pPr>
    <a:lvl8pPr marL="3200400" algn="l" defTabSz="914400" rtl="0" eaLnBrk="1" latinLnBrk="0" hangingPunct="1">
      <a:defRPr sz="1200" kern="1200">
        <a:solidFill>
          <a:schemeClr val="tx1"/>
        </a:solidFill>
        <a:latin typeface="Times" charset="0"/>
        <a:ea typeface="MS PGothic" pitchFamily="34" charset="-128"/>
        <a:cs typeface="+mn-cs"/>
      </a:defRPr>
    </a:lvl8pPr>
    <a:lvl9pPr marL="3657600" algn="l" defTabSz="914400" rtl="0" eaLnBrk="1" latinLnBrk="0" hangingPunct="1">
      <a:defRPr sz="1200" kern="1200">
        <a:solidFill>
          <a:schemeClr val="tx1"/>
        </a:solidFill>
        <a:latin typeface="Times" charset="0"/>
        <a:ea typeface="MS PGothic" pitchFamily="34" charset="-128"/>
        <a:cs typeface="+mn-cs"/>
      </a:defRPr>
    </a:lvl9pPr>
  </p:defaultTextStyle>
  <p:extLst>
    <p:ext uri="{EFAFB233-063F-42B5-8137-9DF3F51BA10A}">
      <p15:sldGuideLst xmlns:p15="http://schemas.microsoft.com/office/powerpoint/2012/main">
        <p15:guide id="1" orient="horz" pos="332">
          <p15:clr>
            <a:srgbClr val="A4A3A4"/>
          </p15:clr>
        </p15:guide>
        <p15:guide id="2" orient="horz" pos="528">
          <p15:clr>
            <a:srgbClr val="A4A3A4"/>
          </p15:clr>
        </p15:guide>
        <p15:guide id="3" orient="horz" pos="3660">
          <p15:clr>
            <a:srgbClr val="A4A3A4"/>
          </p15:clr>
        </p15:guide>
        <p15:guide id="4" orient="horz" pos="864">
          <p15:clr>
            <a:srgbClr val="A4A3A4"/>
          </p15:clr>
        </p15:guide>
        <p15:guide id="5" pos="4610">
          <p15:clr>
            <a:srgbClr val="A4A3A4"/>
          </p15:clr>
        </p15:guide>
        <p15:guide id="6" pos="1122">
          <p15:clr>
            <a:srgbClr val="A4A3A4"/>
          </p15:clr>
        </p15:guide>
        <p15:guide id="7" pos="18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5E6E"/>
    <a:srgbClr val="960000"/>
    <a:srgbClr val="96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07" autoAdjust="0"/>
    <p:restoredTop sz="94660"/>
  </p:normalViewPr>
  <p:slideViewPr>
    <p:cSldViewPr snapToGrid="0" showGuides="1">
      <p:cViewPr varScale="1">
        <p:scale>
          <a:sx n="107" d="100"/>
          <a:sy n="107" d="100"/>
        </p:scale>
        <p:origin x="396" y="48"/>
      </p:cViewPr>
      <p:guideLst>
        <p:guide orient="horz" pos="332"/>
        <p:guide orient="horz" pos="528"/>
        <p:guide orient="horz" pos="3660"/>
        <p:guide orient="horz" pos="864"/>
        <p:guide pos="4610"/>
        <p:guide pos="1122"/>
        <p:guide pos="184"/>
      </p:guideLst>
    </p:cSldViewPr>
  </p:slideViewPr>
  <p:outlineViewPr>
    <p:cViewPr>
      <p:scale>
        <a:sx n="100" d="100"/>
        <a:sy n="100" d="100"/>
      </p:scale>
      <p:origin x="0" y="1008"/>
    </p:cViewPr>
  </p:outlineViewPr>
  <p:notesTextViewPr>
    <p:cViewPr>
      <p:scale>
        <a:sx n="100" d="100"/>
        <a:sy n="100" d="100"/>
      </p:scale>
      <p:origin x="0" y="0"/>
    </p:cViewPr>
  </p:notesTextViewPr>
  <p:sorterViewPr>
    <p:cViewPr>
      <p:scale>
        <a:sx n="100" d="100"/>
        <a:sy n="100" d="100"/>
      </p:scale>
      <p:origin x="0" y="31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viewProps" Target="viewProps.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02" name="Rectangle 2"/>
          <p:cNvSpPr>
            <a:spLocks noGrp="1" noChangeArrowheads="1"/>
          </p:cNvSpPr>
          <p:nvPr>
            <p:ph type="hdr" sz="quarter"/>
          </p:nvPr>
        </p:nvSpPr>
        <p:spPr bwMode="auto">
          <a:xfrm>
            <a:off x="0" y="0"/>
            <a:ext cx="2974975" cy="534988"/>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lvl1pPr eaLnBrk="0" hangingPunct="0">
              <a:defRPr>
                <a:latin typeface="Times" pitchFamily="1" charset="0"/>
                <a:ea typeface="+mn-ea"/>
                <a:cs typeface="+mn-cs"/>
              </a:defRPr>
            </a:lvl1pPr>
          </a:lstStyle>
          <a:p>
            <a:pPr>
              <a:defRPr/>
            </a:pPr>
            <a:endParaRPr lang="en-US"/>
          </a:p>
        </p:txBody>
      </p:sp>
      <p:sp>
        <p:nvSpPr>
          <p:cNvPr id="153603" name="Rectangle 3"/>
          <p:cNvSpPr>
            <a:spLocks noGrp="1" noChangeArrowheads="1"/>
          </p:cNvSpPr>
          <p:nvPr>
            <p:ph type="dt" idx="1"/>
          </p:nvPr>
        </p:nvSpPr>
        <p:spPr bwMode="auto">
          <a:xfrm>
            <a:off x="3890963" y="0"/>
            <a:ext cx="2898775" cy="534988"/>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lvl1pPr algn="r" eaLnBrk="0" hangingPunct="0">
              <a:defRPr>
                <a:latin typeface="Times" pitchFamily="1" charset="0"/>
                <a:ea typeface="+mn-ea"/>
                <a:cs typeface="+mn-cs"/>
              </a:defRPr>
            </a:lvl1pPr>
          </a:lstStyle>
          <a:p>
            <a:pPr>
              <a:defRPr/>
            </a:pPr>
            <a:endParaRPr lang="en-US"/>
          </a:p>
        </p:txBody>
      </p:sp>
      <p:sp>
        <p:nvSpPr>
          <p:cNvPr id="8196" name="Rectangle 4"/>
          <p:cNvSpPr>
            <a:spLocks noGrp="1" noRot="1" noChangeAspect="1" noChangeArrowheads="1" noTextEdit="1"/>
          </p:cNvSpPr>
          <p:nvPr>
            <p:ph type="sldImg" idx="2"/>
          </p:nvPr>
        </p:nvSpPr>
        <p:spPr bwMode="auto">
          <a:xfrm>
            <a:off x="901700" y="763588"/>
            <a:ext cx="4986338" cy="3740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05" name="Rectangle 5"/>
          <p:cNvSpPr>
            <a:spLocks noGrp="1" noChangeArrowheads="1"/>
          </p:cNvSpPr>
          <p:nvPr>
            <p:ph type="body" sz="quarter" idx="3"/>
          </p:nvPr>
        </p:nvSpPr>
        <p:spPr bwMode="auto">
          <a:xfrm>
            <a:off x="915988" y="4732338"/>
            <a:ext cx="4957762" cy="4502150"/>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53606" name="Rectangle 6"/>
          <p:cNvSpPr>
            <a:spLocks noGrp="1" noChangeArrowheads="1"/>
          </p:cNvSpPr>
          <p:nvPr>
            <p:ph type="ftr" sz="quarter" idx="4"/>
          </p:nvPr>
        </p:nvSpPr>
        <p:spPr bwMode="auto">
          <a:xfrm>
            <a:off x="0" y="9464675"/>
            <a:ext cx="2974975" cy="457200"/>
          </a:xfrm>
          <a:prstGeom prst="rect">
            <a:avLst/>
          </a:prstGeom>
          <a:noFill/>
          <a:ln w="9525">
            <a:noFill/>
            <a:miter lim="800000"/>
            <a:headEnd/>
            <a:tailEnd/>
          </a:ln>
          <a:effectLst/>
        </p:spPr>
        <p:txBody>
          <a:bodyPr vert="horz" wrap="square" lIns="91568" tIns="45784" rIns="91568" bIns="45784" numCol="1" anchor="b" anchorCtr="0" compatLnSpc="1">
            <a:prstTxWarp prst="textNoShape">
              <a:avLst/>
            </a:prstTxWarp>
          </a:bodyPr>
          <a:lstStyle>
            <a:lvl1pPr eaLnBrk="0" hangingPunct="0">
              <a:defRPr>
                <a:latin typeface="Times" pitchFamily="1" charset="0"/>
                <a:ea typeface="+mn-ea"/>
                <a:cs typeface="+mn-cs"/>
              </a:defRPr>
            </a:lvl1pPr>
          </a:lstStyle>
          <a:p>
            <a:pPr>
              <a:defRPr/>
            </a:pPr>
            <a:endParaRPr lang="en-US"/>
          </a:p>
        </p:txBody>
      </p:sp>
      <p:sp>
        <p:nvSpPr>
          <p:cNvPr id="153607" name="Rectangle 7"/>
          <p:cNvSpPr>
            <a:spLocks noGrp="1" noChangeArrowheads="1"/>
          </p:cNvSpPr>
          <p:nvPr>
            <p:ph type="sldNum" sz="quarter" idx="5"/>
          </p:nvPr>
        </p:nvSpPr>
        <p:spPr bwMode="auto">
          <a:xfrm>
            <a:off x="3890963" y="9464675"/>
            <a:ext cx="2898775" cy="457200"/>
          </a:xfrm>
          <a:prstGeom prst="rect">
            <a:avLst/>
          </a:prstGeom>
          <a:noFill/>
          <a:ln w="9525">
            <a:noFill/>
            <a:miter lim="800000"/>
            <a:headEnd/>
            <a:tailEnd/>
          </a:ln>
          <a:effectLst/>
        </p:spPr>
        <p:txBody>
          <a:bodyPr vert="horz" wrap="square" lIns="91568" tIns="45784" rIns="91568" bIns="45784" numCol="1" anchor="b" anchorCtr="0" compatLnSpc="1">
            <a:prstTxWarp prst="textNoShape">
              <a:avLst/>
            </a:prstTxWarp>
          </a:bodyPr>
          <a:lstStyle>
            <a:lvl1pPr algn="r" eaLnBrk="0" hangingPunct="0">
              <a:defRPr/>
            </a:lvl1pPr>
          </a:lstStyle>
          <a:p>
            <a:pPr>
              <a:defRPr/>
            </a:pPr>
            <a:fld id="{D9C3E3EA-DFF6-4FED-A327-0B330CCF1613}" type="slidenum">
              <a:rPr lang="en-US"/>
              <a:pPr>
                <a:defRPr/>
              </a:pPr>
              <a:t>‹#›</a:t>
            </a:fld>
            <a:endParaRPr lang="en-US"/>
          </a:p>
        </p:txBody>
      </p:sp>
    </p:spTree>
    <p:extLst>
      <p:ext uri="{BB962C8B-B14F-4D97-AF65-F5344CB8AC3E}">
        <p14:creationId xmlns:p14="http://schemas.microsoft.com/office/powerpoint/2010/main" val="176685178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pitchFamily="-105" charset="-128"/>
      </a:defRPr>
    </a:lvl1pPr>
    <a:lvl2pPr marL="4572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2pPr>
    <a:lvl3pPr marL="9144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3pPr>
    <a:lvl4pPr marL="13716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4pPr>
    <a:lvl5pPr marL="18288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LIDE LAYOUT">
    <p:spTree>
      <p:nvGrpSpPr>
        <p:cNvPr id="1" name=""/>
        <p:cNvGrpSpPr/>
        <p:nvPr/>
      </p:nvGrpSpPr>
      <p:grpSpPr>
        <a:xfrm>
          <a:off x="0" y="0"/>
          <a:ext cx="0" cy="0"/>
          <a:chOff x="0" y="0"/>
          <a:chExt cx="0" cy="0"/>
        </a:xfrm>
      </p:grpSpPr>
      <p:sp>
        <p:nvSpPr>
          <p:cNvPr id="11" name="Text Placeholder 10"/>
          <p:cNvSpPr>
            <a:spLocks noGrp="1"/>
          </p:cNvSpPr>
          <p:nvPr>
            <p:ph type="body" sz="quarter" idx="15"/>
          </p:nvPr>
        </p:nvSpPr>
        <p:spPr>
          <a:xfrm>
            <a:off x="292099" y="226221"/>
            <a:ext cx="8519391" cy="882143"/>
          </a:xfrm>
          <a:prstGeom prst="rect">
            <a:avLst/>
          </a:prstGeom>
        </p:spPr>
        <p:txBody>
          <a:bodyPr>
            <a:noAutofit/>
          </a:bodyPr>
          <a:lstStyle>
            <a:lvl5pPr>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3" name="Text Placeholder 12"/>
          <p:cNvSpPr>
            <a:spLocks noGrp="1"/>
          </p:cNvSpPr>
          <p:nvPr>
            <p:ph type="body" sz="quarter" idx="16"/>
          </p:nvPr>
        </p:nvSpPr>
        <p:spPr>
          <a:xfrm>
            <a:off x="292100" y="5810250"/>
            <a:ext cx="8491538" cy="1047751"/>
          </a:xfrm>
        </p:spPr>
        <p:txBody>
          <a:bodyPr bIns="180000" anchor="b">
            <a:no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5008136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4" name="Picture 9" descr="9032 BoE logo-R&amp;P 300dpi"/>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27075" y="1600200"/>
            <a:ext cx="23780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92000" y="2318400"/>
            <a:ext cx="2932712" cy="777138"/>
          </a:xfrm>
        </p:spPr>
        <p:txBody>
          <a:bodyPr lIns="0" tIns="0" rIns="0" bIns="0" anchor="t"/>
          <a:lstStyle>
            <a:lvl1pPr algn="l">
              <a:defRPr sz="2400" b="1">
                <a:solidFill>
                  <a:srgbClr val="005E6E"/>
                </a:solidFill>
                <a:latin typeface="Arial" panose="020B0604020202020204" pitchFamily="34" charset="0"/>
                <a:cs typeface="Arial" panose="020B0604020202020204" pitchFamily="34" charset="0"/>
              </a:defRPr>
            </a:lvl1pPr>
          </a:lstStyle>
          <a:p>
            <a:r>
              <a:rPr lang="en-US" smtClean="0"/>
              <a:t>Click to edit Master title style</a:t>
            </a:r>
            <a:endParaRPr lang="en-GB" dirty="0"/>
          </a:p>
        </p:txBody>
      </p:sp>
      <p:sp>
        <p:nvSpPr>
          <p:cNvPr id="7" name="Text Placeholder 6"/>
          <p:cNvSpPr>
            <a:spLocks noGrp="1"/>
          </p:cNvSpPr>
          <p:nvPr>
            <p:ph type="body" sz="quarter" idx="13"/>
          </p:nvPr>
        </p:nvSpPr>
        <p:spPr>
          <a:xfrm>
            <a:off x="792000" y="3427200"/>
            <a:ext cx="5335151" cy="473681"/>
          </a:xfrm>
        </p:spPr>
        <p:txBody>
          <a:bodyPr/>
          <a:lstStyle>
            <a:lvl1pPr>
              <a:defRPr sz="2400"/>
            </a:lvl1pPr>
          </a:lstStyle>
          <a:p>
            <a:pPr lvl="0"/>
            <a:r>
              <a:rPr lang="en-US" smtClean="0"/>
              <a:t>Edit Master text styles</a:t>
            </a:r>
          </a:p>
        </p:txBody>
      </p:sp>
    </p:spTree>
    <p:extLst>
      <p:ext uri="{BB962C8B-B14F-4D97-AF65-F5344CB8AC3E}">
        <p14:creationId xmlns:p14="http://schemas.microsoft.com/office/powerpoint/2010/main" val="400088442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GB"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ABECD48F-9AD5-4984-978B-467AA0B5B77C}" type="datetimeFigureOut">
              <a:rPr lang="en-GB"/>
              <a:pPr>
                <a:defRPr/>
              </a:pPr>
              <a:t>29/01/2020</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ABD0C0CD-4C4E-4B65-B52B-9DB2682BF7D6}" type="slidenum">
              <a:rPr lang="en-GB"/>
              <a:pPr>
                <a:defRPr/>
              </a:pPr>
              <a:t>‹#›</a:t>
            </a:fld>
            <a:endParaRPr lang="en-GB"/>
          </a:p>
        </p:txBody>
      </p:sp>
      <p:sp>
        <p:nvSpPr>
          <p:cNvPr id="1030" name="Text Placeholder 8"/>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Tree>
  </p:cSld>
  <p:clrMap bg1="lt1" tx1="dk1" bg2="lt2" tx2="dk2" accent1="accent1" accent2="accent2" accent3="accent3" accent4="accent4" accent5="accent5" accent6="accent6" hlink="hlink" folHlink="folHlink"/>
  <p:sldLayoutIdLst>
    <p:sldLayoutId id="2147483671" r:id="rId1"/>
    <p:sldLayoutId id="2147483672" r:id="rId2"/>
  </p:sldLayoutIdLst>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216000" indent="-216000" algn="l" rtl="0" eaLnBrk="1" fontAlgn="base" hangingPunct="1">
        <a:spcBef>
          <a:spcPct val="0"/>
        </a:spcBef>
        <a:spcAft>
          <a:spcPct val="0"/>
        </a:spcAft>
        <a:buFont typeface="Arial" pitchFamily="34" charset="0"/>
        <a:defRPr sz="800" kern="1200">
          <a:solidFill>
            <a:schemeClr val="tx1"/>
          </a:solidFill>
          <a:latin typeface="Arial" panose="020B0604020202020204" pitchFamily="34" charset="0"/>
          <a:ea typeface="+mn-ea"/>
          <a:cs typeface="Arial" panose="020B0604020202020204" pitchFamily="34" charset="0"/>
        </a:defRPr>
      </a:lvl1pPr>
      <a:lvl2pPr marL="0" indent="0" algn="l" rtl="0" eaLnBrk="1" fontAlgn="base" hangingPunct="1">
        <a:spcBef>
          <a:spcPct val="0"/>
        </a:spcBef>
        <a:spcAft>
          <a:spcPct val="0"/>
        </a:spcAft>
        <a:buFont typeface="Arial" pitchFamily="34" charset="0"/>
        <a:defRPr lang="en-US" sz="2400" kern="1200" dirty="0">
          <a:solidFill>
            <a:srgbClr val="005E6E"/>
          </a:solidFill>
          <a:latin typeface="Arial" panose="020B0604020202020204" pitchFamily="34" charset="0"/>
          <a:ea typeface="+mn-ea"/>
          <a:cs typeface="Arial" panose="020B0604020202020204" pitchFamily="34" charset="0"/>
        </a:defRPr>
      </a:lvl2pPr>
      <a:lvl3pPr marL="0" indent="0" algn="l" rtl="0" eaLnBrk="1" fontAlgn="base" hangingPunct="1">
        <a:spcBef>
          <a:spcPct val="0"/>
        </a:spcBef>
        <a:spcAft>
          <a:spcPct val="0"/>
        </a:spcAft>
        <a:buFont typeface="Arial" pitchFamily="34" charset="0"/>
        <a:defRPr lang="en-US" sz="2000" kern="1200" dirty="0">
          <a:solidFill>
            <a:schemeClr val="tx1"/>
          </a:solidFill>
          <a:latin typeface="Arial" panose="020B0604020202020204" pitchFamily="34" charset="0"/>
          <a:ea typeface="+mn-ea"/>
          <a:cs typeface="Arial" panose="020B0604020202020204" pitchFamily="34" charset="0"/>
        </a:defRPr>
      </a:lvl3pPr>
      <a:lvl4pPr marL="0" indent="0" algn="l" rtl="0" eaLnBrk="1" fontAlgn="base" hangingPunct="1">
        <a:spcBef>
          <a:spcPct val="0"/>
        </a:spcBef>
        <a:spcAft>
          <a:spcPct val="0"/>
        </a:spcAft>
        <a:buFont typeface="Arial" pitchFamily="34" charset="0"/>
        <a:defRPr lang="en-US" sz="800" kern="1200" dirty="0">
          <a:solidFill>
            <a:schemeClr val="tx1"/>
          </a:solidFill>
          <a:latin typeface="Arial" panose="020B0604020202020204" pitchFamily="34" charset="0"/>
          <a:ea typeface="+mn-ea"/>
          <a:cs typeface="Arial" panose="020B0604020202020204" pitchFamily="34" charset="0"/>
        </a:defRPr>
      </a:lvl4pPr>
      <a:lvl5pPr marL="0" indent="0" algn="l" rtl="0" eaLnBrk="1" fontAlgn="base" hangingPunct="1">
        <a:spcBef>
          <a:spcPct val="0"/>
        </a:spcBef>
        <a:spcAft>
          <a:spcPct val="0"/>
        </a:spcAft>
        <a:buFont typeface="Arial" pitchFamily="34" charset="0"/>
        <a:defRPr sz="2000" kern="1200" baseline="300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792162" y="2317750"/>
            <a:ext cx="3911481" cy="777875"/>
          </a:xfrm>
        </p:spPr>
        <p:txBody>
          <a:bodyPr/>
          <a:lstStyle/>
          <a:p>
            <a:r>
              <a:rPr lang="en-GB" dirty="0"/>
              <a:t>Monetary Policy Report</a:t>
            </a:r>
            <a:r>
              <a:rPr lang="en-GB" dirty="0" smtClean="0"/>
              <a:t/>
            </a:r>
            <a:br>
              <a:rPr lang="en-GB" dirty="0" smtClean="0"/>
            </a:br>
            <a:r>
              <a:rPr lang="en-GB" dirty="0" smtClean="0"/>
              <a:t>January 2020</a:t>
            </a:r>
          </a:p>
        </p:txBody>
      </p:sp>
      <p:sp>
        <p:nvSpPr>
          <p:cNvPr id="4099" name="Text Placeholder 2"/>
          <p:cNvSpPr>
            <a:spLocks noGrp="1"/>
          </p:cNvSpPr>
          <p:nvPr>
            <p:ph type="body" sz="quarter" idx="13"/>
          </p:nvPr>
        </p:nvSpPr>
        <p:spPr>
          <a:xfrm>
            <a:off x="792163" y="3427413"/>
            <a:ext cx="5335587" cy="473075"/>
          </a:xfrm>
        </p:spPr>
        <p:txBody>
          <a:bodyPr/>
          <a:lstStyle/>
          <a:p>
            <a:pPr lvl="2"/>
            <a:r>
              <a:rPr lang="en-GB" sz="2400" dirty="0" smtClean="0">
                <a:solidFill>
                  <a:srgbClr val="005E6E"/>
                </a:solidFill>
              </a:rPr>
              <a:t>In focus </a:t>
            </a:r>
            <a:r>
              <a:rPr lang="en-GB" sz="2400" dirty="0"/>
              <a:t>The labour market</a:t>
            </a:r>
          </a:p>
        </p:txBody>
      </p:sp>
    </p:spTree>
    <p:extLst>
      <p:ext uri="{BB962C8B-B14F-4D97-AF65-F5344CB8AC3E}">
        <p14:creationId xmlns:p14="http://schemas.microsoft.com/office/powerpoint/2010/main" val="101987565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3.9 </a:t>
            </a:r>
            <a:r>
              <a:rPr lang="en-GB" dirty="0"/>
              <a:t>The redundancy rate has picked up in recent months, but remains close to its record low</a:t>
            </a:r>
          </a:p>
          <a:p>
            <a:pPr lvl="2"/>
            <a:r>
              <a:rPr lang="en-GB" dirty="0"/>
              <a:t>Redundancy </a:t>
            </a:r>
            <a:r>
              <a:rPr lang="en-GB" dirty="0" smtClean="0"/>
              <a:t>rate</a:t>
            </a:r>
            <a:endParaRPr lang="en-GB" dirty="0"/>
          </a:p>
        </p:txBody>
      </p:sp>
      <p:sp>
        <p:nvSpPr>
          <p:cNvPr id="5" name="Text Placeholder 4"/>
          <p:cNvSpPr>
            <a:spLocks noGrp="1"/>
          </p:cNvSpPr>
          <p:nvPr>
            <p:ph type="body" sz="quarter" idx="16"/>
          </p:nvPr>
        </p:nvSpPr>
        <p:spPr/>
        <p:txBody>
          <a:bodyPr/>
          <a:lstStyle/>
          <a:p>
            <a:r>
              <a:rPr lang="en-GB" dirty="0"/>
              <a:t>Sources: ONS and Bank calculations.</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32757" y="1296000"/>
            <a:ext cx="5478486" cy="4519583"/>
          </a:xfrm>
          <a:prstGeom prst="rect">
            <a:avLst/>
          </a:prstGeom>
        </p:spPr>
      </p:pic>
    </p:spTree>
    <p:extLst>
      <p:ext uri="{BB962C8B-B14F-4D97-AF65-F5344CB8AC3E}">
        <p14:creationId xmlns:p14="http://schemas.microsoft.com/office/powerpoint/2010/main" val="259986496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3.10 </a:t>
            </a:r>
            <a:r>
              <a:rPr lang="en-GB" dirty="0"/>
              <a:t>Youth unemployment is more </a:t>
            </a:r>
            <a:r>
              <a:rPr lang="en-GB" dirty="0" err="1"/>
              <a:t>procyclical</a:t>
            </a:r>
            <a:r>
              <a:rPr lang="en-GB" dirty="0"/>
              <a:t>, but has not picked up </a:t>
            </a:r>
            <a:r>
              <a:rPr lang="en-GB" dirty="0" smtClean="0"/>
              <a:t>materially</a:t>
            </a:r>
            <a:endParaRPr lang="en-GB" dirty="0"/>
          </a:p>
          <a:p>
            <a:pPr lvl="2"/>
            <a:r>
              <a:rPr lang="en-GB" dirty="0"/>
              <a:t>Unemployment rates by age </a:t>
            </a:r>
            <a:r>
              <a:rPr lang="en-GB" dirty="0" smtClean="0"/>
              <a:t>group</a:t>
            </a:r>
            <a:endParaRPr lang="en-GB" dirty="0"/>
          </a:p>
        </p:txBody>
      </p:sp>
      <p:sp>
        <p:nvSpPr>
          <p:cNvPr id="5" name="Text Placeholder 4"/>
          <p:cNvSpPr>
            <a:spLocks noGrp="1"/>
          </p:cNvSpPr>
          <p:nvPr>
            <p:ph type="body" sz="quarter" idx="16"/>
          </p:nvPr>
        </p:nvSpPr>
        <p:spPr/>
        <p:txBody>
          <a:bodyPr/>
          <a:lstStyle/>
          <a:p>
            <a:endParaRPr lang="en-GB"/>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56227" y="1296000"/>
            <a:ext cx="5431547" cy="4519583"/>
          </a:xfrm>
          <a:prstGeom prst="rect">
            <a:avLst/>
          </a:prstGeom>
        </p:spPr>
      </p:pic>
    </p:spTree>
    <p:extLst>
      <p:ext uri="{BB962C8B-B14F-4D97-AF65-F5344CB8AC3E}">
        <p14:creationId xmlns:p14="http://schemas.microsoft.com/office/powerpoint/2010/main" val="9021292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3.11 </a:t>
            </a:r>
            <a:r>
              <a:rPr lang="en-GB" dirty="0"/>
              <a:t>Short-term unemployment has picked up slightly over the past year, but remains low</a:t>
            </a:r>
          </a:p>
          <a:p>
            <a:pPr lvl="2"/>
            <a:r>
              <a:rPr lang="en-GB" dirty="0"/>
              <a:t>Unemployment rates by duration</a:t>
            </a:r>
            <a:r>
              <a:rPr lang="en-GB" baseline="30000" dirty="0"/>
              <a:t>(a)</a:t>
            </a:r>
          </a:p>
        </p:txBody>
      </p:sp>
      <p:sp>
        <p:nvSpPr>
          <p:cNvPr id="5" name="Text Placeholder 4"/>
          <p:cNvSpPr>
            <a:spLocks noGrp="1"/>
          </p:cNvSpPr>
          <p:nvPr>
            <p:ph type="body" sz="quarter" idx="16"/>
          </p:nvPr>
        </p:nvSpPr>
        <p:spPr/>
        <p:txBody>
          <a:bodyPr/>
          <a:lstStyle/>
          <a:p>
            <a:r>
              <a:rPr lang="en-GB" dirty="0"/>
              <a:t>Sources: ONS and Bank calculations</a:t>
            </a:r>
            <a:r>
              <a:rPr lang="en-GB" dirty="0" smtClean="0"/>
              <a:t>.</a:t>
            </a:r>
          </a:p>
          <a:p>
            <a:endParaRPr lang="en-GB" dirty="0"/>
          </a:p>
          <a:p>
            <a:r>
              <a:rPr lang="en-GB" dirty="0"/>
              <a:t>(a)	The number of people unemployed in each category, divided by the economically active population. Dashed lines are averages from 2002 to 2007.</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96460" y="1296000"/>
            <a:ext cx="5351080" cy="4452527"/>
          </a:xfrm>
          <a:prstGeom prst="rect">
            <a:avLst/>
          </a:prstGeom>
        </p:spPr>
      </p:pic>
    </p:spTree>
    <p:extLst>
      <p:ext uri="{BB962C8B-B14F-4D97-AF65-F5344CB8AC3E}">
        <p14:creationId xmlns:p14="http://schemas.microsoft.com/office/powerpoint/2010/main" val="398596937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3.12 </a:t>
            </a:r>
            <a:r>
              <a:rPr lang="en-GB" dirty="0"/>
              <a:t>Pay growth has slowed over the past few months, but is still higher than recent years</a:t>
            </a:r>
          </a:p>
          <a:p>
            <a:pPr lvl="2"/>
            <a:r>
              <a:rPr lang="en-GB" dirty="0"/>
              <a:t>Measures of pay growth</a:t>
            </a:r>
            <a:r>
              <a:rPr lang="en-GB" baseline="30000" dirty="0"/>
              <a:t>(a</a:t>
            </a:r>
            <a:r>
              <a:rPr lang="en-GB" baseline="30000" dirty="0" smtClean="0"/>
              <a:t>)</a:t>
            </a:r>
            <a:endParaRPr lang="en-GB" baseline="30000" dirty="0"/>
          </a:p>
        </p:txBody>
      </p:sp>
      <p:sp>
        <p:nvSpPr>
          <p:cNvPr id="5" name="Text Placeholder 4"/>
          <p:cNvSpPr>
            <a:spLocks noGrp="1"/>
          </p:cNvSpPr>
          <p:nvPr>
            <p:ph type="body" sz="quarter" idx="16"/>
          </p:nvPr>
        </p:nvSpPr>
        <p:spPr/>
        <p:txBody>
          <a:bodyPr/>
          <a:lstStyle/>
          <a:p>
            <a:r>
              <a:rPr lang="en-GB" dirty="0"/>
              <a:t>(a)	Three-month average growth on the same period a year earlier</a:t>
            </a:r>
            <a:r>
              <a:rPr lang="en-GB" dirty="0" smtClean="0"/>
              <a:t>.</a:t>
            </a:r>
            <a:endParaRPr lang="en-GB"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86402" y="1296000"/>
            <a:ext cx="5371197" cy="4492761"/>
          </a:xfrm>
          <a:prstGeom prst="rect">
            <a:avLst/>
          </a:prstGeom>
        </p:spPr>
      </p:pic>
    </p:spTree>
    <p:extLst>
      <p:ext uri="{BB962C8B-B14F-4D97-AF65-F5344CB8AC3E}">
        <p14:creationId xmlns:p14="http://schemas.microsoft.com/office/powerpoint/2010/main" val="1064393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3.13 </a:t>
            </a:r>
            <a:r>
              <a:rPr lang="en-GB" dirty="0"/>
              <a:t>Pay growth picked up in the year to April 2019 for those staying in jobs as well as those moving jobs</a:t>
            </a:r>
          </a:p>
          <a:p>
            <a:pPr lvl="2"/>
            <a:r>
              <a:rPr lang="en-GB" dirty="0"/>
              <a:t>Median annual growth rates of pay</a:t>
            </a:r>
            <a:r>
              <a:rPr lang="en-GB" baseline="30000" dirty="0"/>
              <a:t>(a</a:t>
            </a:r>
            <a:r>
              <a:rPr lang="en-GB" baseline="30000" dirty="0" smtClean="0"/>
              <a:t>)</a:t>
            </a:r>
            <a:endParaRPr lang="en-GB" baseline="30000" dirty="0"/>
          </a:p>
        </p:txBody>
      </p:sp>
      <p:sp>
        <p:nvSpPr>
          <p:cNvPr id="5" name="Text Placeholder 4"/>
          <p:cNvSpPr>
            <a:spLocks noGrp="1"/>
          </p:cNvSpPr>
          <p:nvPr>
            <p:ph type="body" sz="quarter" idx="16"/>
          </p:nvPr>
        </p:nvSpPr>
        <p:spPr/>
        <p:txBody>
          <a:bodyPr/>
          <a:lstStyle/>
          <a:p>
            <a:r>
              <a:rPr lang="en-GB" dirty="0"/>
              <a:t>Sources: Annual Survey of Hours and Earnings and Bank calculations</a:t>
            </a:r>
            <a:r>
              <a:rPr lang="en-GB" dirty="0" smtClean="0"/>
              <a:t>.</a:t>
            </a:r>
          </a:p>
          <a:p>
            <a:endParaRPr lang="en-GB" dirty="0"/>
          </a:p>
          <a:p>
            <a:r>
              <a:rPr lang="en-GB" dirty="0"/>
              <a:t>(a)	Median annual growth rate in April. Based on hourly gross earnings obtained by dividing gross pay in the reference week by total hours worked. Workers moving jobs are defined as workers in employment in consecutive years but in a different job</a:t>
            </a:r>
            <a:r>
              <a:rPr lang="en-GB" dirty="0" smtClean="0"/>
              <a:t>.</a:t>
            </a:r>
            <a:endParaRPr lang="en-GB"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62932" y="1296000"/>
            <a:ext cx="5418136" cy="4492761"/>
          </a:xfrm>
          <a:prstGeom prst="rect">
            <a:avLst/>
          </a:prstGeom>
        </p:spPr>
      </p:pic>
    </p:spTree>
    <p:extLst>
      <p:ext uri="{BB962C8B-B14F-4D97-AF65-F5344CB8AC3E}">
        <p14:creationId xmlns:p14="http://schemas.microsoft.com/office/powerpoint/2010/main" val="232946072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3.14 </a:t>
            </a:r>
            <a:r>
              <a:rPr lang="en-GB" dirty="0"/>
              <a:t>Compositional effects have pushed up pay growth</a:t>
            </a:r>
          </a:p>
          <a:p>
            <a:pPr lvl="2"/>
            <a:r>
              <a:rPr lang="en-GB" dirty="0"/>
              <a:t>Estimates of the contribution of employment characteristics to four-quarter pay growth</a:t>
            </a:r>
            <a:r>
              <a:rPr lang="en-GB" baseline="30000" dirty="0"/>
              <a:t>(a</a:t>
            </a:r>
            <a:r>
              <a:rPr lang="en-GB" baseline="30000" dirty="0" smtClean="0"/>
              <a:t>)</a:t>
            </a:r>
            <a:endParaRPr lang="en-GB" baseline="30000" dirty="0"/>
          </a:p>
        </p:txBody>
      </p:sp>
      <p:sp>
        <p:nvSpPr>
          <p:cNvPr id="5" name="Text Placeholder 4"/>
          <p:cNvSpPr>
            <a:spLocks noGrp="1"/>
          </p:cNvSpPr>
          <p:nvPr>
            <p:ph type="body" sz="quarter" idx="16"/>
          </p:nvPr>
        </p:nvSpPr>
        <p:spPr/>
        <p:txBody>
          <a:bodyPr/>
          <a:lstStyle/>
          <a:p>
            <a:r>
              <a:rPr lang="en-GB" dirty="0"/>
              <a:t>Sources: Labour Force Survey and Bank calculations</a:t>
            </a:r>
            <a:r>
              <a:rPr lang="en-GB" dirty="0" smtClean="0"/>
              <a:t>.</a:t>
            </a:r>
          </a:p>
          <a:p>
            <a:endParaRPr lang="en-GB" dirty="0"/>
          </a:p>
          <a:p>
            <a:r>
              <a:rPr lang="en-GB" dirty="0"/>
              <a:t>(a)	Estimates are shown relative to their averages over 1995–2010. The effect of individual and job characteristics are derived from a regression of these characteristics on levels of pay. The total compositional effect is obtained by combining these estimates with changes in the composition of the labour force.</a:t>
            </a:r>
          </a:p>
          <a:p>
            <a:r>
              <a:rPr lang="en-GB" dirty="0"/>
              <a:t>(b)	Other includes age, tenure, gender, region of residence, whether full-time or part-time, in permanent or temporary employment, and in public or private sector employment</a:t>
            </a:r>
            <a:r>
              <a:rPr lang="en-GB" dirty="0" smtClean="0"/>
              <a:t>.</a:t>
            </a:r>
            <a:endParaRPr lang="en-GB"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32757" y="1296000"/>
            <a:ext cx="5478486" cy="4492761"/>
          </a:xfrm>
          <a:prstGeom prst="rect">
            <a:avLst/>
          </a:prstGeom>
        </p:spPr>
      </p:pic>
    </p:spTree>
    <p:extLst>
      <p:ext uri="{BB962C8B-B14F-4D97-AF65-F5344CB8AC3E}">
        <p14:creationId xmlns:p14="http://schemas.microsoft.com/office/powerpoint/2010/main" val="160996016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3.15 </a:t>
            </a:r>
            <a:r>
              <a:rPr lang="en-GB" dirty="0"/>
              <a:t>Unemployment falls a little further in the MPC’s central projection</a:t>
            </a:r>
          </a:p>
          <a:p>
            <a:pPr lvl="2"/>
            <a:r>
              <a:rPr lang="en-GB" dirty="0"/>
              <a:t>Unemployment rate and four-quarter pay growth</a:t>
            </a:r>
            <a:r>
              <a:rPr lang="en-GB" baseline="30000" dirty="0"/>
              <a:t>(a</a:t>
            </a:r>
            <a:r>
              <a:rPr lang="en-GB" baseline="30000" dirty="0" smtClean="0"/>
              <a:t>)</a:t>
            </a:r>
            <a:endParaRPr lang="en-GB" baseline="30000" dirty="0"/>
          </a:p>
        </p:txBody>
      </p:sp>
      <p:sp>
        <p:nvSpPr>
          <p:cNvPr id="5" name="Text Placeholder 4"/>
          <p:cNvSpPr>
            <a:spLocks noGrp="1"/>
          </p:cNvSpPr>
          <p:nvPr>
            <p:ph type="body" sz="quarter" idx="16"/>
          </p:nvPr>
        </p:nvSpPr>
        <p:spPr/>
        <p:txBody>
          <a:bodyPr/>
          <a:lstStyle/>
          <a:p>
            <a:r>
              <a:rPr lang="en-GB" dirty="0"/>
              <a:t>Sources: ONS and Bank calculations</a:t>
            </a:r>
            <a:r>
              <a:rPr lang="en-GB" dirty="0" smtClean="0"/>
              <a:t>.</a:t>
            </a:r>
          </a:p>
          <a:p>
            <a:endParaRPr lang="en-GB" dirty="0"/>
          </a:p>
          <a:p>
            <a:r>
              <a:rPr lang="en-GB" dirty="0"/>
              <a:t>(a)	See </a:t>
            </a:r>
            <a:r>
              <a:rPr lang="en-GB" b="1" dirty="0"/>
              <a:t>Table 1.B </a:t>
            </a:r>
            <a:r>
              <a:rPr lang="en-GB" dirty="0"/>
              <a:t>for more information about the indicative projections consistent with the MPC’s forecast.</a:t>
            </a: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86402" y="1309411"/>
            <a:ext cx="5371197" cy="4465938"/>
          </a:xfrm>
          <a:prstGeom prst="rect">
            <a:avLst/>
          </a:prstGeom>
        </p:spPr>
      </p:pic>
    </p:spTree>
    <p:extLst>
      <p:ext uri="{BB962C8B-B14F-4D97-AF65-F5344CB8AC3E}">
        <p14:creationId xmlns:p14="http://schemas.microsoft.com/office/powerpoint/2010/main" val="171811852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a:r>
              <a:rPr lang="en-GB" b="1" dirty="0"/>
              <a:t>Chart 3.1 </a:t>
            </a:r>
            <a:r>
              <a:rPr lang="en-GB" dirty="0"/>
              <a:t>Some labour market indicators softened in 2019, but employment has remained close to its record high</a:t>
            </a:r>
          </a:p>
          <a:p>
            <a:pPr lvl="2"/>
            <a:r>
              <a:rPr lang="en-GB" dirty="0"/>
              <a:t>Selected labour market indicators, </a:t>
            </a:r>
            <a:r>
              <a:rPr lang="en-GB" dirty="0" smtClean="0"/>
              <a:t>2013–19</a:t>
            </a:r>
            <a:r>
              <a:rPr lang="en-GB" baseline="30000" dirty="0" smtClean="0"/>
              <a:t>(a</a:t>
            </a:r>
            <a:r>
              <a:rPr lang="en-GB" baseline="30000" dirty="0"/>
              <a:t>)</a:t>
            </a:r>
          </a:p>
          <a:p>
            <a:endParaRPr lang="en-GB" dirty="0"/>
          </a:p>
        </p:txBody>
      </p:sp>
      <p:sp>
        <p:nvSpPr>
          <p:cNvPr id="3" name="Text Placeholder 2"/>
          <p:cNvSpPr>
            <a:spLocks noGrp="1"/>
          </p:cNvSpPr>
          <p:nvPr>
            <p:ph type="body" sz="quarter" idx="16"/>
          </p:nvPr>
        </p:nvSpPr>
        <p:spPr/>
        <p:txBody>
          <a:bodyPr/>
          <a:lstStyle/>
          <a:p>
            <a:r>
              <a:rPr lang="en-GB" dirty="0"/>
              <a:t>Sources: Bank of England, ONS and Bank calculations.</a:t>
            </a:r>
          </a:p>
          <a:p>
            <a:endParaRPr lang="en-GB" dirty="0"/>
          </a:p>
          <a:p>
            <a:r>
              <a:rPr lang="en-GB" dirty="0"/>
              <a:t>(a)	See </a:t>
            </a:r>
            <a:r>
              <a:rPr lang="en-GB" b="1" dirty="0"/>
              <a:t>Chart 3.2</a:t>
            </a:r>
            <a:r>
              <a:rPr lang="en-GB" dirty="0"/>
              <a:t> for more on employment intentions, </a:t>
            </a:r>
            <a:r>
              <a:rPr lang="en-GB" b="1" dirty="0"/>
              <a:t>Chart 3.4</a:t>
            </a:r>
            <a:r>
              <a:rPr lang="en-GB" dirty="0"/>
              <a:t> for more on vacancies, </a:t>
            </a:r>
            <a:r>
              <a:rPr lang="en-GB" b="1" dirty="0"/>
              <a:t>Chart 3.7</a:t>
            </a:r>
            <a:r>
              <a:rPr lang="en-GB" dirty="0"/>
              <a:t> for more on job-to-job flows and </a:t>
            </a:r>
            <a:r>
              <a:rPr lang="en-GB" b="1" dirty="0"/>
              <a:t>Chart 3.10</a:t>
            </a:r>
            <a:r>
              <a:rPr lang="en-GB" dirty="0"/>
              <a:t> for more on youth unemployment</a:t>
            </a:r>
            <a:r>
              <a:rPr lang="en-GB" dirty="0" smtClean="0"/>
              <a:t>.</a:t>
            </a:r>
            <a:endParaRPr lang="en-GB"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47464" y="2276854"/>
            <a:ext cx="8449073" cy="2304293"/>
          </a:xfrm>
          <a:prstGeom prst="rect">
            <a:avLst/>
          </a:prstGeom>
        </p:spPr>
      </p:pic>
    </p:spTree>
    <p:extLst>
      <p:ext uri="{BB962C8B-B14F-4D97-AF65-F5344CB8AC3E}">
        <p14:creationId xmlns:p14="http://schemas.microsoft.com/office/powerpoint/2010/main" val="25593641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3.2 </a:t>
            </a:r>
            <a:r>
              <a:rPr lang="en-GB" dirty="0"/>
              <a:t>Surveys of employment intentions have weakened</a:t>
            </a:r>
          </a:p>
          <a:p>
            <a:pPr lvl="2"/>
            <a:r>
              <a:rPr lang="en-GB" dirty="0"/>
              <a:t>Surveys of employment </a:t>
            </a:r>
            <a:r>
              <a:rPr lang="en-GB" dirty="0" smtClean="0"/>
              <a:t>intentions</a:t>
            </a:r>
            <a:r>
              <a:rPr lang="en-GB" baseline="30000" dirty="0" smtClean="0"/>
              <a:t>(a)</a:t>
            </a:r>
            <a:endParaRPr lang="en-GB" baseline="30000" dirty="0"/>
          </a:p>
          <a:p>
            <a:endParaRPr lang="en-GB" dirty="0"/>
          </a:p>
        </p:txBody>
      </p:sp>
      <p:sp>
        <p:nvSpPr>
          <p:cNvPr id="5" name="Text Placeholder 4"/>
          <p:cNvSpPr>
            <a:spLocks noGrp="1"/>
          </p:cNvSpPr>
          <p:nvPr>
            <p:ph type="body" sz="quarter" idx="16"/>
          </p:nvPr>
        </p:nvSpPr>
        <p:spPr/>
        <p:txBody>
          <a:bodyPr/>
          <a:lstStyle/>
          <a:p>
            <a:r>
              <a:rPr lang="en-GB" dirty="0"/>
              <a:t>Sources: Bank of England, BCC, IHS </a:t>
            </a:r>
            <a:r>
              <a:rPr lang="en-GB" dirty="0" err="1"/>
              <a:t>Markit</a:t>
            </a:r>
            <a:r>
              <a:rPr lang="en-GB" dirty="0"/>
              <a:t>/CIPS, KPMG/REC </a:t>
            </a:r>
            <a:r>
              <a:rPr lang="en-GB" i="1" dirty="0"/>
              <a:t>Report on Jobs</a:t>
            </a:r>
            <a:r>
              <a:rPr lang="en-GB" dirty="0"/>
              <a:t> and Bank calculations</a:t>
            </a:r>
            <a:r>
              <a:rPr lang="en-GB" dirty="0" smtClean="0"/>
              <a:t>.</a:t>
            </a:r>
          </a:p>
          <a:p>
            <a:endParaRPr lang="en-GB" dirty="0"/>
          </a:p>
          <a:p>
            <a:r>
              <a:rPr lang="en-GB" dirty="0"/>
              <a:t>(a)	Surveys from the Bank’s Agents (employment intentions over the next 12 months), BCC (employment expectations over the next three months), IHS </a:t>
            </a:r>
            <a:r>
              <a:rPr lang="en-GB" dirty="0" err="1"/>
              <a:t>Markit</a:t>
            </a:r>
            <a:r>
              <a:rPr lang="en-GB" dirty="0"/>
              <a:t>/CIPS (PMI composite employment index) and KPMG/REC (index of demand for new staff). Agents’ scores are monthly until August 2016 and six weekly thereafter. BCC data are quarterly</a:t>
            </a:r>
            <a:r>
              <a:rPr lang="en-GB" dirty="0" smtClean="0"/>
              <a:t>.</a:t>
            </a:r>
            <a:endParaRPr lang="en-GB"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39426" y="1296000"/>
            <a:ext cx="5478486" cy="4693929"/>
          </a:xfrm>
          <a:prstGeom prst="rect">
            <a:avLst/>
          </a:prstGeom>
        </p:spPr>
      </p:pic>
    </p:spTree>
    <p:extLst>
      <p:ext uri="{BB962C8B-B14F-4D97-AF65-F5344CB8AC3E}">
        <p14:creationId xmlns:p14="http://schemas.microsoft.com/office/powerpoint/2010/main" val="255397347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3.3 </a:t>
            </a:r>
            <a:r>
              <a:rPr lang="en-GB" dirty="0"/>
              <a:t>Demand for permanent staff has been weaker than for temporary staff</a:t>
            </a:r>
          </a:p>
          <a:p>
            <a:pPr lvl="2"/>
            <a:r>
              <a:rPr lang="en-GB" dirty="0"/>
              <a:t>Difference between permanent and temporary staff demand indices</a:t>
            </a:r>
            <a:r>
              <a:rPr lang="en-GB" baseline="30000" dirty="0"/>
              <a:t>(a)</a:t>
            </a:r>
          </a:p>
          <a:p>
            <a:endParaRPr lang="en-GB" dirty="0"/>
          </a:p>
        </p:txBody>
      </p:sp>
      <p:sp>
        <p:nvSpPr>
          <p:cNvPr id="5" name="Text Placeholder 4"/>
          <p:cNvSpPr>
            <a:spLocks noGrp="1"/>
          </p:cNvSpPr>
          <p:nvPr>
            <p:ph type="body" sz="quarter" idx="16"/>
          </p:nvPr>
        </p:nvSpPr>
        <p:spPr/>
        <p:txBody>
          <a:bodyPr/>
          <a:lstStyle/>
          <a:p>
            <a:r>
              <a:rPr lang="en-GB" dirty="0"/>
              <a:t>Source: KPMG/REC </a:t>
            </a:r>
            <a:r>
              <a:rPr lang="en-GB" i="1" dirty="0"/>
              <a:t>Report on Jobs</a:t>
            </a:r>
            <a:r>
              <a:rPr lang="en-GB" dirty="0" smtClean="0"/>
              <a:t>.</a:t>
            </a:r>
          </a:p>
          <a:p>
            <a:endParaRPr lang="en-GB" dirty="0"/>
          </a:p>
          <a:p>
            <a:r>
              <a:rPr lang="en-GB" dirty="0"/>
              <a:t>(a)	Three-month moving average</a:t>
            </a:r>
            <a:r>
              <a:rPr lang="en-GB" dirty="0" smtClean="0"/>
              <a:t>.</a:t>
            </a:r>
            <a:endParaRPr lang="en-GB"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86402" y="1296000"/>
            <a:ext cx="5371197" cy="4492761"/>
          </a:xfrm>
          <a:prstGeom prst="rect">
            <a:avLst/>
          </a:prstGeom>
        </p:spPr>
      </p:pic>
    </p:spTree>
    <p:extLst>
      <p:ext uri="{BB962C8B-B14F-4D97-AF65-F5344CB8AC3E}">
        <p14:creationId xmlns:p14="http://schemas.microsoft.com/office/powerpoint/2010/main" val="283332708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3.4 </a:t>
            </a:r>
            <a:r>
              <a:rPr lang="en-GB" dirty="0"/>
              <a:t>Vacancies have fallen, but the ratio of vacancies to unemployed people remains high</a:t>
            </a:r>
          </a:p>
          <a:p>
            <a:pPr lvl="2"/>
            <a:r>
              <a:rPr lang="en-GB" dirty="0"/>
              <a:t>Vacancies and unemployment</a:t>
            </a:r>
          </a:p>
          <a:p>
            <a:endParaRPr lang="en-GB" dirty="0"/>
          </a:p>
        </p:txBody>
      </p:sp>
      <p:sp>
        <p:nvSpPr>
          <p:cNvPr id="5" name="Text Placeholder 4"/>
          <p:cNvSpPr>
            <a:spLocks noGrp="1"/>
          </p:cNvSpPr>
          <p:nvPr>
            <p:ph type="body" sz="quarter" idx="16"/>
          </p:nvPr>
        </p:nvSpPr>
        <p:spPr/>
        <p:txBody>
          <a:bodyPr/>
          <a:lstStyle/>
          <a:p>
            <a:r>
              <a:rPr lang="en-GB" dirty="0"/>
              <a:t>Sources: ONS and Bank calculations.</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65117" y="1296000"/>
            <a:ext cx="5813766" cy="4492761"/>
          </a:xfrm>
          <a:prstGeom prst="rect">
            <a:avLst/>
          </a:prstGeom>
        </p:spPr>
      </p:pic>
    </p:spTree>
    <p:extLst>
      <p:ext uri="{BB962C8B-B14F-4D97-AF65-F5344CB8AC3E}">
        <p14:creationId xmlns:p14="http://schemas.microsoft.com/office/powerpoint/2010/main" val="86886260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3.5 </a:t>
            </a:r>
            <a:r>
              <a:rPr lang="en-GB" dirty="0"/>
              <a:t>Two sectors account for over half of the decline in vacancies</a:t>
            </a:r>
          </a:p>
          <a:p>
            <a:pPr lvl="2"/>
            <a:r>
              <a:rPr lang="en-GB" dirty="0"/>
              <a:t>Change in the number of vacancies since January 2019 by </a:t>
            </a:r>
            <a:r>
              <a:rPr lang="en-GB" dirty="0" smtClean="0"/>
              <a:t>sector</a:t>
            </a:r>
            <a:endParaRPr lang="en-GB" dirty="0"/>
          </a:p>
        </p:txBody>
      </p:sp>
      <p:sp>
        <p:nvSpPr>
          <p:cNvPr id="5" name="Text Placeholder 4"/>
          <p:cNvSpPr>
            <a:spLocks noGrp="1"/>
          </p:cNvSpPr>
          <p:nvPr>
            <p:ph type="body" sz="quarter" idx="16"/>
          </p:nvPr>
        </p:nvSpPr>
        <p:spPr/>
        <p:txBody>
          <a:bodyPr/>
          <a:lstStyle/>
          <a:p>
            <a:r>
              <a:rPr lang="en-GB" dirty="0"/>
              <a:t>Sources: ONS and Bank calculations</a:t>
            </a:r>
            <a:r>
              <a:rPr lang="en-GB" dirty="0" smtClean="0"/>
              <a:t>.</a:t>
            </a:r>
            <a:endParaRPr lang="en-GB"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52874" y="1296000"/>
            <a:ext cx="5438253" cy="4720751"/>
          </a:xfrm>
          <a:prstGeom prst="rect">
            <a:avLst/>
          </a:prstGeom>
        </p:spPr>
      </p:pic>
    </p:spTree>
    <p:extLst>
      <p:ext uri="{BB962C8B-B14F-4D97-AF65-F5344CB8AC3E}">
        <p14:creationId xmlns:p14="http://schemas.microsoft.com/office/powerpoint/2010/main" val="231838316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3.6 </a:t>
            </a:r>
            <a:r>
              <a:rPr lang="en-GB" dirty="0"/>
              <a:t>The flows between labour market states offer an alternative perspective</a:t>
            </a:r>
          </a:p>
          <a:p>
            <a:pPr lvl="2"/>
            <a:r>
              <a:rPr lang="en-GB" dirty="0"/>
              <a:t>Employment, unemployment and inactivity as a proportion of the </a:t>
            </a:r>
            <a:r>
              <a:rPr lang="en-GB" dirty="0" smtClean="0"/>
              <a:t/>
            </a:r>
            <a:br>
              <a:rPr lang="en-GB" dirty="0" smtClean="0"/>
            </a:br>
            <a:r>
              <a:rPr lang="en-GB" dirty="0" smtClean="0"/>
              <a:t>working-age </a:t>
            </a:r>
            <a:r>
              <a:rPr lang="en-GB" dirty="0"/>
              <a:t>population in 2019 Q2–Q3</a:t>
            </a:r>
            <a:r>
              <a:rPr lang="en-GB" baseline="30000" dirty="0"/>
              <a:t>(a</a:t>
            </a:r>
            <a:r>
              <a:rPr lang="en-GB" baseline="30000" dirty="0" smtClean="0"/>
              <a:t>)</a:t>
            </a:r>
            <a:endParaRPr lang="en-GB" baseline="30000" dirty="0"/>
          </a:p>
        </p:txBody>
      </p:sp>
      <p:sp>
        <p:nvSpPr>
          <p:cNvPr id="5" name="Text Placeholder 4"/>
          <p:cNvSpPr>
            <a:spLocks noGrp="1"/>
          </p:cNvSpPr>
          <p:nvPr>
            <p:ph type="body" sz="quarter" idx="16"/>
          </p:nvPr>
        </p:nvSpPr>
        <p:spPr/>
        <p:txBody>
          <a:bodyPr/>
          <a:lstStyle/>
          <a:p>
            <a:r>
              <a:rPr lang="en-GB" dirty="0"/>
              <a:t>Sources: Labour Force Survey and Bank calculations</a:t>
            </a:r>
            <a:r>
              <a:rPr lang="en-GB" dirty="0" smtClean="0"/>
              <a:t>.</a:t>
            </a:r>
          </a:p>
          <a:p>
            <a:endParaRPr lang="en-GB" dirty="0"/>
          </a:p>
          <a:p>
            <a:r>
              <a:rPr lang="en-GB" dirty="0"/>
              <a:t>(a)	Bank staff estimates using the Labour Force Survey. Stocks and flows are expressed as proportions of the 16–69 year old population. All figures are seasonally adjusted by Bank staff</a:t>
            </a:r>
            <a:r>
              <a:rPr lang="en-GB" dirty="0" smtClean="0"/>
              <a:t>.</a:t>
            </a:r>
            <a:endParaRPr lang="en-GB"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63770" y="1620000"/>
            <a:ext cx="3616460" cy="4059945"/>
          </a:xfrm>
          <a:prstGeom prst="rect">
            <a:avLst/>
          </a:prstGeom>
        </p:spPr>
      </p:pic>
    </p:spTree>
    <p:extLst>
      <p:ext uri="{BB962C8B-B14F-4D97-AF65-F5344CB8AC3E}">
        <p14:creationId xmlns:p14="http://schemas.microsoft.com/office/powerpoint/2010/main" val="97019556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3.7 </a:t>
            </a:r>
            <a:r>
              <a:rPr lang="en-GB" dirty="0"/>
              <a:t>Job-to-job flows have fallen recently; the flow out of employment into unemployment has remained low</a:t>
            </a:r>
          </a:p>
          <a:p>
            <a:pPr lvl="2"/>
            <a:r>
              <a:rPr lang="en-GB" dirty="0"/>
              <a:t>Job-to-job flows and flows between unemployment and employment</a:t>
            </a:r>
            <a:r>
              <a:rPr lang="en-GB" baseline="30000" dirty="0"/>
              <a:t>(a</a:t>
            </a:r>
            <a:r>
              <a:rPr lang="en-GB" baseline="30000" dirty="0" smtClean="0"/>
              <a:t>)</a:t>
            </a:r>
            <a:endParaRPr lang="en-GB" baseline="30000" dirty="0"/>
          </a:p>
        </p:txBody>
      </p:sp>
      <p:sp>
        <p:nvSpPr>
          <p:cNvPr id="5" name="Text Placeholder 4"/>
          <p:cNvSpPr>
            <a:spLocks noGrp="1"/>
          </p:cNvSpPr>
          <p:nvPr>
            <p:ph type="body" sz="quarter" idx="16"/>
          </p:nvPr>
        </p:nvSpPr>
        <p:spPr/>
        <p:txBody>
          <a:bodyPr/>
          <a:lstStyle/>
          <a:p>
            <a:r>
              <a:rPr lang="en-GB" dirty="0"/>
              <a:t>Sources: ONS and Bank calculations</a:t>
            </a:r>
            <a:r>
              <a:rPr lang="en-GB" dirty="0" smtClean="0"/>
              <a:t>.</a:t>
            </a:r>
          </a:p>
          <a:p>
            <a:endParaRPr lang="en-GB" dirty="0"/>
          </a:p>
          <a:p>
            <a:r>
              <a:rPr lang="en-GB" dirty="0"/>
              <a:t>(a)	Two-quarter flows. Job-to-job flows are based on total employment of people aged 16–69. Flows between employment and unemployment are based on total employment and unemployment of people aged 16–64. Dashed lines are averages from 2002 to 2007</a:t>
            </a:r>
            <a:r>
              <a:rPr lang="en-GB" dirty="0" smtClean="0"/>
              <a:t>.</a:t>
            </a:r>
            <a:endParaRPr lang="en-GB"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06620" y="1296000"/>
            <a:ext cx="3730760" cy="4777749"/>
          </a:xfrm>
          <a:prstGeom prst="rect">
            <a:avLst/>
          </a:prstGeom>
        </p:spPr>
      </p:pic>
    </p:spTree>
    <p:extLst>
      <p:ext uri="{BB962C8B-B14F-4D97-AF65-F5344CB8AC3E}">
        <p14:creationId xmlns:p14="http://schemas.microsoft.com/office/powerpoint/2010/main" val="114670586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3.8 </a:t>
            </a:r>
            <a:r>
              <a:rPr lang="en-GB" dirty="0"/>
              <a:t>The job-finding rate has been low given the tightness of the labour market</a:t>
            </a:r>
          </a:p>
          <a:p>
            <a:pPr lvl="2"/>
            <a:r>
              <a:rPr lang="en-GB" dirty="0"/>
              <a:t>Job-finding rate and labour market </a:t>
            </a:r>
            <a:r>
              <a:rPr lang="en-GB" dirty="0" smtClean="0"/>
              <a:t>tightness</a:t>
            </a:r>
            <a:endParaRPr lang="en-GB" dirty="0"/>
          </a:p>
        </p:txBody>
      </p:sp>
      <p:sp>
        <p:nvSpPr>
          <p:cNvPr id="5" name="Text Placeholder 4"/>
          <p:cNvSpPr>
            <a:spLocks noGrp="1"/>
          </p:cNvSpPr>
          <p:nvPr>
            <p:ph type="body" sz="quarter" idx="16"/>
          </p:nvPr>
        </p:nvSpPr>
        <p:spPr/>
        <p:txBody>
          <a:bodyPr/>
          <a:lstStyle/>
          <a:p>
            <a:r>
              <a:rPr lang="en-GB" dirty="0"/>
              <a:t>Sources: ONS and Bank calculations</a:t>
            </a:r>
            <a:r>
              <a:rPr lang="en-GB" dirty="0" smtClean="0"/>
              <a:t>.</a:t>
            </a:r>
          </a:p>
          <a:p>
            <a:endParaRPr lang="en-GB" dirty="0"/>
          </a:p>
          <a:p>
            <a:r>
              <a:rPr lang="en-GB" dirty="0"/>
              <a:t>(a)	The job-finding rate is the percentage of unemployed people that move into employment, as shown in </a:t>
            </a:r>
            <a:r>
              <a:rPr lang="en-GB" b="1" dirty="0"/>
              <a:t>Chart 3.7</a:t>
            </a:r>
            <a:r>
              <a:rPr lang="en-GB" dirty="0"/>
              <a:t>. It is a two-quarter flow based on total employment and unemployment of people aged 16–64. </a:t>
            </a:r>
          </a:p>
          <a:p>
            <a:r>
              <a:rPr lang="en-GB" dirty="0"/>
              <a:t>(b)	Measured using the vacancies to unemployment ratio, as seen in </a:t>
            </a:r>
            <a:r>
              <a:rPr lang="en-GB" b="1" dirty="0"/>
              <a:t>Chart 3.4</a:t>
            </a:r>
            <a:r>
              <a:rPr lang="en-GB" dirty="0" smtClean="0"/>
              <a:t>.</a:t>
            </a:r>
            <a:endParaRPr lang="en-GB"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56227" y="1296000"/>
            <a:ext cx="5431547" cy="4801218"/>
          </a:xfrm>
          <a:prstGeom prst="rect">
            <a:avLst/>
          </a:prstGeom>
        </p:spPr>
      </p:pic>
    </p:spTree>
    <p:extLst>
      <p:ext uri="{BB962C8B-B14F-4D97-AF65-F5344CB8AC3E}">
        <p14:creationId xmlns:p14="http://schemas.microsoft.com/office/powerpoint/2010/main" val="859140492"/>
      </p:ext>
    </p:extLst>
  </p:cSld>
  <p:clrMapOvr>
    <a:masterClrMapping/>
  </p:clrMapOvr>
  <p:timing>
    <p:tnLst>
      <p:par>
        <p:cTn id="1" dur="indefinite" restart="never" nodeType="tmRoot"/>
      </p:par>
    </p:tnLst>
  </p:timing>
</p:sld>
</file>

<file path=ppt/theme/theme1.xml><?xml version="1.0" encoding="utf-8"?>
<a:theme xmlns:a="http://schemas.openxmlformats.org/drawingml/2006/main" name="IR POWERPOINT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Monetary Policy Report TEMPLATE.potx" id="{217060B4-6D18-45A7-A659-45287B2330FE}" vid="{50DC2827-C7AA-4BD0-984B-68D4FF2E471D}"/>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ReviewalDate xmlns="http://schemas.microsoft.com/sharepoint/v3" xsi:nil="true"/>
    <TaxCatchAll xmlns="94fc26e6-6271-400d-888b-6bc5b0598690">
      <Value>987</Value>
    </TaxCatchAll>
    <BOETwoLevelApprovalUnapprovedUrls xmlns="CEE65117-4BBE-4C9C-8465-20A300C4D3E5" xsi:nil="true"/>
    <BOEReplicationFlag xmlns="http://schemas.microsoft.com/sharepoint/v3">0</BOEReplicationFlag>
    <PublicationReviewalChoice xmlns="http://schemas.microsoft.com/sharepoint/v3" xsi:nil="true"/>
    <BOETaxonomyFieldTaxHTField0 xmlns="b67fa5cd-9f58-4c91-ae17-33c31eed239f">
      <Terms xmlns="http://schemas.microsoft.com/office/infopath/2007/PartnerControls">
        <TermInfo xmlns="http://schemas.microsoft.com/office/infopath/2007/PartnerControls">
          <TermName xmlns="http://schemas.microsoft.com/office/infopath/2007/PartnerControls">Inflation Report</TermName>
          <TermId xmlns="http://schemas.microsoft.com/office/infopath/2007/PartnerControls">5c80c2f4-886d-4955-b2ec-35ac269431e4</TermId>
        </TermInfo>
      </Terms>
    </BOETaxonomyFieldTaxHTField0>
    <BOEReplicateBackwardLinksOnDeployFlag xmlns="http://schemas.microsoft.com/sharepoint/v3">false</BOEReplicateBackwardLinksOnDeployFlag>
    <PublishDate xmlns="http://schemas.microsoft.com/sharepoint/v3">2013-08-06T23:00:00+00:00</PublishDate>
    <PublishingExpirationDate xmlns="http://schemas.microsoft.com/sharepoint/v3" xsi:nil="true"/>
    <IncludeContentsInIndex xmlns="http://schemas.microsoft.com/sharepoint/v3">true</IncludeContentsInIndex>
    <PublishingStartDate xmlns="http://schemas.microsoft.com/sharepoint/v3">2013-08-07T10:30:00Z</PublishingStartDate>
    <BOEKeywords xmlns="http://schemas.microsoft.com/sharepoint/v3/fields">Bank of England Inflation Report August 2013, IR, monetary policy, MPC, Output and supply</BOEKeywords>
    <OwnerGroup xmlns="http://schemas.microsoft.com/sharepoint/v3">
      <UserInfo>
        <DisplayName/>
        <AccountId>97</AccountId>
        <AccountType/>
      </UserInfo>
    </OwnerGroup>
    <BOEApprovalStatus xmlns="http://schemas.microsoft.com/sharepoint/v3">Pending Approval</BOEApprovalStatus>
    <BOESummaryText xmlns="http://schemas.microsoft.com/sharepoint/v3" xsi:nil="true"/>
    <ArchivalChoice xmlns="http://schemas.microsoft.com/sharepoint/v3">5 Years</ArchivalChoice>
    <ArchivalDate xmlns="http://schemas.microsoft.com/sharepoint/v3"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EC4B7A2743FA39468C07943C26AE453C" ma:contentTypeVersion="1076" ma:contentTypeDescription="Create a new document." ma:contentTypeScope="" ma:versionID="2f0587e9cbd5ef714b92d6b5a957b6a2">
  <xsd:schema xmlns:xsd="http://www.w3.org/2001/XMLSchema" xmlns:xs="http://www.w3.org/2001/XMLSchema" xmlns:p="http://schemas.microsoft.com/office/2006/metadata/properties" xmlns:ns1="http://schemas.microsoft.com/sharepoint/v3" xmlns:ns2="b67fa5cd-9f58-4c91-ae17-33c31eed239f" xmlns:ns3="94fc26e6-6271-400d-888b-6bc5b0598690" xmlns:ns4="94FC26E6-6271-400D-888B-6BC5B0598690" xmlns:ns5="http://schemas.microsoft.com/sharepoint/v3/fields" xmlns:ns6="CEE65117-4BBE-4C9C-8465-20A300C4D3E5" targetNamespace="http://schemas.microsoft.com/office/2006/metadata/properties" ma:root="true" ma:fieldsID="7db58f5ba35790aa542153843322d321" ns1:_="" ns2:_="" ns3:_="" ns4:_="" ns5:_="" ns6:_="">
    <xsd:import namespace="http://schemas.microsoft.com/sharepoint/v3"/>
    <xsd:import namespace="b67fa5cd-9f58-4c91-ae17-33c31eed239f"/>
    <xsd:import namespace="94fc26e6-6271-400d-888b-6bc5b0598690"/>
    <xsd:import namespace="94FC26E6-6271-400D-888B-6BC5B0598690"/>
    <xsd:import namespace="http://schemas.microsoft.com/sharepoint/v3/fields"/>
    <xsd:import namespace="CEE65117-4BBE-4C9C-8465-20A300C4D3E5"/>
    <xsd:element name="properties">
      <xsd:complexType>
        <xsd:sequence>
          <xsd:element name="documentManagement">
            <xsd:complexType>
              <xsd:all>
                <xsd:element ref="ns1:PublishingStartDate" minOccurs="0"/>
                <xsd:element ref="ns1:PublishingExpirationDate" minOccurs="0"/>
                <xsd:element ref="ns1:PublishDate" minOccurs="0"/>
                <xsd:element ref="ns1:OwnerGroup"/>
                <xsd:element ref="ns2:BOETaxonomyFieldTaxHTField0" minOccurs="0"/>
                <xsd:element ref="ns3:TaxCatchAll" minOccurs="0"/>
                <xsd:element ref="ns4:TaxCatchAllLabel" minOccurs="0"/>
                <xsd:element ref="ns5:BOEKeywords" minOccurs="0"/>
                <xsd:element ref="ns1:BOESummaryText" minOccurs="0"/>
                <xsd:element ref="ns1:IncludeContentsInIndex" minOccurs="0"/>
                <xsd:element ref="ns1:BOEApprovalStatus" minOccurs="0"/>
                <xsd:element ref="ns6:BOETwoLevelApprovalUnapprovedUrls" minOccurs="0"/>
                <xsd:element ref="ns1:ApprovedBy" minOccurs="0"/>
                <xsd:element ref="ns1:PublishedBy" minOccurs="0"/>
                <xsd:element ref="ns1:ArchivalDate" minOccurs="0"/>
                <xsd:element ref="ns1:ReviewalDate" minOccurs="0"/>
                <xsd:element ref="ns1:ArchivalChoice"/>
                <xsd:element ref="ns1:PublicationReviewalChoice" minOccurs="0"/>
                <xsd:element ref="ns1:BOEReplicationFlag" minOccurs="0"/>
                <xsd:element ref="ns1:BOEReplicateBackwardLinksOnDeployFlag"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internalName="PublishingStartDate">
      <xsd:simpleType>
        <xsd:restriction base="dms:Unknown"/>
      </xsd:simpleType>
    </xsd:element>
    <xsd:element name="PublishingExpirationDate" ma:index="9" nillable="true" ma:displayName="Scheduling End Date" ma:internalName="PublishingExpirationDate">
      <xsd:simpleType>
        <xsd:restriction base="dms:Unknown"/>
      </xsd:simpleType>
    </xsd:element>
    <xsd:element name="PublishDate" ma:index="10" nillable="true" ma:displayName="Publication Date" ma:format="DateOnly" ma:internalName="PublishDate" ma:readOnly="false">
      <xsd:simpleType>
        <xsd:restriction base="dms:DateTime"/>
      </xsd:simpleType>
    </xsd:element>
    <xsd:element name="OwnerGroup" ma:index="11" ma:displayName="Owner Group" ma:list="UserInfo" ma:SearchPeopleOnly="false" ma:internalName="OwnerGroup" ma:readOnly="false">
      <xsd:complexType>
        <xsd:complexContent>
          <xsd:extension base="dms:UserMulti">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element name="BOESummaryText" ma:index="17" nillable="true" ma:displayName="Summary Text" ma:internalName="BOESummaryText" ma:readOnly="false">
      <xsd:simpleType>
        <xsd:restriction base="dms:Note">
          <xsd:maxLength value="255"/>
        </xsd:restriction>
      </xsd:simpleType>
    </xsd:element>
    <xsd:element name="IncludeContentsInIndex" ma:index="18" nillable="true" ma:displayName="Make Content Searchable" ma:default="1" ma:description="" ma:internalName="IncludeContentsInIndex" ma:readOnly="false">
      <xsd:simpleType>
        <xsd:restriction base="dms:Boolean"/>
      </xsd:simpleType>
    </xsd:element>
    <xsd:element name="BOEApprovalStatus" ma:index="19" nillable="true" ma:displayName="2 Stage Approval Status" ma:default="Pending Approval" ma:internalName="BOEApprovalStatus" ma:readOnly="false">
      <xsd:simpleType>
        <xsd:restriction base="dms:Choice">
          <xsd:enumeration value="Pending Approval"/>
          <xsd:enumeration value="Level 1 Approved"/>
          <xsd:enumeration value="Level 1 Rejected"/>
          <xsd:enumeration value="Level 2 Approved"/>
          <xsd:enumeration value="Level 2 Rejected"/>
        </xsd:restriction>
      </xsd:simpleType>
    </xsd:element>
    <xsd:element name="ApprovedBy" ma:index="21" nillable="true" ma:displayName="Approved By" ma:list="UserInfo" ma:internalName="Approv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ublishedBy" ma:index="22" nillable="true" ma:displayName="Published By" ma:list="UserInfo" ma:internalName="Publish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ArchivalDate" ma:index="23" nillable="true" ma:displayName="Archival Date" ma:format="DateOnly" ma:internalName="ArchivalDate" ma:readOnly="false">
      <xsd:simpleType>
        <xsd:restriction base="dms:DateTime"/>
      </xsd:simpleType>
    </xsd:element>
    <xsd:element name="ReviewalDate" ma:index="24" nillable="true" ma:displayName="Reviewal Date" ma:format="DateOnly" ma:internalName="ReviewalDate" ma:readOnly="false">
      <xsd:simpleType>
        <xsd:restriction base="dms:DateTime"/>
      </xsd:simpleType>
    </xsd:element>
    <xsd:element name="ArchivalChoice" ma:index="25" ma:displayName="Archive In" ma:default="3 Years" ma:internalName="ArchivalChoice" ma:readOnly="false">
      <xsd:simpleType>
        <xsd:restriction base="dms:Choice">
          <xsd:enumeration value="3 Months"/>
          <xsd:enumeration value="6 Months"/>
          <xsd:enumeration value="1 Year"/>
          <xsd:enumeration value="2 Years"/>
          <xsd:enumeration value="3 Years"/>
          <xsd:enumeration value="4 Years"/>
          <xsd:enumeration value="5 Years"/>
        </xsd:restriction>
      </xsd:simpleType>
    </xsd:element>
    <xsd:element name="PublicationReviewalChoice" ma:index="26" nillable="true" ma:displayName="Review Publication In" ma:internalName="PublicationReviewalChoice" ma:readOnly="false">
      <xsd:simpleType>
        <xsd:restriction base="dms:Choice">
          <xsd:enumeration value="3 Months"/>
          <xsd:enumeration value="6 Months"/>
          <xsd:enumeration value="12 Months"/>
          <xsd:enumeration value="24 Months"/>
        </xsd:restriction>
      </xsd:simpleType>
    </xsd:element>
    <xsd:element name="BOEReplicationFlag" ma:index="27" nillable="true" ma:displayName="Replicated" ma:default="1" ma:internalName="Replicated" ma:readOnly="false">
      <xsd:simpleType>
        <xsd:restriction base="dms:Text"/>
      </xsd:simpleType>
    </xsd:element>
    <xsd:element name="BOEReplicateBackwardLinksOnDeployFlag" ma:index="28" nillable="true" ma:displayName="Replicate Backward Links On Deploy" ma:default="0" ma:internalName="Replicate_x0020_Backward_x0020_Links_x0020_On_x0020_Deploy" ma:readOnly="fals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b67fa5cd-9f58-4c91-ae17-33c31eed239f" elementFormDefault="qualified">
    <xsd:import namespace="http://schemas.microsoft.com/office/2006/documentManagement/types"/>
    <xsd:import namespace="http://schemas.microsoft.com/office/infopath/2007/PartnerControls"/>
    <xsd:element name="BOETaxonomyFieldTaxHTField0" ma:index="13" ma:taxonomy="true" ma:internalName="BOETaxonomyFieldTaxHTField0" ma:taxonomyFieldName="BOETaxonomyField" ma:displayName="Taxonomy" ma:default="" ma:fieldId="{8d0458c1-0fb7-4981-bee1-52d0df01895c}" ma:taxonomyMulti="true" ma:sspId="e7d7e58a-7b41-4cba-85bd-a9b5ca8cc10b" ma:termSetId="cfc9b131-5595-44bb-b00d-4993470fbbfd"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94fc26e6-6271-400d-888b-6bc5b0598690" elementFormDefault="qualified">
    <xsd:import namespace="http://schemas.microsoft.com/office/2006/documentManagement/types"/>
    <xsd:import namespace="http://schemas.microsoft.com/office/infopath/2007/PartnerControls"/>
    <xsd:element name="TaxCatchAll" ma:index="14" nillable="true" ma:displayName="Taxonomy Catch All Column" ma:description="" ma:hidden="true" ma:list="{1ce4d6b7-b018-4549-b7d2-069325a334df}" ma:internalName="TaxCatchAll" ma:showField="CatchAllData" ma:web="94fc26e6-6271-400d-888b-6bc5b059869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94FC26E6-6271-400D-888B-6BC5B0598690" elementFormDefault="qualified">
    <xsd:import namespace="http://schemas.microsoft.com/office/2006/documentManagement/types"/>
    <xsd:import namespace="http://schemas.microsoft.com/office/infopath/2007/PartnerControls"/>
    <xsd:element name="TaxCatchAllLabel" ma:index="15" nillable="true" ma:displayName="Taxonomy Catch All Column1" ma:hidden="true" ma:list="{1ce4d6b7-b018-4549-b7d2-069325a334df}" ma:internalName="TaxCatchAllLabel" ma:readOnly="true" ma:showField="CatchAllDataLabel" ma:web="94fc26e6-6271-400d-888b-6bc5b059869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BOEKeywords" ma:index="16" nillable="true" ma:displayName="Keywords" ma:hidden="true" ma:internalName="BOEKeywords" ma:readOnly="fals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EE65117-4BBE-4C9C-8465-20A300C4D3E5" elementFormDefault="qualified">
    <xsd:import namespace="http://schemas.microsoft.com/office/2006/documentManagement/types"/>
    <xsd:import namespace="http://schemas.microsoft.com/office/infopath/2007/PartnerControls"/>
    <xsd:element name="BOETwoLevelApprovalUnapprovedUrls" ma:index="20" nillable="true" ma:displayName="Unapproved Urls" ma:internalName="BOETwoLevelApprovalUnapprovedUrls" ma:readOnly="fals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LongProperties xmlns="http://schemas.microsoft.com/office/2006/metadata/longProperties"/>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4A39AD9-F0DF-4C49-B8DC-4830BAFEA464}">
  <ds:schemaRefs>
    <ds:schemaRef ds:uri="http://purl.org/dc/elements/1.1/"/>
    <ds:schemaRef ds:uri="http://schemas.microsoft.com/office/2006/metadata/properties"/>
    <ds:schemaRef ds:uri="94fc26e6-6271-400d-888b-6bc5b0598690"/>
    <ds:schemaRef ds:uri="http://schemas.microsoft.com/office/infopath/2007/PartnerControls"/>
    <ds:schemaRef ds:uri="http://schemas.microsoft.com/sharepoint/v3"/>
    <ds:schemaRef ds:uri="http://schemas.openxmlformats.org/package/2006/metadata/core-properties"/>
    <ds:schemaRef ds:uri="http://purl.org/dc/terms/"/>
    <ds:schemaRef ds:uri="CEE65117-4BBE-4C9C-8465-20A300C4D3E5"/>
    <ds:schemaRef ds:uri="http://schemas.microsoft.com/sharepoint/v3/fields"/>
    <ds:schemaRef ds:uri="http://purl.org/dc/dcmitype/"/>
    <ds:schemaRef ds:uri="http://schemas.microsoft.com/office/2006/documentManagement/types"/>
    <ds:schemaRef ds:uri="94FC26E6-6271-400D-888B-6BC5B0598690"/>
    <ds:schemaRef ds:uri="b67fa5cd-9f58-4c91-ae17-33c31eed239f"/>
    <ds:schemaRef ds:uri="http://www.w3.org/XML/1998/namespace"/>
  </ds:schemaRefs>
</ds:datastoreItem>
</file>

<file path=customXml/itemProps2.xml><?xml version="1.0" encoding="utf-8"?>
<ds:datastoreItem xmlns:ds="http://schemas.openxmlformats.org/officeDocument/2006/customXml" ds:itemID="{DC3328FC-D678-49E8-B4B4-2C3773526C1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b67fa5cd-9f58-4c91-ae17-33c31eed239f"/>
    <ds:schemaRef ds:uri="94fc26e6-6271-400d-888b-6bc5b0598690"/>
    <ds:schemaRef ds:uri="94FC26E6-6271-400D-888B-6BC5B0598690"/>
    <ds:schemaRef ds:uri="http://schemas.microsoft.com/sharepoint/v3/fields"/>
    <ds:schemaRef ds:uri="CEE65117-4BBE-4C9C-8465-20A300C4D3E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5A747499-D055-4494-BECF-CC0DD689BDE0}">
  <ds:schemaRefs>
    <ds:schemaRef ds:uri="http://schemas.microsoft.com/office/2006/metadata/longProperties"/>
  </ds:schemaRefs>
</ds:datastoreItem>
</file>

<file path=customXml/itemProps4.xml><?xml version="1.0" encoding="utf-8"?>
<ds:datastoreItem xmlns:ds="http://schemas.openxmlformats.org/officeDocument/2006/customXml" ds:itemID="{4F2BA893-CFF4-4AF1-9D1D-0600F4183E1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Monetary Policy Report TEMPLATE</Template>
  <TotalTime>96</TotalTime>
  <Words>913</Words>
  <Application>Microsoft Office PowerPoint</Application>
  <PresentationFormat>On-screen Show (4:3)</PresentationFormat>
  <Paragraphs>68</Paragraphs>
  <Slides>16</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16</vt:i4>
      </vt:variant>
    </vt:vector>
  </HeadingPairs>
  <TitlesOfParts>
    <vt:vector size="22" baseType="lpstr">
      <vt:lpstr>MS PGothic</vt:lpstr>
      <vt:lpstr>MS PGothic</vt:lpstr>
      <vt:lpstr>Arial</vt:lpstr>
      <vt:lpstr>Calibri</vt:lpstr>
      <vt:lpstr>Times</vt:lpstr>
      <vt:lpstr>IR POWERPOINT TEMPLATE</vt:lpstr>
      <vt:lpstr>Monetary Policy Report January 2020</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Monetary Policy Report January 2020</dc:title>
  <dc:subject>Section 3: In focus The labour market</dc:subject>
  <dc:creator>Bank of England</dc:creator>
  <cp:keywords/>
  <dc:description/>
  <cp:lastModifiedBy>Clarke, Karen</cp:lastModifiedBy>
  <cp:revision>21</cp:revision>
  <cp:lastPrinted>2014-02-11T15:04:13Z</cp:lastPrinted>
  <dcterms:created xsi:type="dcterms:W3CDTF">2020-01-28T11:18:07Z</dcterms:created>
  <dcterms:modified xsi:type="dcterms:W3CDTF">2020-01-29T18:40:19Z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isplay_urn:schemas-microsoft-com:office:office#OwnerGroup">
    <vt:lpwstr/>
  </property>
  <property fmtid="{D5CDD505-2E9C-101B-9397-08002B2CF9AE}" pid="3" name="BOETaxonomyField">
    <vt:lpwstr>987;#Inflation Report|5c80c2f4-886d-4955-b2ec-35ac269431e4</vt:lpwstr>
  </property>
  <property fmtid="{D5CDD505-2E9C-101B-9397-08002B2CF9AE}" pid="4" name="TemplateUrl">
    <vt:lpwstr/>
  </property>
  <property fmtid="{D5CDD505-2E9C-101B-9397-08002B2CF9AE}" pid="5" name="Order">
    <vt:lpwstr>591000.000000000</vt:lpwstr>
  </property>
  <property fmtid="{D5CDD505-2E9C-101B-9397-08002B2CF9AE}" pid="6" name="xd_ProgID">
    <vt:lpwstr/>
  </property>
  <property fmtid="{D5CDD505-2E9C-101B-9397-08002B2CF9AE}" pid="7" name="ContentTypeId">
    <vt:lpwstr>0x010100EBF4EEF456FC2F46961A35CADEE901AB</vt:lpwstr>
  </property>
  <property fmtid="{D5CDD505-2E9C-101B-9397-08002B2CF9AE}" pid="8" name="_SourceUrl">
    <vt:lpwstr/>
  </property>
  <property fmtid="{D5CDD505-2E9C-101B-9397-08002B2CF9AE}" pid="9" name="_SharedFileIndex">
    <vt:lpwstr/>
  </property>
</Properties>
</file>