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1"/>
  </p:notesMasterIdLst>
  <p:sldIdLst>
    <p:sldId id="314" r:id="rId6"/>
    <p:sldId id="316" r:id="rId7"/>
    <p:sldId id="317" r:id="rId8"/>
    <p:sldId id="318" r:id="rId9"/>
    <p:sldId id="319" r:id="rId10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127" d="100"/>
          <a:sy n="127" d="100"/>
        </p:scale>
        <p:origin x="897" y="100"/>
      </p:cViewPr>
      <p:guideLst>
        <p:guide orient="horz" pos="332"/>
        <p:guide orient="horz" pos="528"/>
        <p:guide orient="horz" pos="3660"/>
        <p:guide orient="horz" pos="1185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28/01/2020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627437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January 2020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Annex: Other forecasters’ expectations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 </a:t>
            </a:r>
            <a:r>
              <a:rPr lang="en-GB" dirty="0" smtClean="0">
                <a:solidFill>
                  <a:schemeClr val="tx1"/>
                </a:solidFill>
              </a:rPr>
              <a:t>Averages </a:t>
            </a:r>
            <a:r>
              <a:rPr lang="en-GB" dirty="0">
                <a:solidFill>
                  <a:schemeClr val="tx1"/>
                </a:solidFill>
              </a:rPr>
              <a:t>of other forecasters’ central </a:t>
            </a:r>
            <a:r>
              <a:rPr lang="en-GB" dirty="0" smtClean="0">
                <a:solidFill>
                  <a:schemeClr val="tx1"/>
                </a:solidFill>
              </a:rPr>
              <a:t>projections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Projections of outside forecasters as of </a:t>
            </a:r>
            <a:r>
              <a:rPr lang="en-GB" dirty="0" smtClean="0"/>
              <a:t>17 January 2020.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(a)</a:t>
            </a:r>
            <a:r>
              <a:rPr lang="en-GB" dirty="0"/>
              <a:t>	Four-quarter percentage change.</a:t>
            </a:r>
          </a:p>
          <a:p>
            <a:r>
              <a:rPr lang="en-GB" dirty="0" smtClean="0"/>
              <a:t>(b)</a:t>
            </a:r>
            <a:r>
              <a:rPr lang="en-GB" dirty="0"/>
              <a:t>	Twelve-month rate.</a:t>
            </a:r>
          </a:p>
          <a:p>
            <a:r>
              <a:rPr lang="en-GB" dirty="0" smtClean="0"/>
              <a:t>(</a:t>
            </a:r>
            <a:r>
              <a:rPr lang="en-GB" dirty="0"/>
              <a:t>c)	Original purchase value. Purchased via the creation of central bank reserves.</a:t>
            </a:r>
          </a:p>
          <a:p>
            <a:r>
              <a:rPr lang="en-GB" dirty="0"/>
              <a:t>(d)	Index: January 2005 = 100.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03" y="1735563"/>
            <a:ext cx="6181641" cy="262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A </a:t>
            </a:r>
            <a:r>
              <a:rPr lang="en-GB" dirty="0" smtClean="0">
                <a:solidFill>
                  <a:srgbClr val="005E6E"/>
                </a:solidFill>
              </a:rPr>
              <a:t>On </a:t>
            </a:r>
            <a:r>
              <a:rPr lang="en-GB" dirty="0">
                <a:solidFill>
                  <a:srgbClr val="005E6E"/>
                </a:solidFill>
              </a:rPr>
              <a:t>average, forecasters’ central </a:t>
            </a:r>
            <a:r>
              <a:rPr lang="en-GB" dirty="0" smtClean="0">
                <a:solidFill>
                  <a:srgbClr val="005E6E"/>
                </a:solidFill>
              </a:rPr>
              <a:t>projections </a:t>
            </a:r>
            <a:r>
              <a:rPr lang="en-GB" dirty="0">
                <a:solidFill>
                  <a:srgbClr val="005E6E"/>
                </a:solidFill>
              </a:rPr>
              <a:t>for </a:t>
            </a:r>
            <a:r>
              <a:rPr lang="en-GB" dirty="0" smtClean="0">
                <a:solidFill>
                  <a:srgbClr val="005E6E"/>
                </a:solidFill>
              </a:rPr>
              <a:t/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GDP </a:t>
            </a:r>
            <a:r>
              <a:rPr lang="en-GB" dirty="0">
                <a:solidFill>
                  <a:srgbClr val="005E6E"/>
                </a:solidFill>
              </a:rPr>
              <a:t>growth </a:t>
            </a:r>
            <a:r>
              <a:rPr lang="en-GB" dirty="0" smtClean="0">
                <a:solidFill>
                  <a:srgbClr val="005E6E"/>
                </a:solidFill>
              </a:rPr>
              <a:t>are </a:t>
            </a:r>
            <a:r>
              <a:rPr lang="en-GB" dirty="0">
                <a:solidFill>
                  <a:srgbClr val="005E6E"/>
                </a:solidFill>
              </a:rPr>
              <a:t>a little below the </a:t>
            </a:r>
            <a:r>
              <a:rPr lang="en-GB" dirty="0" smtClean="0">
                <a:solidFill>
                  <a:srgbClr val="005E6E"/>
                </a:solidFill>
              </a:rPr>
              <a:t>MPC’s in the medium term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Projections </a:t>
            </a:r>
            <a:r>
              <a:rPr lang="en-GB" dirty="0"/>
              <a:t>for </a:t>
            </a:r>
            <a:r>
              <a:rPr lang="en-GB" dirty="0" smtClean="0"/>
              <a:t>GDP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Source: </a:t>
            </a:r>
            <a:r>
              <a:rPr lang="en-GB" dirty="0"/>
              <a:t>Projections of outside forecasters as of </a:t>
            </a:r>
            <a:r>
              <a:rPr lang="en-GB" dirty="0" smtClean="0"/>
              <a:t>17 January 2020.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18236"/>
            <a:ext cx="5344374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B </a:t>
            </a:r>
            <a:r>
              <a:rPr lang="en-GB" dirty="0" smtClean="0">
                <a:solidFill>
                  <a:srgbClr val="005E6E"/>
                </a:solidFill>
              </a:rPr>
              <a:t>Forecasters </a:t>
            </a:r>
            <a:r>
              <a:rPr lang="en-GB" dirty="0">
                <a:solidFill>
                  <a:srgbClr val="005E6E"/>
                </a:solidFill>
              </a:rPr>
              <a:t>project inflation to </a:t>
            </a:r>
            <a:r>
              <a:rPr lang="en-GB" dirty="0" smtClean="0">
                <a:solidFill>
                  <a:srgbClr val="005E6E"/>
                </a:solidFill>
              </a:rPr>
              <a:t>return gradually to the MPC’s target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Projections </a:t>
            </a:r>
            <a:r>
              <a:rPr lang="en-GB" dirty="0"/>
              <a:t>for CPI </a:t>
            </a:r>
            <a:r>
              <a:rPr lang="en-GB" dirty="0" smtClean="0"/>
              <a:t>inflation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Source: </a:t>
            </a:r>
            <a:r>
              <a:rPr lang="en-GB" dirty="0"/>
              <a:t>Projections of outside forecasters as of </a:t>
            </a:r>
            <a:r>
              <a:rPr lang="en-GB" dirty="0" smtClean="0"/>
              <a:t>17 January 2020.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21284"/>
            <a:ext cx="5458369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C </a:t>
            </a:r>
            <a:r>
              <a:rPr lang="en-GB" dirty="0" smtClean="0">
                <a:solidFill>
                  <a:srgbClr val="005E6E"/>
                </a:solidFill>
              </a:rPr>
              <a:t>Forecasters</a:t>
            </a:r>
            <a:r>
              <a:rPr lang="en-GB" dirty="0">
                <a:solidFill>
                  <a:srgbClr val="005E6E"/>
                </a:solidFill>
              </a:rPr>
              <a:t>’ </a:t>
            </a:r>
            <a:r>
              <a:rPr lang="en-GB" dirty="0" smtClean="0">
                <a:solidFill>
                  <a:srgbClr val="005E6E"/>
                </a:solidFill>
              </a:rPr>
              <a:t>average central </a:t>
            </a:r>
            <a:r>
              <a:rPr lang="en-GB" dirty="0">
                <a:solidFill>
                  <a:srgbClr val="005E6E"/>
                </a:solidFill>
              </a:rPr>
              <a:t>projection for Bank Rate remains well above </a:t>
            </a:r>
            <a:r>
              <a:rPr lang="en-GB" dirty="0" smtClean="0">
                <a:solidFill>
                  <a:srgbClr val="005E6E"/>
                </a:solidFill>
              </a:rPr>
              <a:t>market interest rates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Market </a:t>
            </a:r>
            <a:r>
              <a:rPr lang="en-GB" dirty="0"/>
              <a:t>interest rates and averages of forecasters’ central projections </a:t>
            </a:r>
            <a:r>
              <a:rPr lang="en-GB" dirty="0" smtClean="0"/>
              <a:t>for </a:t>
            </a:r>
            <a:r>
              <a:rPr lang="en-GB" dirty="0"/>
              <a:t>Bank </a:t>
            </a:r>
            <a:r>
              <a:rPr lang="en-GB" dirty="0" smtClean="0"/>
              <a:t>Rate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Bloomberg Finance L.P. and projections of outside forecasters as of </a:t>
            </a:r>
            <a:r>
              <a:rPr lang="en-GB" dirty="0" smtClean="0"/>
              <a:t>17 January 2020 and 25</a:t>
            </a:r>
            <a:r>
              <a:rPr lang="en-GB" dirty="0"/>
              <a:t> October </a:t>
            </a:r>
            <a:r>
              <a:rPr lang="en-GB" dirty="0" smtClean="0"/>
              <a:t>2019.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Estimated using instantaneous forward overnight index swap rates in the 15 working days to </a:t>
            </a:r>
            <a:r>
              <a:rPr lang="en-GB" dirty="0" smtClean="0"/>
              <a:t>22 January 2020 and 30</a:t>
            </a:r>
            <a:r>
              <a:rPr lang="en-GB" dirty="0"/>
              <a:t> October </a:t>
            </a:r>
            <a:r>
              <a:rPr lang="en-GB" dirty="0" smtClean="0"/>
              <a:t>2019 </a:t>
            </a:r>
            <a:r>
              <a:rPr lang="en-GB" dirty="0"/>
              <a:t>respectively.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601179"/>
            <a:ext cx="5438253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A39AD9-F0DF-4C49-B8DC-4830BAFEA464}">
  <ds:schemaRefs>
    <ds:schemaRef ds:uri="http://purl.org/dc/terms/"/>
    <ds:schemaRef ds:uri="http://schemas.microsoft.com/sharepoint/v3/fields"/>
    <ds:schemaRef ds:uri="http://schemas.openxmlformats.org/package/2006/metadata/core-properties"/>
    <ds:schemaRef ds:uri="http://schemas.microsoft.com/office/2006/documentManagement/types"/>
    <ds:schemaRef ds:uri="CEE65117-4BBE-4C9C-8465-20A300C4D3E5"/>
    <ds:schemaRef ds:uri="http://schemas.microsoft.com/office/infopath/2007/PartnerControls"/>
    <ds:schemaRef ds:uri="http://purl.org/dc/elements/1.1/"/>
    <ds:schemaRef ds:uri="http://schemas.microsoft.com/office/2006/metadata/properties"/>
    <ds:schemaRef ds:uri="94fc26e6-6271-400d-888b-6bc5b0598690"/>
    <ds:schemaRef ds:uri="94FC26E6-6271-400D-888B-6BC5B0598690"/>
    <ds:schemaRef ds:uri="http://schemas.microsoft.com/sharepoint/v3"/>
    <ds:schemaRef ds:uri="b67fa5cd-9f58-4c91-ae17-33c31eed239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640</TotalTime>
  <Words>223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Monetary Policy Report January 2020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January 2020</dc:title>
  <dc:subject>Annex: Other forecasters' expectations</dc:subject>
  <dc:creator>Bank of England</dc:creator>
  <cp:keywords/>
  <dc:description/>
  <cp:lastModifiedBy>Lindsey Fowler</cp:lastModifiedBy>
  <cp:revision>51</cp:revision>
  <cp:lastPrinted>2014-02-11T15:04:13Z</cp:lastPrinted>
  <dcterms:created xsi:type="dcterms:W3CDTF">2019-02-05T19:14:55Z</dcterms:created>
  <dcterms:modified xsi:type="dcterms:W3CDTF">2020-01-28T19:24:51Z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