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45"/>
  </p:notesMasterIdLst>
  <p:sldIdLst>
    <p:sldId id="314" r:id="rId6"/>
    <p:sldId id="338" r:id="rId7"/>
    <p:sldId id="387" r:id="rId8"/>
    <p:sldId id="388" r:id="rId9"/>
    <p:sldId id="389" r:id="rId10"/>
    <p:sldId id="390" r:id="rId11"/>
    <p:sldId id="391" r:id="rId12"/>
    <p:sldId id="392" r:id="rId13"/>
    <p:sldId id="393" r:id="rId14"/>
    <p:sldId id="394" r:id="rId15"/>
    <p:sldId id="395" r:id="rId16"/>
    <p:sldId id="396" r:id="rId17"/>
    <p:sldId id="397" r:id="rId18"/>
    <p:sldId id="398" r:id="rId19"/>
    <p:sldId id="400" r:id="rId20"/>
    <p:sldId id="399" r:id="rId21"/>
    <p:sldId id="401" r:id="rId22"/>
    <p:sldId id="402" r:id="rId23"/>
    <p:sldId id="403" r:id="rId24"/>
    <p:sldId id="404" r:id="rId25"/>
    <p:sldId id="405" r:id="rId26"/>
    <p:sldId id="406" r:id="rId27"/>
    <p:sldId id="407" r:id="rId28"/>
    <p:sldId id="408" r:id="rId29"/>
    <p:sldId id="409" r:id="rId30"/>
    <p:sldId id="410" r:id="rId31"/>
    <p:sldId id="411" r:id="rId32"/>
    <p:sldId id="412" r:id="rId33"/>
    <p:sldId id="413" r:id="rId34"/>
    <p:sldId id="414" r:id="rId35"/>
    <p:sldId id="309" r:id="rId36"/>
    <p:sldId id="335" r:id="rId37"/>
    <p:sldId id="373" r:id="rId38"/>
    <p:sldId id="374" r:id="rId39"/>
    <p:sldId id="375" r:id="rId40"/>
    <p:sldId id="415" r:id="rId41"/>
    <p:sldId id="416" r:id="rId42"/>
    <p:sldId id="417" r:id="rId43"/>
    <p:sldId id="418" r:id="rId44"/>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0" autoAdjust="0"/>
    <p:restoredTop sz="94660"/>
  </p:normalViewPr>
  <p:slideViewPr>
    <p:cSldViewPr snapToGrid="0" showGuides="1">
      <p:cViewPr varScale="1">
        <p:scale>
          <a:sx n="75" d="100"/>
          <a:sy n="75" d="100"/>
        </p:scale>
        <p:origin x="62" y="8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929790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31/01/2020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bankofengland.co.uk/bank-overground/2019/how-can-we-measure-uk-financial-conditions"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bankofengland.co.uk/inflation-report/2018/november-2018" TargetMode="Externa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bankofengland.co.uk/statistics/articles/2019/introduction-of-new-quoted-rates-data" TargetMode="Externa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bankofengland.co.uk/monetary-policy-report/2020/january-2020"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4885156" cy="777875"/>
          </a:xfrm>
        </p:spPr>
        <p:txBody>
          <a:bodyPr/>
          <a:lstStyle/>
          <a:p>
            <a:r>
              <a:rPr lang="en-GB" dirty="0" smtClean="0">
                <a:solidFill>
                  <a:srgbClr val="005E6E"/>
                </a:solidFill>
              </a:rPr>
              <a:t>Monetary Policy Report</a:t>
            </a:r>
            <a:br>
              <a:rPr lang="en-GB" dirty="0" smtClean="0">
                <a:solidFill>
                  <a:srgbClr val="005E6E"/>
                </a:solidFill>
              </a:rPr>
            </a:br>
            <a:r>
              <a:rPr lang="en-GB" dirty="0" smtClean="0">
                <a:solidFill>
                  <a:srgbClr val="005E6E"/>
                </a:solidFill>
              </a:rPr>
              <a:t>January 2020</a:t>
            </a:r>
          </a:p>
        </p:txBody>
      </p:sp>
      <p:sp>
        <p:nvSpPr>
          <p:cNvPr id="4099" name="Text Placeholder 2"/>
          <p:cNvSpPr>
            <a:spLocks noGrp="1"/>
          </p:cNvSpPr>
          <p:nvPr>
            <p:ph type="body" sz="quarter" idx="13"/>
          </p:nvPr>
        </p:nvSpPr>
        <p:spPr>
          <a:xfrm>
            <a:off x="792163" y="3427413"/>
            <a:ext cx="7932737" cy="1058862"/>
          </a:xfrm>
        </p:spPr>
        <p:txBody>
          <a:bodyPr/>
          <a:lstStyle/>
          <a:p>
            <a:pPr lvl="2"/>
            <a:r>
              <a:rPr lang="en-GB" sz="2400" dirty="0" smtClean="0"/>
              <a:t>Current economic conditions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2.9 </a:t>
            </a:r>
            <a:r>
              <a:rPr lang="en-GB" dirty="0">
                <a:solidFill>
                  <a:srgbClr val="005E6E"/>
                </a:solidFill>
              </a:rPr>
              <a:t>Near‑term sterling implied volatility has fallen </a:t>
            </a:r>
            <a:r>
              <a:rPr lang="en-GB" dirty="0" smtClean="0">
                <a:solidFill>
                  <a:srgbClr val="005E6E"/>
                </a:solidFill>
              </a:rPr>
              <a:t>considerably</a:t>
            </a:r>
            <a:endParaRPr lang="en-GB" i="1" dirty="0" smtClean="0">
              <a:solidFill>
                <a:srgbClr val="005E6E"/>
              </a:solidFill>
            </a:endParaRPr>
          </a:p>
          <a:p>
            <a:pPr lvl="2"/>
            <a:r>
              <a:rPr lang="en-GB" dirty="0"/>
              <a:t>Three‑month implied </a:t>
            </a:r>
            <a:r>
              <a:rPr lang="en-GB" dirty="0" smtClean="0"/>
              <a:t>volatilities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Bloomberg Finance L.P. and Bank calculations</a:t>
            </a:r>
            <a:r>
              <a:rPr lang="en-GB" dirty="0" smtClean="0"/>
              <a:t>.</a:t>
            </a:r>
          </a:p>
          <a:p>
            <a:endParaRPr lang="en-GB" dirty="0"/>
          </a:p>
          <a:p>
            <a:pPr>
              <a:buAutoNum type="alphaLcParenBoth"/>
            </a:pPr>
            <a:r>
              <a:rPr lang="en-GB" dirty="0"/>
              <a:t>Measures of volatility based on option contracts.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9005" y="1623058"/>
            <a:ext cx="4925578" cy="4023368"/>
          </a:xfrm>
          <a:prstGeom prst="rect">
            <a:avLst/>
          </a:prstGeom>
        </p:spPr>
      </p:pic>
    </p:spTree>
    <p:extLst>
      <p:ext uri="{BB962C8B-B14F-4D97-AF65-F5344CB8AC3E}">
        <p14:creationId xmlns:p14="http://schemas.microsoft.com/office/powerpoint/2010/main" val="101098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2.10 </a:t>
            </a:r>
            <a:r>
              <a:rPr lang="en-GB" dirty="0">
                <a:solidFill>
                  <a:srgbClr val="005E6E"/>
                </a:solidFill>
              </a:rPr>
              <a:t>Sterling has appreciated by around 1½% since the November </a:t>
            </a:r>
            <a:r>
              <a:rPr lang="en-GB" i="1" dirty="0" smtClean="0">
                <a:solidFill>
                  <a:srgbClr val="005E6E"/>
                </a:solidFill>
              </a:rPr>
              <a:t>Report</a:t>
            </a:r>
          </a:p>
          <a:p>
            <a:pPr lvl="2"/>
            <a:r>
              <a:rPr lang="en-GB" dirty="0"/>
              <a:t>Sterling </a:t>
            </a:r>
            <a:r>
              <a:rPr lang="en-GB" dirty="0" smtClean="0"/>
              <a:t>ERI</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0553" y="1624582"/>
            <a:ext cx="4919482" cy="4017272"/>
          </a:xfrm>
          <a:prstGeom prst="rect">
            <a:avLst/>
          </a:prstGeom>
        </p:spPr>
      </p:pic>
    </p:spTree>
    <p:extLst>
      <p:ext uri="{BB962C8B-B14F-4D97-AF65-F5344CB8AC3E}">
        <p14:creationId xmlns:p14="http://schemas.microsoft.com/office/powerpoint/2010/main" val="554024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2.11 </a:t>
            </a:r>
            <a:r>
              <a:rPr lang="en-GB" dirty="0">
                <a:solidFill>
                  <a:srgbClr val="005E6E"/>
                </a:solidFill>
              </a:rPr>
              <a:t>Reduced uncertainty has supported </a:t>
            </a:r>
            <a:r>
              <a:rPr lang="en-GB" dirty="0" smtClean="0">
                <a:solidFill>
                  <a:srgbClr val="005E6E"/>
                </a:solidFill>
              </a:rPr>
              <a:t>equity </a:t>
            </a:r>
            <a:r>
              <a:rPr lang="en-GB" dirty="0">
                <a:solidFill>
                  <a:srgbClr val="005E6E"/>
                </a:solidFill>
              </a:rPr>
              <a:t>prices and lowered bond </a:t>
            </a:r>
            <a:r>
              <a:rPr lang="en-GB" dirty="0" smtClean="0">
                <a:solidFill>
                  <a:srgbClr val="005E6E"/>
                </a:solidFill>
              </a:rPr>
              <a:t>spreads</a:t>
            </a:r>
            <a:endParaRPr lang="en-GB" i="1" dirty="0" smtClean="0">
              <a:solidFill>
                <a:srgbClr val="005E6E"/>
              </a:solidFill>
            </a:endParaRPr>
          </a:p>
          <a:p>
            <a:pPr lvl="2"/>
            <a:r>
              <a:rPr lang="en-GB" dirty="0"/>
              <a:t>UK equity prices and corporate bond </a:t>
            </a:r>
            <a:r>
              <a:rPr lang="en-GB" dirty="0" smtClean="0"/>
              <a:t>spreads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Bloomberg Finance L.P., </a:t>
            </a:r>
            <a:r>
              <a:rPr lang="en-GB" dirty="0" err="1"/>
              <a:t>Eikon</a:t>
            </a:r>
            <a:r>
              <a:rPr lang="en-GB" dirty="0"/>
              <a:t> from </a:t>
            </a:r>
            <a:r>
              <a:rPr lang="en-GB" dirty="0" err="1"/>
              <a:t>Refinitiv</a:t>
            </a:r>
            <a:r>
              <a:rPr lang="en-GB" dirty="0"/>
              <a:t>, ICE/</a:t>
            </a:r>
            <a:r>
              <a:rPr lang="en-GB" dirty="0" err="1"/>
              <a:t>BoAML</a:t>
            </a:r>
            <a:r>
              <a:rPr lang="en-GB" dirty="0"/>
              <a:t> Global Research and Bank </a:t>
            </a:r>
            <a:r>
              <a:rPr lang="en-GB" dirty="0" smtClean="0"/>
              <a:t>calculations.</a:t>
            </a:r>
          </a:p>
          <a:p>
            <a:endParaRPr lang="en-GB" dirty="0"/>
          </a:p>
          <a:p>
            <a:pPr>
              <a:buAutoNum type="alphaLcParenBoth"/>
            </a:pPr>
            <a:r>
              <a:rPr lang="en-GB" dirty="0"/>
              <a:t>UK domestically focused companies are defined as those generating at least 70% of their revenues in the United Kingdom.</a:t>
            </a:r>
          </a:p>
          <a:p>
            <a:pPr>
              <a:buAutoNum type="alphaLcParenBoth"/>
            </a:pPr>
            <a:r>
              <a:rPr lang="en-GB" dirty="0" smtClean="0"/>
              <a:t>Based </a:t>
            </a:r>
            <a:r>
              <a:rPr lang="en-GB" dirty="0"/>
              <a:t>on option‑adjusted spreads between government bond yields and non‑financial corporate bonds</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5477" y="1543042"/>
            <a:ext cx="4992634" cy="4267208"/>
          </a:xfrm>
          <a:prstGeom prst="rect">
            <a:avLst/>
          </a:prstGeom>
        </p:spPr>
      </p:pic>
    </p:spTree>
    <p:extLst>
      <p:ext uri="{BB962C8B-B14F-4D97-AF65-F5344CB8AC3E}">
        <p14:creationId xmlns:p14="http://schemas.microsoft.com/office/powerpoint/2010/main" val="856780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2.12 </a:t>
            </a:r>
            <a:r>
              <a:rPr lang="en-GB" dirty="0" smtClean="0">
                <a:solidFill>
                  <a:srgbClr val="005E6E"/>
                </a:solidFill>
              </a:rPr>
              <a:t>Overall monetary and financial conditions in the UK are broadly unchanged</a:t>
            </a:r>
            <a:endParaRPr lang="en-GB" i="1" dirty="0" smtClean="0">
              <a:solidFill>
                <a:srgbClr val="005E6E"/>
              </a:solidFill>
            </a:endParaRPr>
          </a:p>
          <a:p>
            <a:pPr lvl="2"/>
            <a:r>
              <a:rPr lang="en-GB" dirty="0"/>
              <a:t>Contributions to changes in the UK Monetary and Financial Conditions Index since the November 2019 </a:t>
            </a:r>
            <a:r>
              <a:rPr lang="en-GB" i="1" dirty="0"/>
              <a:t>Report</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Bloomberg Finance L.P., </a:t>
            </a:r>
            <a:r>
              <a:rPr lang="en-GB" dirty="0" err="1"/>
              <a:t>Eikon</a:t>
            </a:r>
            <a:r>
              <a:rPr lang="en-GB" dirty="0"/>
              <a:t> from </a:t>
            </a:r>
            <a:r>
              <a:rPr lang="en-GB" dirty="0" err="1"/>
              <a:t>Refinitiv</a:t>
            </a:r>
            <a:r>
              <a:rPr lang="en-GB" dirty="0"/>
              <a:t>, ICE/</a:t>
            </a:r>
            <a:r>
              <a:rPr lang="en-GB" dirty="0" err="1"/>
              <a:t>BoAML</a:t>
            </a:r>
            <a:r>
              <a:rPr lang="en-GB" dirty="0"/>
              <a:t> Global Research and Bank </a:t>
            </a:r>
            <a:r>
              <a:rPr lang="en-GB" dirty="0" smtClean="0"/>
              <a:t>calculations.</a:t>
            </a:r>
          </a:p>
          <a:p>
            <a:endParaRPr lang="en-GB" dirty="0"/>
          </a:p>
          <a:p>
            <a:pPr>
              <a:buAutoNum type="alphaLcParenBoth"/>
            </a:pPr>
            <a:r>
              <a:rPr lang="en-GB" dirty="0"/>
              <a:t>The UK Monetary and Financial Conditions Index (MFCI) summarises information from the following series: short‑term and long‑term interest rates, the sterling ERI, corporate bond spreads, equity prices, and household and corporate bank lending spreads. The series weights are based on the marginal impact of each variable on the UK GDP forecast. The chart shows changes in the MFCI from the average level over the 15 working days to 30 October 2019. An increase in the MFCI signals tighter financial conditions and a decrease signals looser conditions. For more information, see the Bank Overground post </a:t>
            </a:r>
            <a:r>
              <a:rPr lang="en-GB" dirty="0">
                <a:hlinkClick r:id="rId2"/>
              </a:rPr>
              <a:t>‘How can we measure UK financial conditions</a:t>
            </a:r>
            <a:r>
              <a:rPr lang="en-GB" dirty="0" smtClean="0">
                <a:hlinkClick r:id="rId2"/>
              </a:rPr>
              <a:t>?’</a:t>
            </a:r>
            <a:r>
              <a:rPr lang="en-GB" dirty="0" smtClean="0"/>
              <a:t>.</a:t>
            </a:r>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1573" y="1743075"/>
            <a:ext cx="4980442" cy="4029464"/>
          </a:xfrm>
          <a:prstGeom prst="rect">
            <a:avLst/>
          </a:prstGeom>
        </p:spPr>
      </p:pic>
    </p:spTree>
    <p:extLst>
      <p:ext uri="{BB962C8B-B14F-4D97-AF65-F5344CB8AC3E}">
        <p14:creationId xmlns:p14="http://schemas.microsoft.com/office/powerpoint/2010/main" val="17897659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2.13 </a:t>
            </a:r>
            <a:r>
              <a:rPr lang="en-GB" dirty="0">
                <a:solidFill>
                  <a:srgbClr val="005E6E"/>
                </a:solidFill>
              </a:rPr>
              <a:t>Quarterly GDP growth has been </a:t>
            </a:r>
            <a:r>
              <a:rPr lang="en-GB" dirty="0" smtClean="0">
                <a:solidFill>
                  <a:srgbClr val="005E6E"/>
                </a:solidFill>
              </a:rPr>
              <a:t>volatile</a:t>
            </a:r>
            <a:endParaRPr lang="en-GB" i="1" dirty="0" smtClean="0">
              <a:solidFill>
                <a:srgbClr val="005E6E"/>
              </a:solidFill>
            </a:endParaRPr>
          </a:p>
          <a:p>
            <a:pPr lvl="2"/>
            <a:r>
              <a:rPr lang="en-GB" dirty="0"/>
              <a:t>Estimated contributions of various factors to quarterly GDP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ONS and Bank calculations.</a:t>
            </a:r>
            <a:endParaRPr lang="en-GB" dirty="0" smtClean="0"/>
          </a:p>
          <a:p>
            <a:endParaRPr lang="en-GB" dirty="0"/>
          </a:p>
          <a:p>
            <a:pPr>
              <a:buAutoNum type="alphaLcParenBoth"/>
            </a:pPr>
            <a:r>
              <a:rPr lang="en-GB" dirty="0"/>
              <a:t>Chained‑volume measures. 2019 Q4 is Bank staff’s projection. The contributions of idiosyncratic factors are estimated by Bank staff.</a:t>
            </a:r>
          </a:p>
          <a:p>
            <a:pPr>
              <a:buAutoNum type="alphaLcParenBoth"/>
            </a:pPr>
            <a:r>
              <a:rPr lang="en-GB" dirty="0" smtClean="0"/>
              <a:t>GDP </a:t>
            </a:r>
            <a:r>
              <a:rPr lang="en-GB" dirty="0"/>
              <a:t>fell by 0.4% in December 2018 before rising by 0.6% in January </a:t>
            </a:r>
            <a:r>
              <a:rPr lang="en-GB" dirty="0" smtClean="0"/>
              <a:t>2019.</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7669" y="1455037"/>
            <a:ext cx="4968250" cy="4200152"/>
          </a:xfrm>
          <a:prstGeom prst="rect">
            <a:avLst/>
          </a:prstGeom>
        </p:spPr>
      </p:pic>
    </p:spTree>
    <p:extLst>
      <p:ext uri="{BB962C8B-B14F-4D97-AF65-F5344CB8AC3E}">
        <p14:creationId xmlns:p14="http://schemas.microsoft.com/office/powerpoint/2010/main" val="33751336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2.14 </a:t>
            </a:r>
            <a:r>
              <a:rPr lang="en-GB" dirty="0">
                <a:solidFill>
                  <a:srgbClr val="005E6E"/>
                </a:solidFill>
              </a:rPr>
              <a:t>Growth has slowed on average compared to previous years</a:t>
            </a:r>
            <a:endParaRPr lang="en-GB" i="1" dirty="0" smtClean="0">
              <a:solidFill>
                <a:srgbClr val="005E6E"/>
              </a:solidFill>
            </a:endParaRPr>
          </a:p>
          <a:p>
            <a:pPr lvl="2"/>
            <a:r>
              <a:rPr lang="en-GB" dirty="0"/>
              <a:t>Quarterly GDP 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ONS and Bank calculations.</a:t>
            </a:r>
            <a:endParaRPr lang="en-GB" dirty="0" smtClean="0"/>
          </a:p>
          <a:p>
            <a:endParaRPr lang="en-GB" dirty="0"/>
          </a:p>
          <a:p>
            <a:pPr>
              <a:buAutoNum type="alphaLcParenBoth"/>
            </a:pPr>
            <a:r>
              <a:rPr lang="en-GB" dirty="0"/>
              <a:t>Chained‑volume measure. The hollow bars in 2019 Q4 and 2020 Q1 are Bank staff’s projections..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24997" y="1743075"/>
            <a:ext cx="5053594" cy="4035560"/>
          </a:xfrm>
          <a:prstGeom prst="rect">
            <a:avLst/>
          </a:prstGeom>
        </p:spPr>
      </p:pic>
    </p:spTree>
    <p:extLst>
      <p:ext uri="{BB962C8B-B14F-4D97-AF65-F5344CB8AC3E}">
        <p14:creationId xmlns:p14="http://schemas.microsoft.com/office/powerpoint/2010/main" val="24570519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2.15 </a:t>
            </a:r>
            <a:r>
              <a:rPr lang="en-GB" dirty="0">
                <a:solidFill>
                  <a:srgbClr val="005E6E"/>
                </a:solidFill>
              </a:rPr>
              <a:t>Survey data have suggested a weaker picture for GDP growth in 2019 than official data, similar to 2016</a:t>
            </a:r>
            <a:endParaRPr lang="en-GB" i="1" dirty="0" smtClean="0">
              <a:solidFill>
                <a:srgbClr val="005E6E"/>
              </a:solidFill>
            </a:endParaRPr>
          </a:p>
          <a:p>
            <a:pPr lvl="2"/>
            <a:r>
              <a:rPr lang="en-GB" dirty="0"/>
              <a:t>Quarterly GDP growth and estimates using survey </a:t>
            </a:r>
            <a:r>
              <a:rPr lang="en-GB" dirty="0" smtClean="0"/>
              <a:t>data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BCC, CBI, IHS </a:t>
            </a:r>
            <a:r>
              <a:rPr lang="en-GB" dirty="0" err="1"/>
              <a:t>Markit</a:t>
            </a:r>
            <a:r>
              <a:rPr lang="en-GB" dirty="0"/>
              <a:t>/CIPS, Lloyds Banking Group, ONS and Bank calculations.</a:t>
            </a:r>
            <a:endParaRPr lang="en-GB" dirty="0" smtClean="0"/>
          </a:p>
          <a:p>
            <a:endParaRPr lang="en-GB" dirty="0"/>
          </a:p>
          <a:p>
            <a:pPr>
              <a:buAutoNum type="alphaLcParenBoth"/>
            </a:pPr>
            <a:r>
              <a:rPr lang="en-GB" dirty="0"/>
              <a:t>Dashed lines for GDP growth in 2019 Q4 are Bank staff’s projection.</a:t>
            </a:r>
          </a:p>
          <a:p>
            <a:pPr>
              <a:buAutoNum type="alphaLcParenBoth"/>
            </a:pPr>
            <a:r>
              <a:rPr lang="en-GB" dirty="0" smtClean="0"/>
              <a:t>Survey‑based </a:t>
            </a:r>
            <a:r>
              <a:rPr lang="en-GB" dirty="0"/>
              <a:t>estimates are Bank staff’s projections for GDP growth using only survey indicators of output and expectations covering the period until the end of the projection quarter.</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4621" y="1704975"/>
            <a:ext cx="4974346" cy="4005080"/>
          </a:xfrm>
          <a:prstGeom prst="rect">
            <a:avLst/>
          </a:prstGeom>
        </p:spPr>
      </p:pic>
    </p:spTree>
    <p:extLst>
      <p:ext uri="{BB962C8B-B14F-4D97-AF65-F5344CB8AC3E}">
        <p14:creationId xmlns:p14="http://schemas.microsoft.com/office/powerpoint/2010/main" val="13765213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2.16 </a:t>
            </a:r>
            <a:r>
              <a:rPr lang="en-GB" dirty="0">
                <a:solidFill>
                  <a:srgbClr val="005E6E"/>
                </a:solidFill>
              </a:rPr>
              <a:t>The IHS </a:t>
            </a:r>
            <a:r>
              <a:rPr lang="en-GB" dirty="0" err="1">
                <a:solidFill>
                  <a:srgbClr val="005E6E"/>
                </a:solidFill>
              </a:rPr>
              <a:t>Markit</a:t>
            </a:r>
            <a:r>
              <a:rPr lang="en-GB" dirty="0">
                <a:solidFill>
                  <a:srgbClr val="005E6E"/>
                </a:solidFill>
              </a:rPr>
              <a:t>/CIPS survey output and expectations indices have been weak but picked up markedly in </a:t>
            </a:r>
            <a:r>
              <a:rPr lang="en-GB" dirty="0" smtClean="0">
                <a:solidFill>
                  <a:srgbClr val="005E6E"/>
                </a:solidFill>
              </a:rPr>
              <a:t>January</a:t>
            </a:r>
            <a:endParaRPr lang="en-GB" i="1" dirty="0" smtClean="0">
              <a:solidFill>
                <a:srgbClr val="005E6E"/>
              </a:solidFill>
            </a:endParaRPr>
          </a:p>
          <a:p>
            <a:pPr lvl="2"/>
            <a:r>
              <a:rPr lang="en-GB" dirty="0"/>
              <a:t>Survey indicators of current and expected output </a:t>
            </a:r>
            <a:r>
              <a:rPr lang="en-GB" dirty="0" smtClean="0"/>
              <a:t>growth</a:t>
            </a:r>
            <a:r>
              <a:rPr lang="en-GB" baseline="30000" dirty="0">
                <a:solidFill>
                  <a:prstClr val="black"/>
                </a:solidFill>
              </a:rPr>
              <a:t>(a)</a:t>
            </a:r>
          </a:p>
          <a:p>
            <a:pPr lvl="2"/>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IHS </a:t>
            </a:r>
            <a:r>
              <a:rPr lang="en-GB" dirty="0" err="1"/>
              <a:t>Markit</a:t>
            </a:r>
            <a:r>
              <a:rPr lang="en-GB" dirty="0"/>
              <a:t>/CIPS and Bank calculations.</a:t>
            </a:r>
            <a:endParaRPr lang="en-GB" dirty="0" smtClean="0"/>
          </a:p>
          <a:p>
            <a:endParaRPr lang="en-GB" dirty="0"/>
          </a:p>
          <a:p>
            <a:pPr>
              <a:buAutoNum type="alphaLcParenBoth"/>
            </a:pPr>
            <a:r>
              <a:rPr lang="en-GB" dirty="0"/>
              <a:t>Differences from averages since January 2000. UK composite output and expectations indices. Data for January 2020 are flash estimates with sample period from </a:t>
            </a:r>
            <a:r>
              <a:rPr lang="en-GB" dirty="0" smtClean="0"/>
              <a:t/>
            </a:r>
            <a:br>
              <a:rPr lang="en-GB" dirty="0" smtClean="0"/>
            </a:br>
            <a:r>
              <a:rPr lang="en-GB" dirty="0" smtClean="0"/>
              <a:t>13 </a:t>
            </a:r>
            <a:r>
              <a:rPr lang="en-GB" dirty="0"/>
              <a:t>to 22 January.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9861" y="1739832"/>
            <a:ext cx="4943866" cy="4187960"/>
          </a:xfrm>
          <a:prstGeom prst="rect">
            <a:avLst/>
          </a:prstGeom>
        </p:spPr>
      </p:pic>
    </p:spTree>
    <p:extLst>
      <p:ext uri="{BB962C8B-B14F-4D97-AF65-F5344CB8AC3E}">
        <p14:creationId xmlns:p14="http://schemas.microsoft.com/office/powerpoint/2010/main" val="1303996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2.17 </a:t>
            </a:r>
            <a:r>
              <a:rPr lang="en-GB" dirty="0" err="1">
                <a:solidFill>
                  <a:srgbClr val="005E6E"/>
                </a:solidFill>
              </a:rPr>
              <a:t>Brexit</a:t>
            </a:r>
            <a:r>
              <a:rPr lang="en-GB" dirty="0">
                <a:solidFill>
                  <a:srgbClr val="005E6E"/>
                </a:solidFill>
              </a:rPr>
              <a:t>‑related uncertainty has fallen back a little but remains </a:t>
            </a:r>
            <a:r>
              <a:rPr lang="en-GB" dirty="0" smtClean="0">
                <a:solidFill>
                  <a:srgbClr val="005E6E"/>
                </a:solidFill>
              </a:rPr>
              <a:t>elevated</a:t>
            </a:r>
            <a:endParaRPr lang="en-GB" i="1" dirty="0" smtClean="0">
              <a:solidFill>
                <a:srgbClr val="005E6E"/>
              </a:solidFill>
            </a:endParaRPr>
          </a:p>
          <a:p>
            <a:pPr lvl="2"/>
            <a:r>
              <a:rPr lang="en-GB" dirty="0" err="1"/>
              <a:t>Brexit</a:t>
            </a:r>
            <a:r>
              <a:rPr lang="en-GB" dirty="0"/>
              <a:t> in top three current sources of uncertainty and CFOs reporting high uncertainty</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Decision Maker Panel (DMP) Survey, Deloitte and Bank calculations.</a:t>
            </a:r>
            <a:endParaRPr lang="en-GB" dirty="0" smtClean="0"/>
          </a:p>
          <a:p>
            <a:endParaRPr lang="en-GB" dirty="0"/>
          </a:p>
          <a:p>
            <a:pPr>
              <a:buAutoNum type="alphaLcParenBoth"/>
            </a:pPr>
            <a:r>
              <a:rPr lang="en-GB" dirty="0"/>
              <a:t>Question: ‘How much has the result of the EU referendum affected the level of uncertainty affecting your business?’. Respondents can select: ‘Not important’; ‘One of many sources’; ‘Two or three top sources’; or ‘Top source of uncertainty’. Before August 2018, data are interpolated between waves and shown as three‑month rolling averages. The DMP currently consists of around 8,000 businesses with around 3,000 responses a month being received. The sample period for the January DMP was 3 to 17 January.</a:t>
            </a:r>
          </a:p>
          <a:p>
            <a:pPr>
              <a:buAutoNum type="alphaLcParenBoth"/>
            </a:pPr>
            <a:r>
              <a:rPr lang="en-GB" dirty="0" smtClean="0"/>
              <a:t>Question</a:t>
            </a:r>
            <a:r>
              <a:rPr lang="en-GB" dirty="0"/>
              <a:t>: ‘How would you rate the general level of external financial and economic uncertainty facing your business?’. Series shows the proportion of respondents which selected ‘high’ or ‘very high’. Not seasonally adjusted. 119 CFOs responded to the 2019 Q4 survey and the sample period was 16 December to 6 January</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2909" y="1647825"/>
            <a:ext cx="4937770" cy="4023368"/>
          </a:xfrm>
          <a:prstGeom prst="rect">
            <a:avLst/>
          </a:prstGeom>
        </p:spPr>
      </p:pic>
    </p:spTree>
    <p:extLst>
      <p:ext uri="{BB962C8B-B14F-4D97-AF65-F5344CB8AC3E}">
        <p14:creationId xmlns:p14="http://schemas.microsoft.com/office/powerpoint/2010/main" val="41237245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2.18 </a:t>
            </a:r>
            <a:r>
              <a:rPr lang="en-GB" dirty="0">
                <a:solidFill>
                  <a:srgbClr val="005E6E"/>
                </a:solidFill>
              </a:rPr>
              <a:t>Business investment growth remains weak, despite a slight pickup in the latest data</a:t>
            </a:r>
            <a:endParaRPr lang="en-GB" i="1" dirty="0" smtClean="0">
              <a:solidFill>
                <a:srgbClr val="005E6E"/>
              </a:solidFill>
            </a:endParaRPr>
          </a:p>
          <a:p>
            <a:pPr lvl="2"/>
            <a:r>
              <a:rPr lang="en-GB" dirty="0"/>
              <a:t>G7 business investment</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a:t>
            </a:r>
            <a:r>
              <a:rPr lang="en-GB" dirty="0" err="1"/>
              <a:t>Eikon</a:t>
            </a:r>
            <a:r>
              <a:rPr lang="en-GB" dirty="0"/>
              <a:t> from </a:t>
            </a:r>
            <a:r>
              <a:rPr lang="en-GB" dirty="0" err="1"/>
              <a:t>Refinitiv</a:t>
            </a:r>
            <a:r>
              <a:rPr lang="en-GB" dirty="0"/>
              <a:t>, Japanese Cabinet Office, OECD, ONS, Oxford Economics, Statistics Canada, US Bureau of Economic Analysis and Bank calculations.</a:t>
            </a:r>
            <a:endParaRPr lang="en-GB" dirty="0" smtClean="0"/>
          </a:p>
          <a:p>
            <a:endParaRPr lang="en-GB" dirty="0"/>
          </a:p>
          <a:p>
            <a:pPr>
              <a:buAutoNum type="alphaLcParenBoth"/>
            </a:pPr>
            <a:r>
              <a:rPr lang="en-GB" dirty="0"/>
              <a:t>Business investment is not an internationally recognised concept. This swathe is based on similar series derived from other countries’ National Accounts. Private sector business investment for Italy. Business investment minus residential structures for Canada. Non‑residential private investment for Japan and the US. Non‑government investment minus dwellings investment for France and Germany.</a:t>
            </a:r>
          </a:p>
          <a:p>
            <a:pPr>
              <a:buAutoNum type="alphaLcParenBoth"/>
            </a:pPr>
            <a:r>
              <a:rPr lang="en-GB" dirty="0" smtClean="0"/>
              <a:t>Chained-volume </a:t>
            </a:r>
            <a:r>
              <a:rPr lang="en-GB" dirty="0"/>
              <a:t>measure.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2053" y="1494280"/>
            <a:ext cx="4919482" cy="4005080"/>
          </a:xfrm>
          <a:prstGeom prst="rect">
            <a:avLst/>
          </a:prstGeom>
        </p:spPr>
      </p:pic>
    </p:spTree>
    <p:extLst>
      <p:ext uri="{BB962C8B-B14F-4D97-AF65-F5344CB8AC3E}">
        <p14:creationId xmlns:p14="http://schemas.microsoft.com/office/powerpoint/2010/main" val="405412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 </a:t>
            </a:r>
            <a:r>
              <a:rPr lang="en-GB" dirty="0" smtClean="0">
                <a:solidFill>
                  <a:srgbClr val="005E6E"/>
                </a:solidFill>
              </a:rPr>
              <a:t>UK </a:t>
            </a:r>
            <a:r>
              <a:rPr lang="en-GB" dirty="0">
                <a:solidFill>
                  <a:srgbClr val="005E6E"/>
                </a:solidFill>
              </a:rPr>
              <a:t>GDP growth is expected to remain subdued; inflation is expected to pick up temporarily</a:t>
            </a:r>
            <a:endParaRPr lang="en-GB" dirty="0" smtClean="0">
              <a:solidFill>
                <a:srgbClr val="005E6E"/>
              </a:solidFill>
            </a:endParaRPr>
          </a:p>
          <a:p>
            <a:pPr lvl="2"/>
            <a:r>
              <a:rPr lang="en-GB" dirty="0"/>
              <a:t>Near-term </a:t>
            </a:r>
            <a:r>
              <a:rPr lang="en-GB" dirty="0" smtClean="0"/>
              <a:t>projections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smtClean="0"/>
              <a:t>Sources</a:t>
            </a:r>
            <a:r>
              <a:rPr lang="en-GB" dirty="0"/>
              <a:t>: ONS and Bank calculations</a:t>
            </a:r>
            <a:r>
              <a:rPr lang="en-GB" dirty="0" smtClean="0"/>
              <a:t>.</a:t>
            </a:r>
          </a:p>
          <a:p>
            <a:endParaRPr lang="en-GB" dirty="0"/>
          </a:p>
          <a:p>
            <a:pPr>
              <a:buAutoNum type="alphaLcParenBoth"/>
            </a:pPr>
            <a:r>
              <a:rPr lang="en-GB" dirty="0"/>
              <a:t>The lighter diamonds show Bank staff’s projections at the time of the November 2019 </a:t>
            </a:r>
            <a:r>
              <a:rPr lang="en-GB" i="1" dirty="0"/>
              <a:t>Monetary Policy Report</a:t>
            </a:r>
            <a:r>
              <a:rPr lang="en-GB" dirty="0"/>
              <a:t>. The darker diamonds show current Bank staff’s </a:t>
            </a:r>
            <a:r>
              <a:rPr lang="en-GB" dirty="0" smtClean="0"/>
              <a:t>projections. The </a:t>
            </a:r>
            <a:r>
              <a:rPr lang="en-GB" dirty="0"/>
              <a:t>bands on either side of the diamonds show the uncertainty around those projections based on one root mean squared error of projections since 2004</a:t>
            </a:r>
            <a:r>
              <a:rPr lang="en-GB" dirty="0" smtClean="0"/>
              <a:t>.</a:t>
            </a:r>
          </a:p>
          <a:p>
            <a:pPr>
              <a:buAutoNum type="alphaLcParenBoth"/>
            </a:pPr>
            <a:r>
              <a:rPr lang="en-GB" dirty="0"/>
              <a:t>GDP and unemployment projections are based on official data to </a:t>
            </a:r>
            <a:r>
              <a:rPr lang="en-GB" dirty="0" smtClean="0"/>
              <a:t>November. CPI</a:t>
            </a:r>
            <a:r>
              <a:rPr lang="en-GB" dirty="0"/>
              <a:t> inflation figure is an outturn.</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8002" y="1412743"/>
            <a:ext cx="5967996" cy="4337313"/>
          </a:xfrm>
          <a:prstGeom prst="rect">
            <a:avLst/>
          </a:prstGeom>
        </p:spPr>
      </p:pic>
    </p:spTree>
    <p:extLst>
      <p:ext uri="{BB962C8B-B14F-4D97-AF65-F5344CB8AC3E}">
        <p14:creationId xmlns:p14="http://schemas.microsoft.com/office/powerpoint/2010/main" val="18542735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2.19 </a:t>
            </a:r>
            <a:r>
              <a:rPr lang="en-GB" dirty="0">
                <a:solidFill>
                  <a:srgbClr val="005E6E"/>
                </a:solidFill>
              </a:rPr>
              <a:t>Investment intentions have been subdued, but some surveys suggest they have picked up in the latest </a:t>
            </a:r>
            <a:r>
              <a:rPr lang="en-GB" dirty="0" smtClean="0">
                <a:solidFill>
                  <a:srgbClr val="005E6E"/>
                </a:solidFill>
              </a:rPr>
              <a:t>data</a:t>
            </a:r>
            <a:endParaRPr lang="en-GB" i="1" dirty="0" smtClean="0">
              <a:solidFill>
                <a:srgbClr val="005E6E"/>
              </a:solidFill>
            </a:endParaRPr>
          </a:p>
          <a:p>
            <a:pPr lvl="2"/>
            <a:r>
              <a:rPr lang="en-GB" dirty="0"/>
              <a:t>Selected survey indicators of investment intentions</a:t>
            </a:r>
            <a:r>
              <a:rPr lang="en-GB" baseline="30000" dirty="0" smtClean="0">
                <a:solidFill>
                  <a:prstClr val="black"/>
                </a:solidFill>
              </a:rPr>
              <a:t>(a)</a:t>
            </a:r>
          </a:p>
          <a:p>
            <a:pPr lvl="2"/>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Bank of England, CBI, CBI/PwC, Deloitte and Bank </a:t>
            </a:r>
            <a:r>
              <a:rPr lang="en-GB" dirty="0" smtClean="0"/>
              <a:t>calculations.</a:t>
            </a:r>
          </a:p>
          <a:p>
            <a:endParaRPr lang="en-GB" dirty="0"/>
          </a:p>
          <a:p>
            <a:pPr>
              <a:buAutoNum type="alphaLcParenBoth"/>
            </a:pPr>
            <a:r>
              <a:rPr lang="en-GB" dirty="0"/>
              <a:t>Differences from averages since 2000 or earliest available data. The Agents’ scores for 2020 Q1 are January scores and were collected in the six weeks to 8 January. The sectors within CBI (manufacturing, distribution, financial services and business/consumer/professional services) are weighted together using shares in real business investment and show planned investment in plant and machinery. The survey periods for 2019 Q4 CBI data were 16 December to 13 January for manufacturing and before the general election for other sectors. Deloitte data (expected changes in capital expenditure) are available from 2010 Q3. The sample period for the 2019 Q4 Deloitte data was 16 December to 6 January.</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6813" y="1464562"/>
            <a:ext cx="4949962" cy="4200152"/>
          </a:xfrm>
          <a:prstGeom prst="rect">
            <a:avLst/>
          </a:prstGeom>
        </p:spPr>
      </p:pic>
    </p:spTree>
    <p:extLst>
      <p:ext uri="{BB962C8B-B14F-4D97-AF65-F5344CB8AC3E}">
        <p14:creationId xmlns:p14="http://schemas.microsoft.com/office/powerpoint/2010/main" val="33336558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2.20 </a:t>
            </a:r>
            <a:r>
              <a:rPr lang="en-GB" dirty="0">
                <a:solidFill>
                  <a:srgbClr val="005E6E"/>
                </a:solidFill>
              </a:rPr>
              <a:t>Consumption growth has been weaker than real wage growth, suggesting households may have been cautious about </a:t>
            </a:r>
            <a:r>
              <a:rPr lang="en-GB" dirty="0" smtClean="0">
                <a:solidFill>
                  <a:srgbClr val="005E6E"/>
                </a:solidFill>
              </a:rPr>
              <a:t>spending</a:t>
            </a:r>
            <a:endParaRPr lang="en-GB" i="1" dirty="0" smtClean="0">
              <a:solidFill>
                <a:srgbClr val="005E6E"/>
              </a:solidFill>
            </a:endParaRPr>
          </a:p>
          <a:p>
            <a:pPr lvl="2"/>
            <a:r>
              <a:rPr lang="en-GB" dirty="0"/>
              <a:t>Household consumption and real wages</a:t>
            </a:r>
            <a:r>
              <a:rPr lang="en-GB" baseline="30000" dirty="0" smtClean="0">
                <a:solidFill>
                  <a:prstClr val="black"/>
                </a:solidFill>
              </a:rPr>
              <a:t>(a)</a:t>
            </a:r>
          </a:p>
          <a:p>
            <a:pPr lvl="2"/>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ONS and Bank calculations.</a:t>
            </a:r>
            <a:endParaRPr lang="en-GB" dirty="0" smtClean="0"/>
          </a:p>
          <a:p>
            <a:endParaRPr lang="en-GB" dirty="0"/>
          </a:p>
          <a:p>
            <a:pPr>
              <a:buAutoNum type="alphaLcParenBoth"/>
            </a:pPr>
            <a:r>
              <a:rPr lang="en-GB" dirty="0"/>
              <a:t>Real wages are whole‑economy real average weekly earnings (excluding bonuses) multiplied by whole‑economy employment.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0341" y="1828800"/>
            <a:ext cx="4882906" cy="4035560"/>
          </a:xfrm>
          <a:prstGeom prst="rect">
            <a:avLst/>
          </a:prstGeom>
        </p:spPr>
      </p:pic>
    </p:spTree>
    <p:extLst>
      <p:ext uri="{BB962C8B-B14F-4D97-AF65-F5344CB8AC3E}">
        <p14:creationId xmlns:p14="http://schemas.microsoft.com/office/powerpoint/2010/main" val="5034653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2.21 </a:t>
            </a:r>
            <a:r>
              <a:rPr lang="en-GB" dirty="0">
                <a:solidFill>
                  <a:srgbClr val="005E6E"/>
                </a:solidFill>
              </a:rPr>
              <a:t>Household confidence has picked up a little since the November </a:t>
            </a:r>
            <a:r>
              <a:rPr lang="en-GB" i="1" dirty="0" smtClean="0">
                <a:solidFill>
                  <a:srgbClr val="005E6E"/>
                </a:solidFill>
              </a:rPr>
              <a:t>Report</a:t>
            </a:r>
          </a:p>
          <a:p>
            <a:pPr lvl="2"/>
            <a:r>
              <a:rPr lang="en-GB" dirty="0"/>
              <a:t>Indicators of consumer confidence</a:t>
            </a:r>
            <a:r>
              <a:rPr lang="en-GB" baseline="30000" dirty="0" smtClean="0">
                <a:solidFill>
                  <a:prstClr val="black"/>
                </a:solidFill>
              </a:rPr>
              <a:t>(a)</a:t>
            </a:r>
          </a:p>
          <a:p>
            <a:pPr lvl="2"/>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a:t>
            </a:r>
            <a:r>
              <a:rPr lang="en-GB" dirty="0" err="1"/>
              <a:t>GfK</a:t>
            </a:r>
            <a:r>
              <a:rPr lang="en-GB" dirty="0"/>
              <a:t> (research carried out on behalf of the European Commission) and Bank calculations.</a:t>
            </a:r>
            <a:endParaRPr lang="en-GB" dirty="0" smtClean="0"/>
          </a:p>
          <a:p>
            <a:endParaRPr lang="en-GB" dirty="0"/>
          </a:p>
          <a:p>
            <a:pPr>
              <a:buAutoNum type="alphaLcParenBoth"/>
            </a:pPr>
            <a:r>
              <a:rPr lang="en-GB" dirty="0"/>
              <a:t>Differences from averages since 1997. The December 2019 sample period was 2–11 December.</a:t>
            </a:r>
          </a:p>
          <a:p>
            <a:pPr>
              <a:buAutoNum type="alphaLcParenBoth"/>
            </a:pPr>
            <a:r>
              <a:rPr lang="en-GB" dirty="0" smtClean="0"/>
              <a:t>Net </a:t>
            </a:r>
            <a:r>
              <a:rPr lang="en-GB" dirty="0"/>
              <a:t>balance of respondents expecting that the number of people unemployed will rise over the next 12 months.</a:t>
            </a:r>
          </a:p>
          <a:p>
            <a:pPr>
              <a:buAutoNum type="alphaLcParenBoth"/>
            </a:pPr>
            <a:r>
              <a:rPr lang="en-GB" dirty="0" smtClean="0"/>
              <a:t>Net </a:t>
            </a:r>
            <a:r>
              <a:rPr lang="en-GB" dirty="0"/>
              <a:t>balances of respondents expecting an improvement over the next 12 months.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3389" y="1472563"/>
            <a:ext cx="4876810" cy="4206248"/>
          </a:xfrm>
          <a:prstGeom prst="rect">
            <a:avLst/>
          </a:prstGeom>
        </p:spPr>
      </p:pic>
    </p:spTree>
    <p:extLst>
      <p:ext uri="{BB962C8B-B14F-4D97-AF65-F5344CB8AC3E}">
        <p14:creationId xmlns:p14="http://schemas.microsoft.com/office/powerpoint/2010/main" val="14030486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2.22 </a:t>
            </a:r>
            <a:r>
              <a:rPr lang="en-GB" dirty="0">
                <a:solidFill>
                  <a:srgbClr val="005E6E"/>
                </a:solidFill>
              </a:rPr>
              <a:t>Trade data have been </a:t>
            </a:r>
            <a:r>
              <a:rPr lang="en-GB" dirty="0" smtClean="0">
                <a:solidFill>
                  <a:srgbClr val="005E6E"/>
                </a:solidFill>
              </a:rPr>
              <a:t>volatile</a:t>
            </a:r>
            <a:endParaRPr lang="en-GB" i="1" dirty="0" smtClean="0">
              <a:solidFill>
                <a:srgbClr val="005E6E"/>
              </a:solidFill>
            </a:endParaRPr>
          </a:p>
          <a:p>
            <a:pPr lvl="2"/>
            <a:r>
              <a:rPr lang="en-GB" dirty="0"/>
              <a:t>Contributions to three‑month on three‑month growth in imports and exports, by type</a:t>
            </a:r>
            <a:r>
              <a:rPr lang="en-GB" baseline="30000" dirty="0" smtClean="0">
                <a:solidFill>
                  <a:prstClr val="black"/>
                </a:solidFill>
              </a:rPr>
              <a:t>(a)</a:t>
            </a:r>
          </a:p>
          <a:p>
            <a:pPr lvl="2"/>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ONS and Bank calculations.</a:t>
            </a:r>
            <a:endParaRPr lang="en-GB" dirty="0" smtClean="0"/>
          </a:p>
          <a:p>
            <a:endParaRPr lang="en-GB" dirty="0"/>
          </a:p>
          <a:p>
            <a:pPr>
              <a:buAutoNum type="alphaLcParenBoth"/>
            </a:pPr>
            <a:r>
              <a:rPr lang="en-GB" dirty="0"/>
              <a:t>Chained‑volume measures. Goods exports and imports are measured excluding trade in unspecified </a:t>
            </a:r>
            <a:r>
              <a:rPr lang="en-GB" dirty="0" smtClean="0"/>
              <a:t>goods.</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7461" y="1590292"/>
            <a:ext cx="5248666" cy="4230632"/>
          </a:xfrm>
          <a:prstGeom prst="rect">
            <a:avLst/>
          </a:prstGeom>
        </p:spPr>
      </p:pic>
    </p:spTree>
    <p:extLst>
      <p:ext uri="{BB962C8B-B14F-4D97-AF65-F5344CB8AC3E}">
        <p14:creationId xmlns:p14="http://schemas.microsoft.com/office/powerpoint/2010/main" val="19132916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2.23 </a:t>
            </a:r>
            <a:r>
              <a:rPr lang="en-GB" dirty="0">
                <a:solidFill>
                  <a:srgbClr val="005E6E"/>
                </a:solidFill>
              </a:rPr>
              <a:t>Corporate credit conditions tightened in Q4</a:t>
            </a:r>
            <a:endParaRPr lang="en-GB" i="1" dirty="0" smtClean="0">
              <a:solidFill>
                <a:srgbClr val="005E6E"/>
              </a:solidFill>
            </a:endParaRPr>
          </a:p>
          <a:p>
            <a:pPr lvl="2"/>
            <a:r>
              <a:rPr lang="en-GB" dirty="0"/>
              <a:t>Availability of credit to corporates reported by lenders in the </a:t>
            </a:r>
            <a:r>
              <a:rPr lang="en-GB" i="1" dirty="0"/>
              <a:t>Credit Conditions </a:t>
            </a:r>
            <a:r>
              <a:rPr lang="en-GB" i="1" dirty="0" smtClean="0"/>
              <a:t>Survey</a:t>
            </a:r>
            <a:r>
              <a:rPr lang="en-GB" baseline="30000" dirty="0" smtClean="0">
                <a:solidFill>
                  <a:prstClr val="black"/>
                </a:solidFill>
              </a:rPr>
              <a:t>(a)</a:t>
            </a:r>
          </a:p>
          <a:p>
            <a:pPr lvl="2"/>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a:buAutoNum type="alphaLcParenBoth"/>
            </a:pPr>
            <a:r>
              <a:rPr lang="en-GB" dirty="0"/>
              <a:t>Weighted by market shares. A positive balance indicates that more credit is available. Diamonds show net percentage balances for the expected change over the next three months, these have been moved forward by one quarter so that they can be compared with the actual outcomes in the following quarter.</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2053" y="1708783"/>
            <a:ext cx="4919482" cy="4023368"/>
          </a:xfrm>
          <a:prstGeom prst="rect">
            <a:avLst/>
          </a:prstGeom>
        </p:spPr>
      </p:pic>
    </p:spTree>
    <p:extLst>
      <p:ext uri="{BB962C8B-B14F-4D97-AF65-F5344CB8AC3E}">
        <p14:creationId xmlns:p14="http://schemas.microsoft.com/office/powerpoint/2010/main" val="36127128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2.24 </a:t>
            </a:r>
            <a:r>
              <a:rPr lang="en-GB" dirty="0">
                <a:solidFill>
                  <a:srgbClr val="005E6E"/>
                </a:solidFill>
              </a:rPr>
              <a:t>The fall in inflation over 2019 has been driven largely by energy </a:t>
            </a:r>
            <a:r>
              <a:rPr lang="en-GB" dirty="0" smtClean="0">
                <a:solidFill>
                  <a:srgbClr val="005E6E"/>
                </a:solidFill>
              </a:rPr>
              <a:t>prices</a:t>
            </a:r>
            <a:endParaRPr lang="en-GB" i="1" dirty="0" smtClean="0">
              <a:solidFill>
                <a:srgbClr val="005E6E"/>
              </a:solidFill>
            </a:endParaRPr>
          </a:p>
          <a:p>
            <a:pPr lvl="2"/>
            <a:r>
              <a:rPr lang="en-GB" dirty="0"/>
              <a:t>CPI inflation, core CPI inflation and the contribution of energy</a:t>
            </a:r>
            <a:endParaRPr lang="en-GB"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6437" y="1642108"/>
            <a:ext cx="4870714" cy="4023368"/>
          </a:xfrm>
          <a:prstGeom prst="rect">
            <a:avLst/>
          </a:prstGeom>
        </p:spPr>
      </p:pic>
      <p:sp>
        <p:nvSpPr>
          <p:cNvPr id="3" name="Text Placeholder 2"/>
          <p:cNvSpPr>
            <a:spLocks noGrp="1"/>
          </p:cNvSpPr>
          <p:nvPr>
            <p:ph type="body" sz="quarter" idx="16"/>
          </p:nvPr>
        </p:nvSpPr>
        <p:spPr/>
        <p:txBody>
          <a:bodyPr/>
          <a:lstStyle/>
          <a:p>
            <a:pPr marL="0"/>
            <a:r>
              <a:rPr lang="en-GB" dirty="0"/>
              <a:t>Sources: Bloomberg Finance L.P., Department for Business, Energy and Industrial Strategy, ONS and Bank </a:t>
            </a:r>
            <a:r>
              <a:rPr lang="en-GB" dirty="0" smtClean="0"/>
              <a:t>calculations.</a:t>
            </a:r>
            <a:endParaRPr lang="en-GB" dirty="0"/>
          </a:p>
          <a:p>
            <a:endParaRPr lang="en-GB" dirty="0"/>
          </a:p>
          <a:p>
            <a:pPr>
              <a:buAutoNum type="alphaLcParenBoth"/>
            </a:pPr>
            <a:r>
              <a:rPr lang="en-GB" dirty="0"/>
              <a:t>Bank staff’s projection. Fuels and lubricants estimates use Department for Business, Energy and Industrial Strategy petrol price data for January 2020 and are then based on the sterling oil futures curve.</a:t>
            </a:r>
          </a:p>
          <a:p>
            <a:pPr>
              <a:buAutoNum type="alphaLcParenBoth"/>
            </a:pPr>
            <a:r>
              <a:rPr lang="en-GB" dirty="0" smtClean="0"/>
              <a:t>CPI</a:t>
            </a:r>
            <a:r>
              <a:rPr lang="en-GB" dirty="0"/>
              <a:t> inflation excluding food, energy, alcohol, tobacco and non‑alcoholic beverages.</a:t>
            </a:r>
          </a:p>
        </p:txBody>
      </p:sp>
    </p:spTree>
    <p:extLst>
      <p:ext uri="{BB962C8B-B14F-4D97-AF65-F5344CB8AC3E}">
        <p14:creationId xmlns:p14="http://schemas.microsoft.com/office/powerpoint/2010/main" val="21608273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2.25 </a:t>
            </a:r>
            <a:r>
              <a:rPr lang="en-GB" dirty="0">
                <a:solidFill>
                  <a:srgbClr val="005E6E"/>
                </a:solidFill>
              </a:rPr>
              <a:t>Oil prices have increased since the November </a:t>
            </a:r>
            <a:r>
              <a:rPr lang="en-GB" i="1" dirty="0">
                <a:solidFill>
                  <a:srgbClr val="005E6E"/>
                </a:solidFill>
              </a:rPr>
              <a:t>Report</a:t>
            </a:r>
            <a:endParaRPr lang="en-GB" i="1" dirty="0" smtClean="0">
              <a:solidFill>
                <a:srgbClr val="005E6E"/>
              </a:solidFill>
            </a:endParaRPr>
          </a:p>
          <a:p>
            <a:pPr lvl="2"/>
            <a:r>
              <a:rPr lang="en-GB" dirty="0"/>
              <a:t>Sterling oil and wholesale gas prices</a:t>
            </a:r>
            <a:endParaRPr lang="en-GB" baseline="30000" dirty="0"/>
          </a:p>
        </p:txBody>
      </p:sp>
      <p:sp>
        <p:nvSpPr>
          <p:cNvPr id="3" name="Text Placeholder 2"/>
          <p:cNvSpPr>
            <a:spLocks noGrp="1"/>
          </p:cNvSpPr>
          <p:nvPr>
            <p:ph type="body" sz="quarter" idx="16"/>
          </p:nvPr>
        </p:nvSpPr>
        <p:spPr/>
        <p:txBody>
          <a:bodyPr/>
          <a:lstStyle/>
          <a:p>
            <a:pPr marL="0"/>
            <a:r>
              <a:rPr lang="en-GB" dirty="0"/>
              <a:t>Sources: Bank of England, Bloomberg Finance L.P. and Bank calculations.</a:t>
            </a:r>
          </a:p>
          <a:p>
            <a:endParaRPr lang="en-GB" dirty="0"/>
          </a:p>
          <a:p>
            <a:pPr>
              <a:buAutoNum type="alphaLcParenBoth"/>
            </a:pPr>
            <a:r>
              <a:rPr lang="en-GB" dirty="0" smtClean="0"/>
              <a:t>Fifteen </a:t>
            </a:r>
            <a:r>
              <a:rPr lang="en-GB" dirty="0"/>
              <a:t>working day averages to 22 January 2020 and 30 October 2019 respectively.</a:t>
            </a:r>
          </a:p>
          <a:p>
            <a:pPr>
              <a:buAutoNum type="alphaLcParenBoth"/>
            </a:pPr>
            <a:r>
              <a:rPr lang="en-GB" dirty="0" smtClean="0"/>
              <a:t>US</a:t>
            </a:r>
            <a:r>
              <a:rPr lang="en-GB" dirty="0"/>
              <a:t> dollar forward prices for delivery in 10–25 days’ time converted into sterling.</a:t>
            </a:r>
          </a:p>
          <a:p>
            <a:pPr>
              <a:buAutoNum type="alphaLcParenBoth"/>
            </a:pPr>
            <a:r>
              <a:rPr lang="en-GB" dirty="0" smtClean="0"/>
              <a:t>One‑day </a:t>
            </a:r>
            <a:r>
              <a:rPr lang="en-GB" dirty="0"/>
              <a:t>forward price of UK natural gas</a:t>
            </a:r>
            <a:r>
              <a:rPr lang="en-GB" dirty="0" smtClean="0"/>
              <a:t>.</a:t>
            </a:r>
            <a:endParaRPr lang="en-GB"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5749" y="1612009"/>
            <a:ext cx="5212090" cy="4029464"/>
          </a:xfrm>
          <a:prstGeom prst="rect">
            <a:avLst/>
          </a:prstGeom>
        </p:spPr>
      </p:pic>
    </p:spTree>
    <p:extLst>
      <p:ext uri="{BB962C8B-B14F-4D97-AF65-F5344CB8AC3E}">
        <p14:creationId xmlns:p14="http://schemas.microsoft.com/office/powerpoint/2010/main" val="79121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2.26 </a:t>
            </a:r>
            <a:r>
              <a:rPr lang="en-GB" dirty="0">
                <a:solidFill>
                  <a:srgbClr val="005E6E"/>
                </a:solidFill>
              </a:rPr>
              <a:t>Unit wage cost growth has risen over </a:t>
            </a:r>
            <a:r>
              <a:rPr lang="en-GB" dirty="0" smtClean="0">
                <a:solidFill>
                  <a:srgbClr val="005E6E"/>
                </a:solidFill>
              </a:rPr>
              <a:t>2019</a:t>
            </a:r>
            <a:endParaRPr lang="en-GB" i="1" dirty="0" smtClean="0">
              <a:solidFill>
                <a:srgbClr val="005E6E"/>
              </a:solidFill>
            </a:endParaRPr>
          </a:p>
          <a:p>
            <a:pPr lvl="2"/>
            <a:r>
              <a:rPr lang="en-GB" dirty="0"/>
              <a:t>Contributions to four‑quarter private sector unit wage cost </a:t>
            </a:r>
            <a:r>
              <a:rPr lang="en-GB" dirty="0" smtClean="0"/>
              <a:t>growth</a:t>
            </a:r>
            <a:r>
              <a:rPr lang="en-GB" baseline="30000" dirty="0" smtClean="0">
                <a:solidFill>
                  <a:prstClr val="black"/>
                </a:solidFill>
              </a:rPr>
              <a:t>(a</a:t>
            </a:r>
            <a:r>
              <a:rPr lang="en-GB" baseline="30000" dirty="0">
                <a:solidFill>
                  <a:prstClr val="black"/>
                </a:solidFill>
              </a:rPr>
              <a:t>)</a:t>
            </a:r>
          </a:p>
          <a:p>
            <a:pPr lvl="2"/>
            <a:endParaRPr lang="en-GB" baseline="30000" dirty="0"/>
          </a:p>
        </p:txBody>
      </p:sp>
      <p:sp>
        <p:nvSpPr>
          <p:cNvPr id="3" name="Text Placeholder 2"/>
          <p:cNvSpPr>
            <a:spLocks noGrp="1"/>
          </p:cNvSpPr>
          <p:nvPr>
            <p:ph type="body" sz="quarter" idx="16"/>
          </p:nvPr>
        </p:nvSpPr>
        <p:spPr/>
        <p:txBody>
          <a:bodyPr/>
          <a:lstStyle/>
          <a:p>
            <a:pPr marL="0"/>
            <a:r>
              <a:rPr lang="en-GB" dirty="0"/>
              <a:t>Sources: ONS and Bank </a:t>
            </a:r>
            <a:r>
              <a:rPr lang="en-GB" dirty="0" smtClean="0"/>
              <a:t>calculations.</a:t>
            </a:r>
            <a:endParaRPr lang="en-GB" dirty="0"/>
          </a:p>
          <a:p>
            <a:endParaRPr lang="en-GB" dirty="0" smtClean="0"/>
          </a:p>
          <a:p>
            <a:pPr>
              <a:buAutoNum type="alphaLcParenBoth"/>
            </a:pPr>
            <a:r>
              <a:rPr lang="en-GB" dirty="0" smtClean="0"/>
              <a:t>Private </a:t>
            </a:r>
            <a:r>
              <a:rPr lang="en-GB" dirty="0"/>
              <a:t>sector AWE </a:t>
            </a:r>
            <a:r>
              <a:rPr lang="en-GB" dirty="0" smtClean="0"/>
              <a:t>regular </a:t>
            </a:r>
            <a:r>
              <a:rPr lang="en-GB" dirty="0"/>
              <a:t>pay divided by private sector productivity per head, based on the </a:t>
            </a:r>
            <a:r>
              <a:rPr lang="en-GB" dirty="0" err="1"/>
              <a:t>backcast</a:t>
            </a:r>
            <a:r>
              <a:rPr lang="en-GB" dirty="0"/>
              <a:t> for the final estimate of private sector output. See Table 4.C in the </a:t>
            </a:r>
            <a:r>
              <a:rPr lang="en-GB" dirty="0" smtClean="0">
                <a:hlinkClick r:id="rId2"/>
              </a:rPr>
              <a:t>November 2018 Inflation </a:t>
            </a:r>
            <a:r>
              <a:rPr lang="en-GB" i="1" dirty="0" smtClean="0">
                <a:hlinkClick r:id="rId2"/>
              </a:rPr>
              <a:t>Report</a:t>
            </a:r>
            <a:r>
              <a:rPr lang="en-GB" dirty="0" smtClean="0"/>
              <a:t> for </a:t>
            </a:r>
            <a:r>
              <a:rPr lang="en-GB" dirty="0"/>
              <a:t>more details on measures of unit labour costs. Diamond shows Bank staff’s projection for 2019 Q4 based on data to November.</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4704" y="1477135"/>
            <a:ext cx="4846330" cy="4035560"/>
          </a:xfrm>
          <a:prstGeom prst="rect">
            <a:avLst/>
          </a:prstGeom>
        </p:spPr>
      </p:pic>
    </p:spTree>
    <p:extLst>
      <p:ext uri="{BB962C8B-B14F-4D97-AF65-F5344CB8AC3E}">
        <p14:creationId xmlns:p14="http://schemas.microsoft.com/office/powerpoint/2010/main" val="14652796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2.27 </a:t>
            </a:r>
            <a:r>
              <a:rPr lang="en-GB" dirty="0">
                <a:solidFill>
                  <a:srgbClr val="005E6E"/>
                </a:solidFill>
              </a:rPr>
              <a:t>Labour cost-based measures of domestic price pressures remain stronger than CPI‑based </a:t>
            </a:r>
            <a:r>
              <a:rPr lang="en-GB" dirty="0" smtClean="0">
                <a:solidFill>
                  <a:srgbClr val="005E6E"/>
                </a:solidFill>
              </a:rPr>
              <a:t>measures</a:t>
            </a:r>
            <a:endParaRPr lang="en-GB" i="1" dirty="0" smtClean="0">
              <a:solidFill>
                <a:srgbClr val="005E6E"/>
              </a:solidFill>
            </a:endParaRPr>
          </a:p>
          <a:p>
            <a:pPr lvl="2"/>
            <a:r>
              <a:rPr lang="en-GB" dirty="0"/>
              <a:t>Four‑quarter growth in measures of domestically generated </a:t>
            </a:r>
            <a:r>
              <a:rPr lang="en-GB" dirty="0" smtClean="0"/>
              <a:t>inflation</a:t>
            </a:r>
            <a:endParaRPr lang="en-GB" baseline="30000" dirty="0">
              <a:solidFill>
                <a:prstClr val="black"/>
              </a:solidFill>
            </a:endParaRPr>
          </a:p>
          <a:p>
            <a:pPr lvl="2"/>
            <a:endParaRPr lang="en-GB" baseline="30000" dirty="0"/>
          </a:p>
        </p:txBody>
      </p:sp>
      <p:sp>
        <p:nvSpPr>
          <p:cNvPr id="3" name="Text Placeholder 2"/>
          <p:cNvSpPr>
            <a:spLocks noGrp="1"/>
          </p:cNvSpPr>
          <p:nvPr>
            <p:ph type="body" sz="quarter" idx="16"/>
          </p:nvPr>
        </p:nvSpPr>
        <p:spPr/>
        <p:txBody>
          <a:bodyPr/>
          <a:lstStyle/>
          <a:p>
            <a:pPr marL="0"/>
            <a:r>
              <a:rPr lang="en-GB" dirty="0"/>
              <a:t>Sources: Sources: ONS and Bank </a:t>
            </a:r>
            <a:r>
              <a:rPr lang="en-GB" dirty="0" smtClean="0"/>
              <a:t>calculations.</a:t>
            </a:r>
          </a:p>
          <a:p>
            <a:pPr marL="0"/>
            <a:endParaRPr lang="en-GB" dirty="0"/>
          </a:p>
          <a:p>
            <a:r>
              <a:rPr lang="en-GB" dirty="0" smtClean="0"/>
              <a:t>(a) 	Pre‑crisis </a:t>
            </a:r>
            <a:r>
              <a:rPr lang="en-GB" dirty="0"/>
              <a:t>averages are the average of four‑quarter growth rates over 1998–2007. Data for private sector regular pay growth is only available from 2000, so the pre-crisis average growth rate is calculated over 2001–07.</a:t>
            </a:r>
          </a:p>
          <a:p>
            <a:r>
              <a:rPr lang="en-GB" dirty="0"/>
              <a:t>(b)	Figures for 2018 and 2019 are the four‑quarter growth rates in 2018 Q4 and 2019 Q4 respectively.</a:t>
            </a:r>
          </a:p>
          <a:p>
            <a:r>
              <a:rPr lang="en-GB" dirty="0"/>
              <a:t>(c)	2019 figures for whole‑economy unit labour costs and private sector unit wage costs are Bank staff’s estimates based on data to November.</a:t>
            </a:r>
          </a:p>
          <a:p>
            <a:r>
              <a:rPr lang="en-GB" dirty="0"/>
              <a:t>(d)	Whole‑economy total labour costs divided by real GDP, based on the mode of the MPC’s </a:t>
            </a:r>
            <a:r>
              <a:rPr lang="en-GB" dirty="0" err="1"/>
              <a:t>backcast</a:t>
            </a:r>
            <a:r>
              <a:rPr lang="en-GB" dirty="0"/>
              <a:t>. Total labour costs comprise compensation of employees and the labour share multiplied by mixed income.</a:t>
            </a:r>
          </a:p>
          <a:p>
            <a:r>
              <a:rPr lang="en-GB" dirty="0"/>
              <a:t>(e)	See footnote (a) of </a:t>
            </a:r>
            <a:r>
              <a:rPr lang="en-GB" b="1" dirty="0"/>
              <a:t>Chart 2.26</a:t>
            </a:r>
            <a:r>
              <a:rPr lang="en-GB" dirty="0"/>
              <a:t>.</a:t>
            </a:r>
          </a:p>
          <a:p>
            <a:r>
              <a:rPr lang="en-GB" dirty="0"/>
              <a:t>(f)	Core services CPI inflation excludes airfares, package holidays, education and an estimate of the impact of changes in VAT.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8501" y="1388362"/>
            <a:ext cx="4356211" cy="3944729"/>
          </a:xfrm>
          <a:prstGeom prst="rect">
            <a:avLst/>
          </a:prstGeom>
        </p:spPr>
      </p:pic>
    </p:spTree>
    <p:extLst>
      <p:ext uri="{BB962C8B-B14F-4D97-AF65-F5344CB8AC3E}">
        <p14:creationId xmlns:p14="http://schemas.microsoft.com/office/powerpoint/2010/main" val="30716403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2.28 </a:t>
            </a:r>
            <a:r>
              <a:rPr lang="en-GB" dirty="0">
                <a:solidFill>
                  <a:srgbClr val="005E6E"/>
                </a:solidFill>
              </a:rPr>
              <a:t>Implied inflation expectations in the US and euro area have fallen over the past year</a:t>
            </a:r>
            <a:endParaRPr lang="en-GB" i="1" dirty="0" smtClean="0">
              <a:solidFill>
                <a:srgbClr val="005E6E"/>
              </a:solidFill>
            </a:endParaRPr>
          </a:p>
          <a:p>
            <a:pPr lvl="2"/>
            <a:r>
              <a:rPr lang="en-GB" dirty="0"/>
              <a:t>Changes in five‑year, five‑year forward inflation </a:t>
            </a:r>
            <a:r>
              <a:rPr lang="en-GB" dirty="0" smtClean="0"/>
              <a:t>compensation</a:t>
            </a:r>
            <a:r>
              <a:rPr lang="en-GB" baseline="30000" dirty="0">
                <a:solidFill>
                  <a:prstClr val="black"/>
                </a:solidFill>
              </a:rPr>
              <a:t>(a)</a:t>
            </a:r>
          </a:p>
          <a:p>
            <a:pPr lvl="2"/>
            <a:endParaRPr lang="en-GB" baseline="30000" dirty="0"/>
          </a:p>
        </p:txBody>
      </p:sp>
      <p:sp>
        <p:nvSpPr>
          <p:cNvPr id="3" name="Text Placeholder 2"/>
          <p:cNvSpPr>
            <a:spLocks noGrp="1"/>
          </p:cNvSpPr>
          <p:nvPr>
            <p:ph type="body" sz="quarter" idx="16"/>
          </p:nvPr>
        </p:nvSpPr>
        <p:spPr/>
        <p:txBody>
          <a:bodyPr/>
          <a:lstStyle/>
          <a:p>
            <a:pPr marL="0"/>
            <a:r>
              <a:rPr lang="en-GB" dirty="0"/>
              <a:t>Sources: Bloomberg Finance L.P. and Bank calculations</a:t>
            </a:r>
            <a:r>
              <a:rPr lang="en-GB" dirty="0" smtClean="0"/>
              <a:t>.</a:t>
            </a:r>
          </a:p>
          <a:p>
            <a:pPr marL="0"/>
            <a:endParaRPr lang="en-GB" dirty="0"/>
          </a:p>
          <a:p>
            <a:r>
              <a:rPr lang="en-GB" dirty="0" smtClean="0"/>
              <a:t>(a) </a:t>
            </a:r>
            <a:r>
              <a:rPr lang="en-GB" dirty="0"/>
              <a:t>	Derived from swaps. The instruments are linked to the UK RPI, US CPI and euro‑area HICP measures of inflation </a:t>
            </a:r>
            <a:r>
              <a:rPr lang="en-GB" dirty="0" smtClean="0"/>
              <a:t>respectively.</a:t>
            </a:r>
            <a:endParaRPr lang="en-GB"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0717" y="1604389"/>
            <a:ext cx="4962154" cy="4212344"/>
          </a:xfrm>
          <a:prstGeom prst="rect">
            <a:avLst/>
          </a:prstGeom>
        </p:spPr>
      </p:pic>
    </p:spTree>
    <p:extLst>
      <p:ext uri="{BB962C8B-B14F-4D97-AF65-F5344CB8AC3E}">
        <p14:creationId xmlns:p14="http://schemas.microsoft.com/office/powerpoint/2010/main" val="9482134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 </a:t>
            </a:r>
            <a:r>
              <a:rPr lang="en-GB" dirty="0" smtClean="0">
                <a:solidFill>
                  <a:srgbClr val="005E6E"/>
                </a:solidFill>
              </a:rPr>
              <a:t>The </a:t>
            </a:r>
            <a:r>
              <a:rPr lang="en-GB" dirty="0">
                <a:solidFill>
                  <a:srgbClr val="005E6E"/>
                </a:solidFill>
              </a:rPr>
              <a:t>slowdown in global growth has been broadly based across </a:t>
            </a:r>
            <a:r>
              <a:rPr lang="en-GB" dirty="0" smtClean="0">
                <a:solidFill>
                  <a:srgbClr val="005E6E"/>
                </a:solidFill>
              </a:rPr>
              <a:t>regions</a:t>
            </a:r>
          </a:p>
          <a:p>
            <a:pPr lvl="2"/>
            <a:r>
              <a:rPr lang="en-GB" dirty="0"/>
              <a:t>Change in four‑quarter GDP growth rates between 2017 Q4 and 2019 </a:t>
            </a:r>
            <a:r>
              <a:rPr lang="en-GB" dirty="0" smtClean="0"/>
              <a:t>Q3</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a:t>
            </a:r>
            <a:r>
              <a:rPr lang="en-GB" dirty="0" err="1"/>
              <a:t>Eikon</a:t>
            </a:r>
            <a:r>
              <a:rPr lang="en-GB" dirty="0"/>
              <a:t> from </a:t>
            </a:r>
            <a:r>
              <a:rPr lang="en-GB" dirty="0" err="1"/>
              <a:t>Refinitiv</a:t>
            </a:r>
            <a:r>
              <a:rPr lang="en-GB" dirty="0"/>
              <a:t>, Eurostat, IMF </a:t>
            </a:r>
            <a:r>
              <a:rPr lang="en-GB" i="1" dirty="0" smtClean="0"/>
              <a:t>World </a:t>
            </a:r>
            <a:r>
              <a:rPr lang="en-GB" i="1" dirty="0"/>
              <a:t>Economic Outlook (WEO)</a:t>
            </a:r>
            <a:r>
              <a:rPr lang="en-GB" dirty="0"/>
              <a:t>, Japanese Cabinet Office, National Bureau of Statistics of China, ONS, Statistics Canada, US Bureau </a:t>
            </a:r>
            <a:r>
              <a:rPr lang="en-GB" dirty="0" smtClean="0"/>
              <a:t>of Economic </a:t>
            </a:r>
            <a:r>
              <a:rPr lang="en-GB" dirty="0"/>
              <a:t>Analysis and Bank </a:t>
            </a:r>
            <a:r>
              <a:rPr lang="en-GB" dirty="0" smtClean="0"/>
              <a:t>calculations.</a:t>
            </a:r>
          </a:p>
          <a:p>
            <a:endParaRPr lang="en-GB" dirty="0"/>
          </a:p>
          <a:p>
            <a:pPr>
              <a:buAutoNum type="alphaLcParenBoth"/>
            </a:pPr>
            <a:r>
              <a:rPr lang="en-GB" dirty="0"/>
              <a:t>Chained‑volume </a:t>
            </a:r>
            <a:r>
              <a:rPr lang="en-GB" dirty="0" smtClean="0"/>
              <a:t>measures.</a:t>
            </a:r>
          </a:p>
          <a:p>
            <a:pPr>
              <a:buAutoNum type="alphaLcParenBoth"/>
            </a:pPr>
            <a:r>
              <a:rPr lang="en-GB" dirty="0"/>
              <a:t>Other EMEs and other advanced economies (AEs) include data for 154 and 11 countries, respectively, as defined by the IMF </a:t>
            </a:r>
            <a:r>
              <a:rPr lang="en-GB" i="1" dirty="0"/>
              <a:t>WEO</a:t>
            </a:r>
            <a:r>
              <a:rPr lang="en-GB" dirty="0"/>
              <a:t>. Both measures are weighted according to their shares in world GDP, using the IMF’s purchasing power parity (PPP) </a:t>
            </a:r>
            <a:r>
              <a:rPr lang="en-GB" dirty="0" smtClean="0"/>
              <a:t>weights.</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3765" y="1465231"/>
            <a:ext cx="4956058" cy="4206248"/>
          </a:xfrm>
          <a:prstGeom prst="rect">
            <a:avLst/>
          </a:prstGeom>
        </p:spPr>
      </p:pic>
    </p:spTree>
    <p:extLst>
      <p:ext uri="{BB962C8B-B14F-4D97-AF65-F5344CB8AC3E}">
        <p14:creationId xmlns:p14="http://schemas.microsoft.com/office/powerpoint/2010/main" val="18004784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2.29 </a:t>
            </a:r>
            <a:r>
              <a:rPr lang="en-GB" dirty="0">
                <a:solidFill>
                  <a:srgbClr val="005E6E"/>
                </a:solidFill>
              </a:rPr>
              <a:t>The UK inflation swap curve has inverted</a:t>
            </a:r>
            <a:endParaRPr lang="en-GB" i="1" dirty="0" smtClean="0">
              <a:solidFill>
                <a:srgbClr val="005E6E"/>
              </a:solidFill>
            </a:endParaRPr>
          </a:p>
          <a:p>
            <a:pPr lvl="2"/>
            <a:r>
              <a:rPr lang="en-GB" dirty="0"/>
              <a:t>Implied expectations of RPI inflation from swaps</a:t>
            </a:r>
            <a:r>
              <a:rPr lang="en-GB" baseline="30000" dirty="0" smtClean="0">
                <a:solidFill>
                  <a:prstClr val="black"/>
                </a:solidFill>
              </a:rPr>
              <a:t>(a</a:t>
            </a:r>
            <a:r>
              <a:rPr lang="en-GB" baseline="30000" dirty="0">
                <a:solidFill>
                  <a:prstClr val="black"/>
                </a:solidFill>
              </a:rPr>
              <a:t>)</a:t>
            </a:r>
          </a:p>
          <a:p>
            <a:pPr lvl="2"/>
            <a:endParaRPr lang="en-GB" baseline="30000" dirty="0"/>
          </a:p>
        </p:txBody>
      </p:sp>
      <p:sp>
        <p:nvSpPr>
          <p:cNvPr id="3" name="Text Placeholder 2"/>
          <p:cNvSpPr>
            <a:spLocks noGrp="1"/>
          </p:cNvSpPr>
          <p:nvPr>
            <p:ph type="body" sz="quarter" idx="16"/>
          </p:nvPr>
        </p:nvSpPr>
        <p:spPr/>
        <p:txBody>
          <a:bodyPr/>
          <a:lstStyle/>
          <a:p>
            <a:pPr marL="0"/>
            <a:r>
              <a:rPr lang="en-GB" dirty="0"/>
              <a:t>Sources: Bloomberg Finance L.P. and Bank </a:t>
            </a:r>
            <a:r>
              <a:rPr lang="en-GB" dirty="0" smtClean="0"/>
              <a:t>calculations.</a:t>
            </a:r>
          </a:p>
          <a:p>
            <a:pPr marL="0"/>
            <a:endParaRPr lang="en-GB" dirty="0"/>
          </a:p>
          <a:p>
            <a:r>
              <a:rPr lang="en-GB" dirty="0" smtClean="0"/>
              <a:t>(a) </a:t>
            </a:r>
            <a:r>
              <a:rPr lang="en-GB" dirty="0"/>
              <a:t>	Instantaneous RPI inflation expectations implied by swaps.</a:t>
            </a:r>
          </a:p>
          <a:p>
            <a:r>
              <a:rPr lang="en-GB" dirty="0"/>
              <a:t>(b)	January 2020 is an average to 22 January </a:t>
            </a:r>
            <a:r>
              <a:rPr lang="en-GB" dirty="0" smtClean="0"/>
              <a:t>2020.</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0696" y="1457325"/>
            <a:ext cx="4974346" cy="4181864"/>
          </a:xfrm>
          <a:prstGeom prst="rect">
            <a:avLst/>
          </a:prstGeom>
        </p:spPr>
      </p:pic>
    </p:spTree>
    <p:extLst>
      <p:ext uri="{BB962C8B-B14F-4D97-AF65-F5344CB8AC3E}">
        <p14:creationId xmlns:p14="http://schemas.microsoft.com/office/powerpoint/2010/main" val="42479949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Tables</a:t>
            </a:r>
            <a:endParaRPr lang="en-GB" sz="2400" dirty="0">
              <a:solidFill>
                <a:srgbClr val="005E6E"/>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1002503"/>
          </a:xfrm>
        </p:spPr>
        <p:txBody>
          <a:bodyPr/>
          <a:lstStyle/>
          <a:p>
            <a:pPr lvl="1"/>
            <a:r>
              <a:rPr lang="en-GB" b="1" dirty="0" smtClean="0">
                <a:solidFill>
                  <a:srgbClr val="005E6E"/>
                </a:solidFill>
              </a:rPr>
              <a:t>Table 2.A </a:t>
            </a:r>
            <a:r>
              <a:rPr lang="en-GB" dirty="0">
                <a:solidFill>
                  <a:srgbClr val="005E6E"/>
                </a:solidFill>
              </a:rPr>
              <a:t>Inflation has been particularly weak in the euro area</a:t>
            </a:r>
          </a:p>
          <a:p>
            <a:pPr lvl="2"/>
            <a:r>
              <a:rPr lang="en-GB" dirty="0"/>
              <a:t>Inflation in selected economies</a:t>
            </a:r>
            <a:endParaRPr lang="en-GB" baseline="30000" dirty="0"/>
          </a:p>
        </p:txBody>
      </p:sp>
      <p:sp>
        <p:nvSpPr>
          <p:cNvPr id="3" name="Text Placeholder 2"/>
          <p:cNvSpPr>
            <a:spLocks noGrp="1"/>
          </p:cNvSpPr>
          <p:nvPr>
            <p:ph type="body" sz="quarter" idx="16"/>
          </p:nvPr>
        </p:nvSpPr>
        <p:spPr>
          <a:xfrm>
            <a:off x="292100" y="5153026"/>
            <a:ext cx="8491538" cy="1704976"/>
          </a:xfrm>
        </p:spPr>
        <p:txBody>
          <a:bodyPr/>
          <a:lstStyle/>
          <a:p>
            <a:r>
              <a:rPr lang="en-GB" dirty="0"/>
              <a:t>Sources: </a:t>
            </a:r>
            <a:r>
              <a:rPr lang="en-GB" dirty="0" err="1"/>
              <a:t>Eikon</a:t>
            </a:r>
            <a:r>
              <a:rPr lang="en-GB" dirty="0"/>
              <a:t> from </a:t>
            </a:r>
            <a:r>
              <a:rPr lang="en-GB" dirty="0" err="1"/>
              <a:t>Refinitiv</a:t>
            </a:r>
            <a:r>
              <a:rPr lang="en-GB" dirty="0"/>
              <a:t>, Eurostat, US Bureau of Economic Analysis and Bank </a:t>
            </a:r>
            <a:r>
              <a:rPr lang="en-GB" dirty="0" smtClean="0"/>
              <a:t>calculations.</a:t>
            </a:r>
            <a:endParaRPr lang="en-GB" dirty="0"/>
          </a:p>
          <a:p>
            <a:endParaRPr lang="en-GB" dirty="0"/>
          </a:p>
          <a:p>
            <a:r>
              <a:rPr lang="en-GB" dirty="0"/>
              <a:t>(</a:t>
            </a:r>
            <a:r>
              <a:rPr lang="en-GB" dirty="0" smtClean="0"/>
              <a:t>a)	</a:t>
            </a:r>
            <a:r>
              <a:rPr lang="en-GB" dirty="0"/>
              <a:t>Personal consumption expenditure price index inflation.</a:t>
            </a:r>
          </a:p>
          <a:p>
            <a:r>
              <a:rPr lang="en-GB" dirty="0"/>
              <a:t>(b)	For the euro area and the UK, excludes energy, food, alcoholic beverages and tobacco. For the US, excludes food and energy.</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8112" y="1533179"/>
            <a:ext cx="6227364" cy="3950399"/>
          </a:xfrm>
          <a:prstGeom prst="rect">
            <a:avLst/>
          </a:prstGeom>
        </p:spPr>
      </p:pic>
    </p:spTree>
    <p:extLst>
      <p:ext uri="{BB962C8B-B14F-4D97-AF65-F5344CB8AC3E}">
        <p14:creationId xmlns:p14="http://schemas.microsoft.com/office/powerpoint/2010/main" val="29598483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1050128"/>
          </a:xfrm>
        </p:spPr>
        <p:txBody>
          <a:bodyPr/>
          <a:lstStyle/>
          <a:p>
            <a:pPr lvl="1"/>
            <a:r>
              <a:rPr lang="en-GB" b="1" dirty="0" smtClean="0">
                <a:solidFill>
                  <a:srgbClr val="005E6E"/>
                </a:solidFill>
              </a:rPr>
              <a:t>Table 2.B </a:t>
            </a:r>
            <a:r>
              <a:rPr lang="en-GB" dirty="0">
                <a:solidFill>
                  <a:srgbClr val="005E6E"/>
                </a:solidFill>
              </a:rPr>
              <a:t>Mortgage rates remain low</a:t>
            </a:r>
          </a:p>
          <a:p>
            <a:pPr lvl="2"/>
            <a:r>
              <a:rPr lang="en-GB" dirty="0"/>
              <a:t>Selected household lending and deposit quoted </a:t>
            </a:r>
            <a:r>
              <a:rPr lang="en-GB" dirty="0" smtClean="0"/>
              <a:t>rates</a:t>
            </a:r>
            <a:r>
              <a:rPr lang="en-GB" baseline="30000" dirty="0" smtClean="0"/>
              <a:t>(a)</a:t>
            </a:r>
            <a:endParaRPr lang="en-GB" baseline="30000" dirty="0"/>
          </a:p>
        </p:txBody>
      </p:sp>
      <p:sp>
        <p:nvSpPr>
          <p:cNvPr id="3" name="Text Placeholder 2"/>
          <p:cNvSpPr>
            <a:spLocks noGrp="1"/>
          </p:cNvSpPr>
          <p:nvPr>
            <p:ph type="body" sz="quarter" idx="16"/>
          </p:nvPr>
        </p:nvSpPr>
        <p:spPr>
          <a:xfrm>
            <a:off x="292100" y="6289482"/>
            <a:ext cx="8491538" cy="568519"/>
          </a:xfrm>
        </p:spPr>
        <p:txBody>
          <a:bodyPr/>
          <a:lstStyle/>
          <a:p>
            <a:r>
              <a:rPr lang="en-GB" dirty="0"/>
              <a:t>(</a:t>
            </a:r>
            <a:r>
              <a:rPr lang="en-GB" dirty="0" smtClean="0"/>
              <a:t>a)	</a:t>
            </a:r>
            <a:r>
              <a:rPr lang="en-GB" dirty="0"/>
              <a:t>The Bank’s quoted rate series are weighted monthly average rates advertised by all UK banks and building societies with products meeting the specific criteria. Not seasonally adjusted.</a:t>
            </a:r>
          </a:p>
          <a:p>
            <a:r>
              <a:rPr lang="en-GB" dirty="0"/>
              <a:t>(b)	January 2020 data are flash estimates using data to 22 January and are subject to change until they are published on 7 February.</a:t>
            </a:r>
          </a:p>
          <a:p>
            <a:r>
              <a:rPr lang="en-GB" dirty="0"/>
              <a:t>(c)	In February 2019 the method used to calculate these data was changed. See </a:t>
            </a:r>
            <a:r>
              <a:rPr lang="en-GB" dirty="0">
                <a:hlinkClick r:id="rId2"/>
              </a:rPr>
              <a:t>‘Introduction of new Quoted Rates data’</a:t>
            </a:r>
            <a:r>
              <a:rPr lang="en-GB" dirty="0"/>
              <a:t> for more information.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048" y="1098040"/>
            <a:ext cx="6181641" cy="4636232"/>
          </a:xfrm>
          <a:prstGeom prst="rect">
            <a:avLst/>
          </a:prstGeom>
        </p:spPr>
      </p:pic>
    </p:spTree>
    <p:extLst>
      <p:ext uri="{BB962C8B-B14F-4D97-AF65-F5344CB8AC3E}">
        <p14:creationId xmlns:p14="http://schemas.microsoft.com/office/powerpoint/2010/main" val="9783244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1469228"/>
          </a:xfrm>
        </p:spPr>
        <p:txBody>
          <a:bodyPr/>
          <a:lstStyle/>
          <a:p>
            <a:pPr lvl="1"/>
            <a:r>
              <a:rPr lang="en-GB" b="1" dirty="0" smtClean="0">
                <a:solidFill>
                  <a:srgbClr val="005E6E"/>
                </a:solidFill>
              </a:rPr>
              <a:t>Table 2.C </a:t>
            </a:r>
            <a:r>
              <a:rPr lang="en-GB" dirty="0">
                <a:solidFill>
                  <a:srgbClr val="005E6E"/>
                </a:solidFill>
              </a:rPr>
              <a:t>Inflation expectations remain well anchored</a:t>
            </a:r>
            <a:endParaRPr lang="en-GB" dirty="0" smtClean="0">
              <a:solidFill>
                <a:srgbClr val="005E6E"/>
              </a:solidFill>
            </a:endParaRPr>
          </a:p>
          <a:p>
            <a:pPr lvl="2"/>
            <a:r>
              <a:rPr lang="en-GB" dirty="0"/>
              <a:t>Measures of inflation expectations</a:t>
            </a:r>
            <a:r>
              <a:rPr lang="en-GB" baseline="30000" dirty="0" smtClean="0"/>
              <a:t>(a)</a:t>
            </a:r>
            <a:endParaRPr lang="en-GB" baseline="30000" dirty="0"/>
          </a:p>
        </p:txBody>
      </p:sp>
      <p:sp>
        <p:nvSpPr>
          <p:cNvPr id="3" name="Text Placeholder 2"/>
          <p:cNvSpPr>
            <a:spLocks noGrp="1"/>
          </p:cNvSpPr>
          <p:nvPr>
            <p:ph type="body" sz="quarter" idx="16"/>
          </p:nvPr>
        </p:nvSpPr>
        <p:spPr>
          <a:xfrm>
            <a:off x="4680000" y="1486053"/>
            <a:ext cx="4080329" cy="2660667"/>
          </a:xfrm>
        </p:spPr>
        <p:txBody>
          <a:bodyPr anchor="t"/>
          <a:lstStyle/>
          <a:p>
            <a:pPr marL="0" indent="0"/>
            <a:r>
              <a:rPr lang="en-GB" dirty="0"/>
              <a:t>Sources: Bank of England, Barclays Capital, Bloomberg Finance L.P., CBI, Citigroup, ONS, TNS, </a:t>
            </a:r>
            <a:r>
              <a:rPr lang="en-GB" dirty="0" err="1"/>
              <a:t>YouGov</a:t>
            </a:r>
            <a:r>
              <a:rPr lang="en-GB" dirty="0"/>
              <a:t> and Bank </a:t>
            </a:r>
            <a:r>
              <a:rPr lang="en-GB" dirty="0" smtClean="0"/>
              <a:t>calculations.</a:t>
            </a:r>
            <a:endParaRPr lang="en-GB" dirty="0"/>
          </a:p>
          <a:p>
            <a:endParaRPr lang="en-GB" dirty="0"/>
          </a:p>
          <a:p>
            <a:r>
              <a:rPr lang="en-GB" dirty="0" smtClean="0"/>
              <a:t>(a)</a:t>
            </a:r>
            <a:r>
              <a:rPr lang="en-GB" dirty="0"/>
              <a:t>	Data are not seasonally adjusted.</a:t>
            </a:r>
          </a:p>
          <a:p>
            <a:r>
              <a:rPr lang="en-GB" dirty="0"/>
              <a:t>(b)	Averages from 2000, or start of series, to 2007. Financial market data start in October 2004, </a:t>
            </a:r>
            <a:r>
              <a:rPr lang="en-GB" dirty="0" err="1"/>
              <a:t>YouGov</a:t>
            </a:r>
            <a:r>
              <a:rPr lang="en-GB" dirty="0"/>
              <a:t>/Citigroup data start in November 2005 and professional forecasters data start in 2006 Q2.</a:t>
            </a:r>
          </a:p>
          <a:p>
            <a:r>
              <a:rPr lang="en-GB" dirty="0"/>
              <a:t>(c)	The household surveys ask about expected changes in prices but do not reference a specific price index. The measures are based on the median estimated price change.</a:t>
            </a:r>
          </a:p>
          <a:p>
            <a:r>
              <a:rPr lang="en-GB" dirty="0"/>
              <a:t>(d)	CBI data for the distributive trades sector. Companies are asked about the expected percentage price change over the coming 12 months and the following 12 months in the markets in which they compete.</a:t>
            </a:r>
          </a:p>
          <a:p>
            <a:r>
              <a:rPr lang="en-GB" dirty="0"/>
              <a:t>(e)	Instantaneous RPI inflation one and three years ahead and five‑year RPI inflation five years ahead, implied from swaps.</a:t>
            </a:r>
          </a:p>
          <a:p>
            <a:r>
              <a:rPr lang="en-GB" dirty="0"/>
              <a:t>(f)	Bank’s survey of external forecasters, CPI inflation rate three years </a:t>
            </a:r>
            <a:r>
              <a:rPr lang="en-GB" dirty="0" smtClean="0"/>
              <a:t>ahead.</a:t>
            </a:r>
            <a:endParaRPr lang="en-GB"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100" y="1371600"/>
            <a:ext cx="3950339" cy="5218561"/>
          </a:xfrm>
          <a:prstGeom prst="rect">
            <a:avLst/>
          </a:prstGeom>
        </p:spPr>
      </p:pic>
    </p:spTree>
    <p:extLst>
      <p:ext uri="{BB962C8B-B14F-4D97-AF65-F5344CB8AC3E}">
        <p14:creationId xmlns:p14="http://schemas.microsoft.com/office/powerpoint/2010/main" val="37323162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399743"/>
          </a:xfrm>
        </p:spPr>
        <p:txBody>
          <a:bodyPr/>
          <a:lstStyle/>
          <a:p>
            <a:pPr lvl="1"/>
            <a:r>
              <a:rPr lang="en-GB" b="1" dirty="0" smtClean="0">
                <a:solidFill>
                  <a:srgbClr val="005E6E"/>
                </a:solidFill>
              </a:rPr>
              <a:t>Table 2.D </a:t>
            </a:r>
            <a:r>
              <a:rPr lang="en-GB" dirty="0">
                <a:solidFill>
                  <a:schemeClr val="tx1"/>
                </a:solidFill>
              </a:rPr>
              <a:t>Monitoring the near-term outlook</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a:xfrm>
            <a:off x="5868000" y="864000"/>
            <a:ext cx="2944812" cy="2152650"/>
          </a:xfrm>
        </p:spPr>
        <p:txBody>
          <a:bodyPr anchor="t"/>
          <a:lstStyle/>
          <a:p>
            <a:pPr marL="0" indent="0"/>
            <a:r>
              <a:rPr lang="en-GB" dirty="0"/>
              <a:t>Sources: Bank of England, Bloomberg Finance L.P., Department for Business, Energy and Industrial Strategy, Eurostat, IMF </a:t>
            </a:r>
            <a:r>
              <a:rPr lang="en-GB" i="1" dirty="0"/>
              <a:t>World Economic Outlook</a:t>
            </a:r>
            <a:r>
              <a:rPr lang="en-GB" dirty="0"/>
              <a:t> (</a:t>
            </a:r>
            <a:r>
              <a:rPr lang="en-GB" i="1" dirty="0"/>
              <a:t>WEO</a:t>
            </a:r>
            <a:r>
              <a:rPr lang="en-GB" dirty="0"/>
              <a:t>), ONS, US Bureau of Economic Analysis and Bank calculations.</a:t>
            </a:r>
          </a:p>
          <a:p>
            <a:endParaRPr lang="en-GB" dirty="0"/>
          </a:p>
          <a:p>
            <a:r>
              <a:rPr lang="en-GB" dirty="0"/>
              <a:t>(</a:t>
            </a:r>
            <a:r>
              <a:rPr lang="en-GB" dirty="0" smtClean="0"/>
              <a:t>a)	</a:t>
            </a:r>
            <a:r>
              <a:rPr lang="en-GB" dirty="0"/>
              <a:t>Definitions of underlying series are as given in footnotes of </a:t>
            </a:r>
            <a:r>
              <a:rPr lang="en-GB" b="1" dirty="0"/>
              <a:t>Table </a:t>
            </a:r>
            <a:r>
              <a:rPr lang="en-GB" b="1" dirty="0" smtClean="0"/>
              <a:t>1.C </a:t>
            </a:r>
            <a:r>
              <a:rPr lang="en-GB" dirty="0"/>
              <a:t>in Section 1, unless otherwise stated. Figures show quarterly growth rates unless otherwise stated. All price and wage measures are four‑quarter growth rates.</a:t>
            </a:r>
          </a:p>
          <a:p>
            <a:r>
              <a:rPr lang="en-GB" dirty="0"/>
              <a:t>(b)	Data are projections unless otherwise stated.</a:t>
            </a:r>
          </a:p>
          <a:p>
            <a:r>
              <a:rPr lang="en-GB" dirty="0"/>
              <a:t>(c)	Projections based on official data to November 2019.</a:t>
            </a:r>
          </a:p>
          <a:p>
            <a:r>
              <a:rPr lang="en-GB" dirty="0"/>
              <a:t>(d)	2019 Q4 data are outturns.</a:t>
            </a:r>
          </a:p>
          <a:p>
            <a:r>
              <a:rPr lang="en-GB" dirty="0"/>
              <a:t>(e)	Quarterly level.</a:t>
            </a:r>
          </a:p>
          <a:p>
            <a:r>
              <a:rPr lang="en-GB" dirty="0"/>
              <a:t>(f)	Whole-economy regular pay. Growth rates based on </a:t>
            </a:r>
            <a:r>
              <a:rPr lang="en-GB" dirty="0" smtClean="0"/>
              <a:t>KAI7.</a:t>
            </a:r>
            <a:endParaRPr lang="en-GB"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099" y="816375"/>
            <a:ext cx="5472557" cy="5536710"/>
          </a:xfrm>
          <a:prstGeom prst="rect">
            <a:avLst/>
          </a:prstGeom>
        </p:spPr>
      </p:pic>
    </p:spTree>
    <p:extLst>
      <p:ext uri="{BB962C8B-B14F-4D97-AF65-F5344CB8AC3E}">
        <p14:creationId xmlns:p14="http://schemas.microsoft.com/office/powerpoint/2010/main" val="417649713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Box </a:t>
            </a:r>
            <a:r>
              <a:rPr lang="en-GB" sz="2400" b="1" dirty="0" smtClean="0">
                <a:solidFill>
                  <a:srgbClr val="005E6E"/>
                </a:solidFill>
                <a:latin typeface="Arial" pitchFamily="34" charset="0"/>
                <a:cs typeface="Arial" pitchFamily="34" charset="0"/>
              </a:rPr>
              <a:t>2</a:t>
            </a:r>
            <a:endParaRPr lang="en-GB" sz="2400" b="1" dirty="0">
              <a:solidFill>
                <a:srgbClr val="005E6E"/>
              </a:solidFill>
              <a:latin typeface="Arial" pitchFamily="34" charset="0"/>
              <a:cs typeface="Arial" pitchFamily="34" charset="0"/>
            </a:endParaRPr>
          </a:p>
          <a:p>
            <a:pPr algn="ctr"/>
            <a:r>
              <a:rPr lang="en-GB" sz="2400" b="1" dirty="0" smtClean="0">
                <a:latin typeface="Arial" pitchFamily="34" charset="0"/>
                <a:cs typeface="Arial" pitchFamily="34" charset="0"/>
              </a:rPr>
              <a:t>Agents</a:t>
            </a:r>
            <a:r>
              <a:rPr lang="en-GB" sz="2400" b="1" dirty="0">
                <a:latin typeface="Arial" pitchFamily="34" charset="0"/>
                <a:cs typeface="Arial" pitchFamily="34" charset="0"/>
              </a:rPr>
              <a:t>’ update on business conditions</a:t>
            </a:r>
          </a:p>
        </p:txBody>
      </p:sp>
    </p:spTree>
    <p:extLst>
      <p:ext uri="{BB962C8B-B14F-4D97-AF65-F5344CB8AC3E}">
        <p14:creationId xmlns:p14="http://schemas.microsoft.com/office/powerpoint/2010/main" val="6637619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solidFill>
                  <a:srgbClr val="005E6E"/>
                </a:solidFill>
              </a:rPr>
              <a:t>Chart A </a:t>
            </a:r>
            <a:r>
              <a:rPr lang="en-GB" dirty="0" smtClean="0">
                <a:solidFill>
                  <a:srgbClr val="005E6E"/>
                </a:solidFill>
              </a:rPr>
              <a:t>Pay settlements are expected to be the same in 2020 as in 2019</a:t>
            </a:r>
            <a:endParaRPr lang="en-GB" dirty="0">
              <a:solidFill>
                <a:srgbClr val="005E6E"/>
              </a:solidFill>
            </a:endParaRPr>
          </a:p>
          <a:p>
            <a:pPr lvl="2"/>
            <a:r>
              <a:rPr lang="en-GB" dirty="0" smtClean="0"/>
              <a:t>Pay settlements</a:t>
            </a:r>
            <a:r>
              <a:rPr lang="en-GB" baseline="30000" dirty="0" smtClean="0"/>
              <a:t>(a)</a:t>
            </a:r>
            <a:endParaRPr lang="en-GB" baseline="30000" dirty="0"/>
          </a:p>
        </p:txBody>
      </p:sp>
      <p:sp>
        <p:nvSpPr>
          <p:cNvPr id="5" name="Text Placeholder 4"/>
          <p:cNvSpPr>
            <a:spLocks noGrp="1"/>
          </p:cNvSpPr>
          <p:nvPr>
            <p:ph type="body" sz="quarter" idx="16"/>
          </p:nvPr>
        </p:nvSpPr>
        <p:spPr>
          <a:xfrm>
            <a:off x="180000" y="5810250"/>
            <a:ext cx="8491538" cy="1047751"/>
          </a:xfrm>
        </p:spPr>
        <p:txBody>
          <a:bodyPr/>
          <a:lstStyle/>
          <a:p>
            <a:pPr marL="0"/>
            <a:r>
              <a:rPr lang="en-GB" dirty="0" smtClean="0"/>
              <a:t>Sources</a:t>
            </a:r>
            <a:r>
              <a:rPr lang="en-GB" dirty="0"/>
              <a:t>: Bank of England, including the wage settlements database (which draws on information from the Bank’s Agents, Incomes Data Research, Incomes Data Services, Industrial Relations Services and the Labour Research Department) and Bank calculations.</a:t>
            </a:r>
          </a:p>
          <a:p>
            <a:endParaRPr lang="en-GB" dirty="0"/>
          </a:p>
          <a:p>
            <a:r>
              <a:rPr lang="en-GB" dirty="0"/>
              <a:t>(a)	Companies were asked to state their average UK pay settlement for 2019 and their expected average UK pay settlement for 2020.</a:t>
            </a:r>
          </a:p>
          <a:p>
            <a:r>
              <a:rPr lang="en-GB" dirty="0"/>
              <a:t>(b)	Average over the past 12 months, based on monthly data.</a:t>
            </a:r>
          </a:p>
          <a:p>
            <a:r>
              <a:rPr lang="en-GB" dirty="0"/>
              <a:t>(c)	Data gathered from the 2020 Agents’ Pay Survey.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360577"/>
            <a:ext cx="4487884" cy="4312319"/>
          </a:xfrm>
          <a:prstGeom prst="rect">
            <a:avLst/>
          </a:prstGeom>
        </p:spPr>
      </p:pic>
    </p:spTree>
    <p:extLst>
      <p:ext uri="{BB962C8B-B14F-4D97-AF65-F5344CB8AC3E}">
        <p14:creationId xmlns:p14="http://schemas.microsoft.com/office/powerpoint/2010/main" val="12977553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solidFill>
                  <a:srgbClr val="005E6E"/>
                </a:solidFill>
              </a:rPr>
              <a:t>Chart B </a:t>
            </a:r>
            <a:r>
              <a:rPr lang="en-GB" dirty="0" smtClean="0">
                <a:solidFill>
                  <a:srgbClr val="005E6E"/>
                </a:solidFill>
              </a:rPr>
              <a:t>Pay settlements in 2020 are expected to be similar across sectors</a:t>
            </a:r>
            <a:endParaRPr lang="en-GB" dirty="0">
              <a:solidFill>
                <a:srgbClr val="005E6E"/>
              </a:solidFill>
            </a:endParaRPr>
          </a:p>
          <a:p>
            <a:pPr lvl="2"/>
            <a:r>
              <a:rPr lang="en-GB" dirty="0" smtClean="0"/>
              <a:t>Pay settlements by sector</a:t>
            </a:r>
            <a:r>
              <a:rPr lang="en-GB" baseline="30000" dirty="0" smtClean="0"/>
              <a:t>(a)</a:t>
            </a:r>
            <a:endParaRPr lang="en-GB" baseline="30000" dirty="0"/>
          </a:p>
        </p:txBody>
      </p:sp>
      <p:sp>
        <p:nvSpPr>
          <p:cNvPr id="5" name="Text Placeholder 4"/>
          <p:cNvSpPr>
            <a:spLocks noGrp="1"/>
          </p:cNvSpPr>
          <p:nvPr>
            <p:ph type="body" sz="quarter" idx="16"/>
          </p:nvPr>
        </p:nvSpPr>
        <p:spPr>
          <a:xfrm>
            <a:off x="180000" y="6325644"/>
            <a:ext cx="8491538" cy="532357"/>
          </a:xfrm>
        </p:spPr>
        <p:txBody>
          <a:bodyPr/>
          <a:lstStyle/>
          <a:p>
            <a:r>
              <a:rPr lang="en-GB" dirty="0"/>
              <a:t>(a)	</a:t>
            </a:r>
            <a:r>
              <a:rPr lang="en-GB" dirty="0" smtClean="0"/>
              <a:t>Companies </a:t>
            </a:r>
            <a:r>
              <a:rPr lang="en-GB" dirty="0"/>
              <a:t>were asked to state their average UK pay settlement for 2019 and their expected average UK pay settlement for 2020. </a:t>
            </a:r>
          </a:p>
          <a:p>
            <a:r>
              <a:rPr lang="en-GB" dirty="0"/>
              <a:t>(b)	Data gathered from the 2020 Agents’ Pay Survey.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747545"/>
            <a:ext cx="4471425" cy="4136755"/>
          </a:xfrm>
          <a:prstGeom prst="rect">
            <a:avLst/>
          </a:prstGeom>
        </p:spPr>
      </p:pic>
    </p:spTree>
    <p:extLst>
      <p:ext uri="{BB962C8B-B14F-4D97-AF65-F5344CB8AC3E}">
        <p14:creationId xmlns:p14="http://schemas.microsoft.com/office/powerpoint/2010/main" val="28619281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solidFill>
                  <a:srgbClr val="005E6E"/>
                </a:solidFill>
              </a:rPr>
              <a:t>Chart C </a:t>
            </a:r>
            <a:r>
              <a:rPr lang="en-GB" dirty="0" smtClean="0">
                <a:solidFill>
                  <a:srgbClr val="005E6E"/>
                </a:solidFill>
              </a:rPr>
              <a:t>The factors driving changes in total labour cost growth in 2020 are broadly similar to 2019</a:t>
            </a:r>
            <a:endParaRPr lang="en-GB" dirty="0">
              <a:solidFill>
                <a:srgbClr val="005E6E"/>
              </a:solidFill>
            </a:endParaRPr>
          </a:p>
          <a:p>
            <a:pPr lvl="2"/>
            <a:r>
              <a:rPr lang="en-GB" dirty="0"/>
              <a:t>F</a:t>
            </a:r>
            <a:r>
              <a:rPr lang="en-GB" dirty="0" smtClean="0"/>
              <a:t>actors driving the change in the rate of expected TLC growth</a:t>
            </a:r>
            <a:r>
              <a:rPr lang="en-GB" baseline="30000" dirty="0" smtClean="0"/>
              <a:t>(a)</a:t>
            </a:r>
            <a:endParaRPr lang="en-GB" baseline="30000" dirty="0"/>
          </a:p>
        </p:txBody>
      </p:sp>
      <p:sp>
        <p:nvSpPr>
          <p:cNvPr id="5" name="Text Placeholder 4"/>
          <p:cNvSpPr>
            <a:spLocks noGrp="1"/>
          </p:cNvSpPr>
          <p:nvPr>
            <p:ph type="body" sz="quarter" idx="16"/>
          </p:nvPr>
        </p:nvSpPr>
        <p:spPr>
          <a:xfrm>
            <a:off x="180000" y="5949863"/>
            <a:ext cx="8491538" cy="776615"/>
          </a:xfrm>
        </p:spPr>
        <p:txBody>
          <a:bodyPr/>
          <a:lstStyle/>
          <a:p>
            <a:r>
              <a:rPr lang="en-GB" dirty="0"/>
              <a:t>(a)	</a:t>
            </a:r>
            <a:r>
              <a:rPr lang="en-GB" dirty="0" smtClean="0"/>
              <a:t>Companies </a:t>
            </a:r>
            <a:r>
              <a:rPr lang="en-GB" dirty="0"/>
              <a:t>were asked: ‘How do you expect the following factors to affect the rate of growth in total labour costs per employee in 2020 compared with the rate of growth in 2019?’. </a:t>
            </a:r>
          </a:p>
          <a:p>
            <a:r>
              <a:rPr lang="en-GB" dirty="0"/>
              <a:t>(b)	Respondents were asked to choose between ‘Much slower’; ‘A little slower’; ‘The same’; </a:t>
            </a:r>
            <a:r>
              <a:rPr lang="en-GB" dirty="0" smtClean="0"/>
              <a:t>‘</a:t>
            </a:r>
            <a:r>
              <a:rPr lang="en-GB" dirty="0"/>
              <a:t>A little faster’ and ‘Much faster’. To calculate these net balances, the following estimates were assumed for each response bucket: -1 for the ‘Much slower’ response category; -0.5 for the </a:t>
            </a:r>
            <a:r>
              <a:rPr lang="en-GB" dirty="0" smtClean="0"/>
              <a:t>‘</a:t>
            </a:r>
            <a:r>
              <a:rPr lang="en-GB" dirty="0"/>
              <a:t>A little slower’ response category; 0 for ‘The same’ response category; +0.5 for ‘A little faster’; and +1 for ‘Much faster’.</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787714"/>
            <a:ext cx="5261468" cy="3653950"/>
          </a:xfrm>
          <a:prstGeom prst="rect">
            <a:avLst/>
          </a:prstGeom>
        </p:spPr>
      </p:pic>
    </p:spTree>
    <p:extLst>
      <p:ext uri="{BB962C8B-B14F-4D97-AF65-F5344CB8AC3E}">
        <p14:creationId xmlns:p14="http://schemas.microsoft.com/office/powerpoint/2010/main" val="2570602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 </a:t>
            </a:r>
            <a:r>
              <a:rPr lang="en-GB" dirty="0">
                <a:solidFill>
                  <a:srgbClr val="005E6E"/>
                </a:solidFill>
              </a:rPr>
              <a:t>US‑China tariffs are lower than expected in the November </a:t>
            </a:r>
            <a:r>
              <a:rPr lang="en-GB" i="1" dirty="0" smtClean="0">
                <a:solidFill>
                  <a:srgbClr val="005E6E"/>
                </a:solidFill>
              </a:rPr>
              <a:t>Report</a:t>
            </a:r>
          </a:p>
          <a:p>
            <a:pPr lvl="2"/>
            <a:r>
              <a:rPr lang="en-GB" dirty="0"/>
              <a:t>Weighted average tariff </a:t>
            </a:r>
            <a:r>
              <a:rPr lang="en-GB" dirty="0" smtClean="0"/>
              <a:t>rates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Ministry of Commerce of the People’s Republic of China, Office of the United States Trade Representative and Bank </a:t>
            </a:r>
            <a:r>
              <a:rPr lang="en-GB" dirty="0" smtClean="0"/>
              <a:t>calculations.</a:t>
            </a:r>
          </a:p>
          <a:p>
            <a:endParaRPr lang="en-GB" dirty="0"/>
          </a:p>
          <a:p>
            <a:pPr>
              <a:buAutoNum type="alphaLcParenBoth"/>
            </a:pPr>
            <a:r>
              <a:rPr lang="en-GB" dirty="0" smtClean="0"/>
              <a:t>Estimates </a:t>
            </a:r>
            <a:r>
              <a:rPr lang="en-GB" dirty="0"/>
              <a:t>of tariff rates are shown to December 2019.</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5957" y="1371600"/>
            <a:ext cx="4931674" cy="4224536"/>
          </a:xfrm>
          <a:prstGeom prst="rect">
            <a:avLst/>
          </a:prstGeom>
        </p:spPr>
      </p:pic>
    </p:spTree>
    <p:extLst>
      <p:ext uri="{BB962C8B-B14F-4D97-AF65-F5344CB8AC3E}">
        <p14:creationId xmlns:p14="http://schemas.microsoft.com/office/powerpoint/2010/main" val="8098890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2.4 </a:t>
            </a:r>
            <a:r>
              <a:rPr lang="en-GB" dirty="0">
                <a:solidFill>
                  <a:srgbClr val="005E6E"/>
                </a:solidFill>
              </a:rPr>
              <a:t>Global PMIs suggest growth is </a:t>
            </a:r>
            <a:r>
              <a:rPr lang="en-GB" dirty="0" smtClean="0">
                <a:solidFill>
                  <a:srgbClr val="005E6E"/>
                </a:solidFill>
              </a:rPr>
              <a:t>stabilising</a:t>
            </a:r>
            <a:endParaRPr lang="en-GB" i="1" dirty="0" smtClean="0">
              <a:solidFill>
                <a:srgbClr val="005E6E"/>
              </a:solidFill>
            </a:endParaRPr>
          </a:p>
          <a:p>
            <a:pPr lvl="2"/>
            <a:r>
              <a:rPr lang="en-GB" dirty="0"/>
              <a:t>Global purchasing managers’ indices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a:t>
            </a:r>
            <a:r>
              <a:rPr lang="en-GB" dirty="0" err="1"/>
              <a:t>Eikon</a:t>
            </a:r>
            <a:r>
              <a:rPr lang="en-GB" dirty="0"/>
              <a:t> from </a:t>
            </a:r>
            <a:r>
              <a:rPr lang="en-GB" dirty="0" err="1"/>
              <a:t>Refinitiv</a:t>
            </a:r>
            <a:r>
              <a:rPr lang="en-GB" dirty="0"/>
              <a:t>, IHS </a:t>
            </a:r>
            <a:r>
              <a:rPr lang="en-GB" dirty="0" err="1"/>
              <a:t>Markit</a:t>
            </a:r>
            <a:r>
              <a:rPr lang="en-GB" dirty="0"/>
              <a:t> and JPMorgan</a:t>
            </a:r>
            <a:r>
              <a:rPr lang="en-GB" dirty="0" smtClean="0"/>
              <a:t>.</a:t>
            </a:r>
          </a:p>
          <a:p>
            <a:endParaRPr lang="en-GB" dirty="0"/>
          </a:p>
          <a:p>
            <a:pPr>
              <a:buAutoNum type="alphaLcParenBoth"/>
            </a:pPr>
            <a:r>
              <a:rPr lang="en-GB" dirty="0"/>
              <a:t>Measures of current monthly composite (services and manufacturing) output, manufacturing, services business activity and manufacturing new export orders growth based on the results of surveys in 44 countries. Together these countries account for an estimated 89% of global GDP. Latest data are for December </a:t>
            </a:r>
            <a:r>
              <a:rPr lang="en-GB" dirty="0" smtClean="0"/>
              <a:t>2019.</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2053" y="1458085"/>
            <a:ext cx="4919482" cy="4035560"/>
          </a:xfrm>
          <a:prstGeom prst="rect">
            <a:avLst/>
          </a:prstGeom>
        </p:spPr>
      </p:pic>
    </p:spTree>
    <p:extLst>
      <p:ext uri="{BB962C8B-B14F-4D97-AF65-F5344CB8AC3E}">
        <p14:creationId xmlns:p14="http://schemas.microsoft.com/office/powerpoint/2010/main" val="39229155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2.5 </a:t>
            </a:r>
            <a:r>
              <a:rPr lang="en-GB" dirty="0">
                <a:solidFill>
                  <a:srgbClr val="005E6E"/>
                </a:solidFill>
              </a:rPr>
              <a:t>Global growth is expected to pick up slightly in 2019 </a:t>
            </a:r>
            <a:r>
              <a:rPr lang="en-GB" dirty="0" smtClean="0">
                <a:solidFill>
                  <a:srgbClr val="005E6E"/>
                </a:solidFill>
              </a:rPr>
              <a:t>Q4</a:t>
            </a:r>
            <a:endParaRPr lang="en-GB" i="1" dirty="0" smtClean="0">
              <a:solidFill>
                <a:srgbClr val="005E6E"/>
              </a:solidFill>
            </a:endParaRPr>
          </a:p>
          <a:p>
            <a:pPr lvl="2"/>
            <a:r>
              <a:rPr lang="en-GB" dirty="0"/>
              <a:t>Four-quarter PPP-weighted GDP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a:t>
            </a:r>
            <a:r>
              <a:rPr lang="en-GB" dirty="0" err="1"/>
              <a:t>Eikon</a:t>
            </a:r>
            <a:r>
              <a:rPr lang="en-GB" dirty="0"/>
              <a:t> from </a:t>
            </a:r>
            <a:r>
              <a:rPr lang="en-GB" dirty="0" err="1"/>
              <a:t>Refinitiv</a:t>
            </a:r>
            <a:r>
              <a:rPr lang="en-GB" dirty="0"/>
              <a:t>, IMF </a:t>
            </a:r>
            <a:r>
              <a:rPr lang="en-GB" i="1" dirty="0"/>
              <a:t>WEO</a:t>
            </a:r>
            <a:r>
              <a:rPr lang="en-GB" dirty="0"/>
              <a:t> and Bank calculations</a:t>
            </a:r>
            <a:r>
              <a:rPr lang="en-GB" dirty="0" smtClean="0"/>
              <a:t>.</a:t>
            </a:r>
          </a:p>
          <a:p>
            <a:endParaRPr lang="en-GB" dirty="0"/>
          </a:p>
          <a:p>
            <a:pPr>
              <a:buAutoNum type="alphaLcParenBoth"/>
            </a:pPr>
            <a:r>
              <a:rPr lang="en-GB" dirty="0"/>
              <a:t>Constructed using real GDP growth rates of 189 countries according to their shares in world GDP using the IMF’s PPP weights. Diamonds show Bank staff’s projections for growth in 2019 </a:t>
            </a:r>
            <a:r>
              <a:rPr lang="en-GB" dirty="0" smtClean="0"/>
              <a:t>Q4.</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5581" y="1592959"/>
            <a:ext cx="4852426" cy="4029464"/>
          </a:xfrm>
          <a:prstGeom prst="rect">
            <a:avLst/>
          </a:prstGeom>
        </p:spPr>
      </p:pic>
    </p:spTree>
    <p:extLst>
      <p:ext uri="{BB962C8B-B14F-4D97-AF65-F5344CB8AC3E}">
        <p14:creationId xmlns:p14="http://schemas.microsoft.com/office/powerpoint/2010/main" val="8547822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2.6 </a:t>
            </a:r>
            <a:r>
              <a:rPr lang="en-GB" dirty="0" smtClean="0">
                <a:solidFill>
                  <a:srgbClr val="005E6E"/>
                </a:solidFill>
              </a:rPr>
              <a:t>Inflation </a:t>
            </a:r>
            <a:r>
              <a:rPr lang="en-GB" dirty="0">
                <a:solidFill>
                  <a:srgbClr val="005E6E"/>
                </a:solidFill>
              </a:rPr>
              <a:t>is subdued across advanced </a:t>
            </a:r>
            <a:r>
              <a:rPr lang="en-GB" dirty="0" smtClean="0">
                <a:solidFill>
                  <a:srgbClr val="005E6E"/>
                </a:solidFill>
              </a:rPr>
              <a:t>economies</a:t>
            </a:r>
            <a:endParaRPr lang="en-GB" i="1" dirty="0" smtClean="0">
              <a:solidFill>
                <a:srgbClr val="005E6E"/>
              </a:solidFill>
            </a:endParaRPr>
          </a:p>
          <a:p>
            <a:pPr lvl="2"/>
            <a:r>
              <a:rPr lang="en-GB" dirty="0"/>
              <a:t>Annual consumer price inflation across advanced </a:t>
            </a:r>
            <a:r>
              <a:rPr lang="en-GB" dirty="0" smtClean="0"/>
              <a:t>economies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a:t>
            </a:r>
            <a:r>
              <a:rPr lang="en-GB" dirty="0" smtClean="0"/>
              <a:t>World </a:t>
            </a:r>
            <a:r>
              <a:rPr lang="en-GB" dirty="0"/>
              <a:t>Bank: World Development Indicators and Bank calculations</a:t>
            </a:r>
            <a:r>
              <a:rPr lang="en-GB" dirty="0" smtClean="0"/>
              <a:t>.</a:t>
            </a:r>
          </a:p>
          <a:p>
            <a:endParaRPr lang="en-GB" dirty="0"/>
          </a:p>
          <a:p>
            <a:pPr>
              <a:buAutoNum type="alphaLcParenBoth"/>
            </a:pPr>
            <a:r>
              <a:rPr lang="en-GB" dirty="0" smtClean="0"/>
              <a:t>Consumer </a:t>
            </a:r>
            <a:r>
              <a:rPr lang="en-GB" dirty="0"/>
              <a:t>prices for 36 advanced economies. Data are available until 2018. Countries with inflation on the bounds of these ranges are placed within the lower range.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2429" y="1217666"/>
            <a:ext cx="4998730" cy="4687834"/>
          </a:xfrm>
          <a:prstGeom prst="rect">
            <a:avLst/>
          </a:prstGeom>
        </p:spPr>
      </p:pic>
    </p:spTree>
    <p:extLst>
      <p:ext uri="{BB962C8B-B14F-4D97-AF65-F5344CB8AC3E}">
        <p14:creationId xmlns:p14="http://schemas.microsoft.com/office/powerpoint/2010/main" val="41333720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489951" cy="1516854"/>
          </a:xfrm>
        </p:spPr>
        <p:txBody>
          <a:bodyPr/>
          <a:lstStyle/>
          <a:p>
            <a:pPr lvl="1"/>
            <a:r>
              <a:rPr lang="en-GB" b="1" dirty="0" smtClean="0">
                <a:solidFill>
                  <a:srgbClr val="005E6E"/>
                </a:solidFill>
              </a:rPr>
              <a:t>Chart 2.7 </a:t>
            </a:r>
            <a:r>
              <a:rPr lang="en-GB" dirty="0">
                <a:solidFill>
                  <a:srgbClr val="005E6E"/>
                </a:solidFill>
              </a:rPr>
              <a:t>Monetary policy is expected to remain </a:t>
            </a:r>
            <a:r>
              <a:rPr lang="en-GB" dirty="0" smtClean="0">
                <a:solidFill>
                  <a:srgbClr val="005E6E"/>
                </a:solidFill>
              </a:rPr>
              <a:t>accommodative</a:t>
            </a:r>
            <a:endParaRPr lang="en-GB" i="1" dirty="0" smtClean="0">
              <a:solidFill>
                <a:srgbClr val="005E6E"/>
              </a:solidFill>
            </a:endParaRPr>
          </a:p>
          <a:p>
            <a:pPr lvl="2"/>
            <a:r>
              <a:rPr lang="en-GB" dirty="0"/>
              <a:t>International forward interest </a:t>
            </a:r>
            <a:r>
              <a:rPr lang="en-GB" dirty="0" smtClean="0"/>
              <a:t>rates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a:t>
            </a:r>
            <a:r>
              <a:rPr lang="en-GB" dirty="0"/>
              <a:t>: Bloomberg Finance L.P. and Bank calculations</a:t>
            </a:r>
            <a:r>
              <a:rPr lang="en-GB" dirty="0" smtClean="0"/>
              <a:t>.</a:t>
            </a:r>
          </a:p>
          <a:p>
            <a:endParaRPr lang="en-GB" dirty="0"/>
          </a:p>
          <a:p>
            <a:pPr>
              <a:buAutoNum type="alphaLcParenBoth"/>
            </a:pPr>
            <a:r>
              <a:rPr lang="en-GB" dirty="0"/>
              <a:t>All data as of 22 January 2020. The January 2020 and November 2019 curves are estimated using instantaneous forward overnight index swap rates in the 15 working days to 22 January 2020 and 30 October 2019 respectively.</a:t>
            </a:r>
          </a:p>
          <a:p>
            <a:pPr>
              <a:buAutoNum type="alphaLcParenBoth"/>
            </a:pPr>
            <a:r>
              <a:rPr lang="en-GB" dirty="0" smtClean="0"/>
              <a:t>Upper </a:t>
            </a:r>
            <a:r>
              <a:rPr lang="en-GB" dirty="0"/>
              <a:t>bound of the target </a:t>
            </a:r>
            <a:r>
              <a:rPr lang="en-GB" dirty="0" smtClean="0"/>
              <a:t>range.</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2735" y="1511806"/>
            <a:ext cx="4962154" cy="4011176"/>
          </a:xfrm>
          <a:prstGeom prst="rect">
            <a:avLst/>
          </a:prstGeom>
        </p:spPr>
      </p:pic>
    </p:spTree>
    <p:extLst>
      <p:ext uri="{BB962C8B-B14F-4D97-AF65-F5344CB8AC3E}">
        <p14:creationId xmlns:p14="http://schemas.microsoft.com/office/powerpoint/2010/main" val="42678663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2.8 </a:t>
            </a:r>
            <a:r>
              <a:rPr lang="en-GB" dirty="0">
                <a:solidFill>
                  <a:srgbClr val="005E6E"/>
                </a:solidFill>
              </a:rPr>
              <a:t>Global equity prices have strengthened as perceived downside risks to growth have </a:t>
            </a:r>
            <a:r>
              <a:rPr lang="en-GB" dirty="0" smtClean="0">
                <a:solidFill>
                  <a:srgbClr val="005E6E"/>
                </a:solidFill>
              </a:rPr>
              <a:t>declined</a:t>
            </a:r>
            <a:endParaRPr lang="en-GB" i="1" dirty="0" smtClean="0">
              <a:solidFill>
                <a:srgbClr val="005E6E"/>
              </a:solidFill>
            </a:endParaRPr>
          </a:p>
          <a:p>
            <a:pPr lvl="2"/>
            <a:r>
              <a:rPr lang="en-GB" dirty="0"/>
              <a:t>International equity </a:t>
            </a:r>
            <a:r>
              <a:rPr lang="en-GB" dirty="0" smtClean="0"/>
              <a:t>prices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pPr marL="0"/>
            <a:r>
              <a:rPr lang="en-GB" dirty="0" smtClean="0"/>
              <a:t>Sources: </a:t>
            </a:r>
            <a:r>
              <a:rPr lang="en-GB" dirty="0" err="1" smtClean="0"/>
              <a:t>Eikon</a:t>
            </a:r>
            <a:r>
              <a:rPr lang="en-GB" dirty="0" smtClean="0"/>
              <a:t> </a:t>
            </a:r>
            <a:r>
              <a:rPr lang="en-GB" dirty="0"/>
              <a:t>from </a:t>
            </a:r>
            <a:r>
              <a:rPr lang="en-GB" dirty="0" err="1"/>
              <a:t>Refinitiv</a:t>
            </a:r>
            <a:r>
              <a:rPr lang="en-GB" dirty="0"/>
              <a:t>, MSCI and Bank </a:t>
            </a:r>
            <a:r>
              <a:rPr lang="en-GB" dirty="0" smtClean="0"/>
              <a:t>calculations.</a:t>
            </a:r>
          </a:p>
          <a:p>
            <a:endParaRPr lang="en-GB" dirty="0"/>
          </a:p>
          <a:p>
            <a:pPr>
              <a:buAutoNum type="alphaLcParenBoth"/>
            </a:pPr>
            <a:r>
              <a:rPr lang="en-GB" dirty="0"/>
              <a:t>In local currency terms, except for MSCI Emerging Markets which is in US dollar terms.</a:t>
            </a:r>
          </a:p>
          <a:p>
            <a:pPr>
              <a:buAutoNum type="alphaLcParenBoth"/>
            </a:pPr>
            <a:r>
              <a:rPr lang="en-GB" dirty="0" smtClean="0"/>
              <a:t>The </a:t>
            </a:r>
            <a:r>
              <a:rPr lang="en-GB" dirty="0"/>
              <a:t>MSCI Inc. disclaimer of liability, which applies to the data provided, is available from the ‘</a:t>
            </a:r>
            <a:r>
              <a:rPr lang="en-GB" dirty="0">
                <a:hlinkClick r:id="rId2"/>
              </a:rPr>
              <a:t>Download the chart slides and data</a:t>
            </a:r>
            <a:r>
              <a:rPr lang="en-GB" dirty="0"/>
              <a:t>’ link</a:t>
            </a:r>
            <a:r>
              <a:rPr lang="en-GB" dirty="0" smtClean="0"/>
              <a:t>.</a:t>
            </a:r>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1573" y="1632583"/>
            <a:ext cx="4980442" cy="4023368"/>
          </a:xfrm>
          <a:prstGeom prst="rect">
            <a:avLst/>
          </a:prstGeom>
        </p:spPr>
      </p:pic>
    </p:spTree>
    <p:extLst>
      <p:ext uri="{BB962C8B-B14F-4D97-AF65-F5344CB8AC3E}">
        <p14:creationId xmlns:p14="http://schemas.microsoft.com/office/powerpoint/2010/main" val="1767772789"/>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A39AD9-F0DF-4C49-B8DC-4830BAFEA464}">
  <ds:schemaRefs>
    <ds:schemaRef ds:uri="http://schemas.microsoft.com/office/2006/metadata/properties"/>
    <ds:schemaRef ds:uri="94fc26e6-6271-400d-888b-6bc5b0598690"/>
    <ds:schemaRef ds:uri="http://purl.org/dc/terms/"/>
    <ds:schemaRef ds:uri="http://schemas.microsoft.com/sharepoint/v3"/>
    <ds:schemaRef ds:uri="http://purl.org/dc/dcmityp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CEE65117-4BBE-4C9C-8465-20A300C4D3E5"/>
    <ds:schemaRef ds:uri="http://schemas.microsoft.com/sharepoint/v3/fields"/>
    <ds:schemaRef ds:uri="94FC26E6-6271-400D-888B-6BC5B0598690"/>
    <ds:schemaRef ds:uri="b67fa5cd-9f58-4c91-ae17-33c31eed239f"/>
    <ds:schemaRef ds:uri="http://www.w3.org/XML/1998/namespace"/>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5A747499-D055-4494-BECF-CC0DD689BDE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1119</TotalTime>
  <Words>3453</Words>
  <Application>Microsoft Office PowerPoint</Application>
  <PresentationFormat>On-screen Show (4:3)</PresentationFormat>
  <Paragraphs>210</Paragraphs>
  <Slides>39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MS PGothic</vt:lpstr>
      <vt:lpstr>MS PGothic</vt:lpstr>
      <vt:lpstr>Arial</vt:lpstr>
      <vt:lpstr>Calibri</vt:lpstr>
      <vt:lpstr>Times</vt:lpstr>
      <vt:lpstr>IR POWERPOINT TEMPLATE</vt:lpstr>
      <vt:lpstr>Monetary Policy Report January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January 2020</dc:title>
  <dc:subject>Section 2: Current economic conditions</dc:subject>
  <dc:creator>Bank of England</dc:creator>
  <cp:keywords/>
  <dc:description/>
  <cp:lastModifiedBy>Martyn, Helen</cp:lastModifiedBy>
  <cp:revision>162</cp:revision>
  <cp:lastPrinted>2020-01-29T11:33:04Z</cp:lastPrinted>
  <dcterms:created xsi:type="dcterms:W3CDTF">2015-08-04T14:55:29Z</dcterms:created>
  <dcterms:modified xsi:type="dcterms:W3CDTF">2020-01-31T12:38:25Z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y fmtid="{D5CDD505-2E9C-101B-9397-08002B2CF9AE}" pid="10" name="_AdHocReviewCycleID">
    <vt:i4>2021539050</vt:i4>
  </property>
  <property fmtid="{D5CDD505-2E9C-101B-9397-08002B2CF9AE}" pid="11" name="_NewReviewCycle">
    <vt:lpwstr/>
  </property>
  <property fmtid="{D5CDD505-2E9C-101B-9397-08002B2CF9AE}" pid="12" name="_EmailSubject">
    <vt:lpwstr>MPR Section 2 ppt</vt:lpwstr>
  </property>
  <property fmtid="{D5CDD505-2E9C-101B-9397-08002B2CF9AE}" pid="13" name="_AuthorEmail">
    <vt:lpwstr>Helen.Martyn@bankofengland.gsi.gov.uk</vt:lpwstr>
  </property>
  <property fmtid="{D5CDD505-2E9C-101B-9397-08002B2CF9AE}" pid="14" name="_AuthorEmailDisplayName">
    <vt:lpwstr>Martyn, Helen</vt:lpwstr>
  </property>
</Properties>
</file>