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8"/>
  </p:notesMasterIdLst>
  <p:sldIdLst>
    <p:sldId id="314" r:id="rId6"/>
    <p:sldId id="320" r:id="rId7"/>
    <p:sldId id="328" r:id="rId8"/>
    <p:sldId id="327" r:id="rId9"/>
    <p:sldId id="321" r:id="rId10"/>
    <p:sldId id="326" r:id="rId11"/>
    <p:sldId id="325" r:id="rId12"/>
    <p:sldId id="324" r:id="rId13"/>
    <p:sldId id="323" r:id="rId14"/>
    <p:sldId id="322" r:id="rId15"/>
    <p:sldId id="329" r:id="rId16"/>
    <p:sldId id="330" r:id="rId17"/>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showGuides="1">
      <p:cViewPr varScale="1">
        <p:scale>
          <a:sx n="109" d="100"/>
          <a:sy n="109" d="100"/>
        </p:scale>
        <p:origin x="1542" y="10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lvl1pPr>
              <a:defRPr sz="2400"/>
            </a:lvl1p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30/01/2020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hyperlink" Target="http://www.bankofengland.co.uk/monetary-policy-report/2020/january-2020"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bankofengland.co.uk/monetary-policy-report/2020/january-2020"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2" y="2317750"/>
            <a:ext cx="3911481" cy="777875"/>
          </a:xfrm>
        </p:spPr>
        <p:txBody>
          <a:bodyPr/>
          <a:lstStyle/>
          <a:p>
            <a:r>
              <a:rPr lang="en-GB" dirty="0"/>
              <a:t>Monetary Policy Report</a:t>
            </a:r>
            <a:r>
              <a:rPr lang="en-GB" dirty="0" smtClean="0"/>
              <a:t/>
            </a:r>
            <a:br>
              <a:rPr lang="en-GB" dirty="0" smtClean="0"/>
            </a:br>
            <a:r>
              <a:rPr lang="en-GB" dirty="0" smtClean="0"/>
              <a:t>January 2020</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smtClean="0"/>
              <a:t>The economic outlook</a:t>
            </a:r>
            <a:endParaRPr lang="en-GB"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Chart </a:t>
            </a:r>
            <a:r>
              <a:rPr lang="en-GB" b="1" dirty="0" smtClean="0"/>
              <a:t>1.7 </a:t>
            </a:r>
            <a:r>
              <a:rPr lang="en-GB" dirty="0">
                <a:solidFill>
                  <a:schemeClr val="tx1"/>
                </a:solidFill>
              </a:rPr>
              <a:t>CPI inflation projection based on constant nominal interest rates at 0.75%, 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1.5</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6254" y="1305617"/>
            <a:ext cx="5351080" cy="4412294"/>
          </a:xfrm>
          <a:prstGeom prst="rect">
            <a:avLst/>
          </a:prstGeom>
        </p:spPr>
      </p:pic>
    </p:spTree>
    <p:extLst>
      <p:ext uri="{BB962C8B-B14F-4D97-AF65-F5344CB8AC3E}">
        <p14:creationId xmlns:p14="http://schemas.microsoft.com/office/powerpoint/2010/main" val="2606929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Table 1.C </a:t>
            </a:r>
            <a:r>
              <a:rPr lang="en-GB" dirty="0">
                <a:solidFill>
                  <a:schemeClr val="tx1"/>
                </a:solidFill>
              </a:rPr>
              <a:t>Indicative projections consistent with the MPC’s forecast</a:t>
            </a:r>
            <a:r>
              <a:rPr lang="en-GB" baseline="30000" dirty="0">
                <a:solidFill>
                  <a:schemeClr val="tx1"/>
                </a:solidFill>
              </a:rPr>
              <a:t>(a)(b)</a:t>
            </a:r>
            <a:endParaRPr lang="en-GB" dirty="0">
              <a:solidFill>
                <a:schemeClr val="tx1"/>
              </a:solidFill>
            </a:endParaRPr>
          </a:p>
        </p:txBody>
      </p:sp>
      <p:pic>
        <p:nvPicPr>
          <p:cNvPr id="2" name="Picture 1"/>
          <p:cNvPicPr>
            <a:picLocks noChangeAspect="1"/>
          </p:cNvPicPr>
          <p:nvPr/>
        </p:nvPicPr>
        <p:blipFill>
          <a:blip r:embed="rId2"/>
          <a:stretch>
            <a:fillRect/>
          </a:stretch>
        </p:blipFill>
        <p:spPr>
          <a:xfrm>
            <a:off x="1092685" y="1094754"/>
            <a:ext cx="6808926" cy="5448073"/>
          </a:xfrm>
          <a:prstGeom prst="rect">
            <a:avLst/>
          </a:prstGeom>
        </p:spPr>
      </p:pic>
    </p:spTree>
    <p:extLst>
      <p:ext uri="{BB962C8B-B14F-4D97-AF65-F5344CB8AC3E}">
        <p14:creationId xmlns:p14="http://schemas.microsoft.com/office/powerpoint/2010/main" val="906314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Table 1.C </a:t>
            </a:r>
            <a:r>
              <a:rPr lang="en-GB" dirty="0">
                <a:solidFill>
                  <a:schemeClr val="tx1"/>
                </a:solidFill>
              </a:rPr>
              <a:t>Indicative projections consistent with the MPC’s forecast</a:t>
            </a:r>
            <a:r>
              <a:rPr lang="en-GB" baseline="30000" dirty="0">
                <a:solidFill>
                  <a:schemeClr val="tx1"/>
                </a:solidFill>
              </a:rPr>
              <a:t>(a)(b)</a:t>
            </a:r>
            <a:endParaRPr lang="en-GB" dirty="0">
              <a:solidFill>
                <a:schemeClr val="tx1"/>
              </a:solidFill>
            </a:endParaRPr>
          </a:p>
        </p:txBody>
      </p:sp>
      <p:sp>
        <p:nvSpPr>
          <p:cNvPr id="5" name="Text Placeholder 4"/>
          <p:cNvSpPr>
            <a:spLocks noGrp="1"/>
          </p:cNvSpPr>
          <p:nvPr>
            <p:ph type="body" sz="quarter" idx="16"/>
          </p:nvPr>
        </p:nvSpPr>
        <p:spPr/>
        <p:txBody>
          <a:bodyPr/>
          <a:lstStyle/>
          <a:p>
            <a:pPr marL="0" indent="0"/>
            <a:r>
              <a:rPr lang="en-GB" dirty="0"/>
              <a:t>Sources: Bank of England, Bloomberg Finance L.P., Department for Business, Energy and Industrial Strategy, Eurostat, IMF </a:t>
            </a:r>
            <a:r>
              <a:rPr lang="en-GB" i="1" dirty="0"/>
              <a:t>World Economic Outlook</a:t>
            </a:r>
            <a:r>
              <a:rPr lang="en-GB" dirty="0"/>
              <a:t> (</a:t>
            </a:r>
            <a:r>
              <a:rPr lang="en-GB" i="1" dirty="0"/>
              <a:t>WEO</a:t>
            </a:r>
            <a:r>
              <a:rPr lang="en-GB" dirty="0"/>
              <a:t>), National Bureau of Statistics of China, ONS, </a:t>
            </a:r>
            <a:r>
              <a:rPr lang="en-GB" dirty="0" smtClean="0"/>
              <a:t>US </a:t>
            </a:r>
            <a:r>
              <a:rPr lang="en-GB" dirty="0"/>
              <a:t>Bureau of Economic Analysis and Bank calculations.</a:t>
            </a:r>
          </a:p>
          <a:p>
            <a:endParaRPr lang="en-GB" dirty="0"/>
          </a:p>
          <a:p>
            <a:r>
              <a:rPr lang="en-GB" dirty="0"/>
              <a:t>(a)	The profiles in this table should be viewed as broadly consistent with the MPC’s projections for GDP growth, CPI inflation and unemployment (as presented in the fan charts). </a:t>
            </a:r>
          </a:p>
          <a:p>
            <a:r>
              <a:rPr lang="en-GB" dirty="0"/>
              <a:t>(b)	Figures show annual average growth rates unless otherwise stated. Figures in parentheses show the corresponding projection in the November 2019 </a:t>
            </a:r>
            <a:r>
              <a:rPr lang="en-GB" i="1" dirty="0"/>
              <a:t>Monetary Policy Report</a:t>
            </a:r>
            <a:r>
              <a:rPr lang="en-GB" dirty="0"/>
              <a:t>. Calculations for back data based on ONS data are shown using ONS series identifiers.</a:t>
            </a:r>
          </a:p>
          <a:p>
            <a:r>
              <a:rPr lang="en-GB" dirty="0"/>
              <a:t>(c)	Chained-volume measure. Constructed using real GDP growth rates of 188 countries weighted according to their shares in UK exports.</a:t>
            </a:r>
          </a:p>
          <a:p>
            <a:r>
              <a:rPr lang="en-GB" dirty="0"/>
              <a:t>(d)	Chained-volume measure. Constructed using real GDP growth rates of 189 countries weighted according to their shares in world GDP using the IMF’s purchasing power parity (PPP) weights.</a:t>
            </a:r>
          </a:p>
          <a:p>
            <a:r>
              <a:rPr lang="en-GB" dirty="0"/>
              <a:t>(e)	Chained-volume measure. </a:t>
            </a:r>
          </a:p>
          <a:p>
            <a:r>
              <a:rPr lang="en-GB" dirty="0"/>
              <a:t>(f)	Chained-volume measure.</a:t>
            </a:r>
          </a:p>
          <a:p>
            <a:r>
              <a:rPr lang="en-GB" dirty="0"/>
              <a:t>(g)	Chained-volume measure. Constructed using real GDP growth rates of 155 EME countries, as defined by the IMF </a:t>
            </a:r>
            <a:r>
              <a:rPr lang="en-GB" i="1" dirty="0"/>
              <a:t>WEO</a:t>
            </a:r>
            <a:r>
              <a:rPr lang="en-GB" dirty="0"/>
              <a:t>, weighted according to their relative shares in world GDP using the IMF’s PPP weights. </a:t>
            </a:r>
          </a:p>
          <a:p>
            <a:r>
              <a:rPr lang="en-GB" dirty="0"/>
              <a:t>(h)	Chained-volume measure.</a:t>
            </a:r>
          </a:p>
          <a:p>
            <a:r>
              <a:rPr lang="en-GB" dirty="0"/>
              <a:t>(</a:t>
            </a:r>
            <a:r>
              <a:rPr lang="en-GB" dirty="0" err="1"/>
              <a:t>i</a:t>
            </a:r>
            <a:r>
              <a:rPr lang="en-GB" dirty="0"/>
              <a:t>)	Excludes the </a:t>
            </a:r>
            <a:r>
              <a:rPr lang="en-GB" dirty="0" err="1"/>
              <a:t>backcast</a:t>
            </a:r>
            <a:r>
              <a:rPr lang="en-GB" dirty="0"/>
              <a:t> for GDP. </a:t>
            </a:r>
          </a:p>
          <a:p>
            <a:r>
              <a:rPr lang="en-GB" dirty="0"/>
              <a:t>(j)	Chained-volume measure. Includes non-profit institutions serving households. Based on ABJR+HAYO. </a:t>
            </a:r>
          </a:p>
          <a:p>
            <a:r>
              <a:rPr lang="en-GB" dirty="0"/>
              <a:t>(k)	Chained-volume measure. Based on GAN8. </a:t>
            </a:r>
          </a:p>
          <a:p>
            <a:r>
              <a:rPr lang="en-GB" dirty="0"/>
              <a:t>(l)	Chained-volume measure. Whole-economy measure. Includes new dwellings, improvements and spending on services associated with the sale and purchase of property. Based on DFEG+L635+L637. </a:t>
            </a:r>
          </a:p>
          <a:p>
            <a:r>
              <a:rPr lang="en-GB" dirty="0"/>
              <a:t>(m)	Chained-volume measure. The historical data exclude the impact of missing trader intra‑community (MTIC) fraud. Since 1998 based on IKBK-OFNN/(BOKH/BQKO). Prior to 1998 based on IKBK.</a:t>
            </a:r>
          </a:p>
          <a:p>
            <a:r>
              <a:rPr lang="en-GB" dirty="0"/>
              <a:t>(n)	Chained-volume measure. The historical data exclude the impact of MTIC fraud. Since 1998 based on IKBL-OFNN/(BOKH/BQKO). Prior to 1998 based on IKBL.</a:t>
            </a:r>
          </a:p>
          <a:p>
            <a:r>
              <a:rPr lang="en-GB" dirty="0"/>
              <a:t>(o)	Chained-volume measure. Exports less imports. GDP data based on the mode of the MPC’s GDP </a:t>
            </a:r>
            <a:r>
              <a:rPr lang="en-GB" dirty="0" err="1"/>
              <a:t>backcast</a:t>
            </a:r>
            <a:r>
              <a:rPr lang="en-GB" dirty="0"/>
              <a:t>.</a:t>
            </a:r>
          </a:p>
          <a:p>
            <a:r>
              <a:rPr lang="en-GB" dirty="0"/>
              <a:t>(p)	Wages and salaries plus mixed income and general government benefits less income taxes and employees’ National Insurance contributions, deflated by the consumer expenditure deflator. Based on [ROYJ+ROYH-(RPHS+AIIV-CUCT)+GZVX]/[(ABJQ+HAYE)/(ABJR+HAYO)].</a:t>
            </a:r>
          </a:p>
          <a:p>
            <a:r>
              <a:rPr lang="en-GB" dirty="0"/>
              <a:t>(q)	Annual average. Percentage of total available household resources. Based on NRJS.</a:t>
            </a:r>
          </a:p>
          <a:p>
            <a:r>
              <a:rPr lang="en-GB" dirty="0"/>
              <a:t>(r)	Level in Q4. Percentage point spread over reference rates. Based on a weighted average of household and corporate loan and deposit spreads over appropriate risk-free rates. Indexed to equal zero in 2007 Q3. </a:t>
            </a:r>
          </a:p>
          <a:p>
            <a:r>
              <a:rPr lang="en-GB" dirty="0"/>
              <a:t>(s)	Annual average. Per cent of potential GDP. A negative figure implies output is below potential and a positive figure that it is above.</a:t>
            </a:r>
          </a:p>
          <a:p>
            <a:r>
              <a:rPr lang="en-GB" dirty="0"/>
              <a:t>(t)	GDP per hour worked. GDP data based on the mode of the MPC’s GDP </a:t>
            </a:r>
            <a:r>
              <a:rPr lang="en-GB" dirty="0" err="1"/>
              <a:t>backcast</a:t>
            </a:r>
            <a:r>
              <a:rPr lang="en-GB" dirty="0"/>
              <a:t>. Hours worked based on YBUS.  </a:t>
            </a:r>
          </a:p>
          <a:p>
            <a:r>
              <a:rPr lang="en-GB" dirty="0"/>
              <a:t>(u)	Four-quarter growth in LFS employment in Q4. Based on MGRZ.</a:t>
            </a:r>
          </a:p>
          <a:p>
            <a:r>
              <a:rPr lang="en-GB" dirty="0"/>
              <a:t>(v)	Level in Q4. Average weekly hours worked, in main job and second job. Based on YBUS/MGRZ. </a:t>
            </a:r>
          </a:p>
          <a:p>
            <a:r>
              <a:rPr lang="en-GB" dirty="0"/>
              <a:t>(w)	LFS unemployment rate in Q4. Based on MGSX.</a:t>
            </a:r>
          </a:p>
          <a:p>
            <a:r>
              <a:rPr lang="en-GB" dirty="0"/>
              <a:t>(x)	Level in Q4. Percentage of the 16+ population. Based on MGWG. </a:t>
            </a:r>
          </a:p>
          <a:p>
            <a:r>
              <a:rPr lang="en-GB" dirty="0"/>
              <a:t>(y)	Four-quarter inflation rate in Q4.</a:t>
            </a:r>
          </a:p>
          <a:p>
            <a:r>
              <a:rPr lang="en-GB" dirty="0"/>
              <a:t>(z)	Four-quarter inflation rate in Q4 excluding fuel and the impact of MTIC fraud.</a:t>
            </a:r>
          </a:p>
          <a:p>
            <a:r>
              <a:rPr lang="en-GB" dirty="0"/>
              <a:t>(aa)	Contribution of fuels and lubricants and gas and electricity prices to four-quarter CPI inflation in Q4.</a:t>
            </a:r>
          </a:p>
          <a:p>
            <a:r>
              <a:rPr lang="en-GB" dirty="0"/>
              <a:t>(ab)	Four-quarter growth in whole-economy total pay in Q4. Growth rate since 2001 based on KAB9. Prior to 2001, growth rates are based on historical estimates of AWE, with ONS series identifier M09M.</a:t>
            </a:r>
          </a:p>
          <a:p>
            <a:r>
              <a:rPr lang="en-GB" dirty="0"/>
              <a:t>(ac)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r>
              <a:rPr lang="en-GB" dirty="0"/>
              <a:t>(ad)	Four-quarter 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a:t>
            </a:r>
          </a:p>
        </p:txBody>
      </p:sp>
    </p:spTree>
    <p:extLst>
      <p:ext uri="{BB962C8B-B14F-4D97-AF65-F5344CB8AC3E}">
        <p14:creationId xmlns:p14="http://schemas.microsoft.com/office/powerpoint/2010/main" val="909222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Chart </a:t>
            </a:r>
            <a:r>
              <a:rPr lang="en-GB" b="1" dirty="0" smtClean="0"/>
              <a:t>1.1 </a:t>
            </a:r>
            <a:r>
              <a:rPr lang="en-GB" dirty="0"/>
              <a:t>Global PMIs suggest growth is stabilising</a:t>
            </a:r>
          </a:p>
          <a:p>
            <a:pPr lvl="2"/>
            <a:r>
              <a:rPr lang="en-GB" dirty="0"/>
              <a:t>Global purchasing managers’ indices</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IHS </a:t>
            </a:r>
            <a:r>
              <a:rPr lang="en-GB" dirty="0" err="1"/>
              <a:t>Markit</a:t>
            </a:r>
            <a:r>
              <a:rPr lang="en-GB" dirty="0"/>
              <a:t> and JPMorgan.</a:t>
            </a:r>
          </a:p>
          <a:p>
            <a:endParaRPr lang="en-GB" dirty="0" smtClean="0"/>
          </a:p>
          <a:p>
            <a:pPr>
              <a:buAutoNum type="alphaLcParenBoth"/>
            </a:pPr>
            <a:r>
              <a:rPr lang="en-GB" dirty="0" smtClean="0"/>
              <a:t>Measures </a:t>
            </a:r>
            <a:r>
              <a:rPr lang="en-GB" dirty="0"/>
              <a:t>of current monthly composite (services and manufacturing) output, manufacturing, services business activity and manufacturing new export orders growth based on the results of surveys in 44 countries. Together these countries account for an estimated 89% of global GDP. Latest data are for December 2019.</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0407" y="1247293"/>
            <a:ext cx="5411430" cy="4439116"/>
          </a:xfrm>
          <a:prstGeom prst="rect">
            <a:avLst/>
          </a:prstGeom>
        </p:spPr>
      </p:pic>
    </p:spTree>
    <p:extLst>
      <p:ext uri="{BB962C8B-B14F-4D97-AF65-F5344CB8AC3E}">
        <p14:creationId xmlns:p14="http://schemas.microsoft.com/office/powerpoint/2010/main" val="1875448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Chart 1.2 </a:t>
            </a:r>
            <a:r>
              <a:rPr lang="en-GB" dirty="0"/>
              <a:t>Most recent surveys of output and expectations point to a pickup in GDP growth in 2020 Q1</a:t>
            </a:r>
            <a:endParaRPr lang="en-GB" dirty="0" smtClean="0"/>
          </a:p>
          <a:p>
            <a:pPr lvl="2"/>
            <a:r>
              <a:rPr lang="en-GB" dirty="0"/>
              <a:t>Model-based forecasts for quarterly GDP growth in 2020 Q1, based on the latest survey data</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p:txBody>
          <a:bodyPr/>
          <a:lstStyle/>
          <a:p>
            <a:r>
              <a:rPr lang="en-GB" dirty="0"/>
              <a:t>Sources: BCC, CBI, IHS </a:t>
            </a:r>
            <a:r>
              <a:rPr lang="en-GB" dirty="0" err="1"/>
              <a:t>Markit</a:t>
            </a:r>
            <a:r>
              <a:rPr lang="en-GB" dirty="0"/>
              <a:t>/CIPS, ONS and Bank calculations. </a:t>
            </a:r>
            <a:endParaRPr lang="en-GB" dirty="0" smtClean="0"/>
          </a:p>
          <a:p>
            <a:endParaRPr lang="en-GB" dirty="0" smtClean="0"/>
          </a:p>
          <a:p>
            <a:pPr>
              <a:buAutoNum type="alphaLcParenBoth"/>
            </a:pPr>
            <a:r>
              <a:rPr lang="en-GB" dirty="0"/>
              <a:t>Forecasts for GDP growth based on survey indicators of output and expectations. Forecasts use latest values for each survey, assuming those values persist. Q4 surveys for BCC. January surveys for IHS </a:t>
            </a:r>
            <a:r>
              <a:rPr lang="en-GB" dirty="0" err="1"/>
              <a:t>Markit</a:t>
            </a:r>
            <a:r>
              <a:rPr lang="en-GB" dirty="0"/>
              <a:t>/CIPS. January surveys for CBI used with the prior consent of the CBI.</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6686" y="1684531"/>
            <a:ext cx="6350216" cy="4445822"/>
          </a:xfrm>
          <a:prstGeom prst="rect">
            <a:avLst/>
          </a:prstGeom>
        </p:spPr>
      </p:pic>
    </p:spTree>
    <p:extLst>
      <p:ext uri="{BB962C8B-B14F-4D97-AF65-F5344CB8AC3E}">
        <p14:creationId xmlns:p14="http://schemas.microsoft.com/office/powerpoint/2010/main" val="42894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556099"/>
          </a:xfrm>
        </p:spPr>
        <p:txBody>
          <a:bodyPr/>
          <a:lstStyle/>
          <a:p>
            <a:pPr lvl="1"/>
            <a:r>
              <a:rPr lang="en-GB" b="1" dirty="0" smtClean="0"/>
              <a:t>Table 1.A </a:t>
            </a:r>
            <a:r>
              <a:rPr lang="en-GB" dirty="0">
                <a:solidFill>
                  <a:schemeClr val="tx1"/>
                </a:solidFill>
              </a:rPr>
              <a:t>Forecast summary</a:t>
            </a:r>
            <a:r>
              <a:rPr lang="en-GB" baseline="30000" dirty="0">
                <a:solidFill>
                  <a:schemeClr val="tx1"/>
                </a:solidFill>
              </a:rPr>
              <a:t>(a)(b)</a:t>
            </a:r>
            <a:r>
              <a:rPr lang="en-GB" dirty="0">
                <a:solidFill>
                  <a:schemeClr val="tx1"/>
                </a:solidFill>
              </a:rPr>
              <a:t>  </a:t>
            </a:r>
          </a:p>
        </p:txBody>
      </p:sp>
      <p:sp>
        <p:nvSpPr>
          <p:cNvPr id="5" name="Text Placeholder 4"/>
          <p:cNvSpPr>
            <a:spLocks noGrp="1"/>
          </p:cNvSpPr>
          <p:nvPr>
            <p:ph type="body" sz="quarter" idx="16"/>
          </p:nvPr>
        </p:nvSpPr>
        <p:spPr/>
        <p:txBody>
          <a:bodyPr/>
          <a:lstStyle/>
          <a:p>
            <a:pPr>
              <a:buAutoNum type="alphaLcParenBoth"/>
            </a:pPr>
            <a:r>
              <a:rPr lang="en-GB" dirty="0" smtClean="0"/>
              <a:t>Modal </a:t>
            </a:r>
            <a:r>
              <a:rPr lang="en-GB" dirty="0"/>
              <a:t>projections for GDP, CPI inflation, LFS unemployment and excess supply/excess demand. Figures in parentheses show the corresponding projections in the November 2019 </a:t>
            </a:r>
            <a:r>
              <a:rPr lang="en-GB" i="1" dirty="0"/>
              <a:t>Monetary Policy Report</a:t>
            </a:r>
            <a:r>
              <a:rPr lang="en-GB" dirty="0"/>
              <a:t>. Projections were only available to 2022 Q4 in November.</a:t>
            </a:r>
          </a:p>
          <a:p>
            <a:pPr>
              <a:buAutoNum type="alphaLcParenBoth"/>
            </a:pPr>
            <a:r>
              <a:rPr lang="en-GB" dirty="0" smtClean="0"/>
              <a:t>Unless </a:t>
            </a:r>
            <a:r>
              <a:rPr lang="en-GB" dirty="0"/>
              <a:t>otherwise stated, the projections shown in this section are conditioned on: Bank Rate following a path implied by market yields; the Term Funding Scheme; the Recommendations of the Financial Policy Committee and the current regulatory plans of the Prudential Regulation Authority; the Government’s tax and spending plans as set out in the Spring Statement 2019, updated for the announcements made in </a:t>
            </a:r>
            <a:r>
              <a:rPr lang="en-GB" i="1" dirty="0"/>
              <a:t>Spending Round 2019</a:t>
            </a:r>
            <a:r>
              <a:rPr lang="en-GB" dirty="0"/>
              <a:t>; commodity prices following market paths for two quarters, then held flat; the sterling exchange rate remaining broadly flat; and the prevailing prices of a broad range of assets, which embody market expectations of the future stocks of purchased gilts and corporate bonds. The main assumptions are set out in the ‘Download the chart slides and data’ link at </a:t>
            </a:r>
            <a:r>
              <a:rPr lang="en-GB" dirty="0">
                <a:hlinkClick r:id="rId2"/>
              </a:rPr>
              <a:t>www.bankofengland.co.uk/monetary-policy-report/2020/january-2020</a:t>
            </a:r>
            <a:r>
              <a:rPr lang="en-GB" dirty="0"/>
              <a:t>. </a:t>
            </a:r>
          </a:p>
          <a:p>
            <a:pPr>
              <a:buAutoNum type="alphaLcParenBoth"/>
            </a:pPr>
            <a:r>
              <a:rPr lang="en-GB" dirty="0" smtClean="0"/>
              <a:t>Four-quarter </a:t>
            </a:r>
            <a:r>
              <a:rPr lang="en-GB" dirty="0"/>
              <a:t>growth in real GDP. The growth rates reported in the table exclude the </a:t>
            </a:r>
            <a:r>
              <a:rPr lang="en-GB" dirty="0" err="1"/>
              <a:t>backcast</a:t>
            </a:r>
            <a:r>
              <a:rPr lang="en-GB" dirty="0"/>
              <a:t> for GDP. Including the </a:t>
            </a:r>
            <a:r>
              <a:rPr lang="en-GB" dirty="0" err="1"/>
              <a:t>backcast</a:t>
            </a:r>
            <a:r>
              <a:rPr lang="en-GB" dirty="0"/>
              <a:t> 2020 Q1 growth is 0.4%, 2021 Q1 growth is 1.4%, </a:t>
            </a:r>
            <a:r>
              <a:rPr lang="en-GB" dirty="0" smtClean="0"/>
              <a:t/>
            </a:r>
            <a:br>
              <a:rPr lang="en-GB" dirty="0" smtClean="0"/>
            </a:br>
            <a:r>
              <a:rPr lang="en-GB" dirty="0" smtClean="0"/>
              <a:t>2022 </a:t>
            </a:r>
            <a:r>
              <a:rPr lang="en-GB" dirty="0"/>
              <a:t>Q1 growth is 1.6% and 2023 Q1 growth is 2.0%. This compares to 0.7% in 2020 Q1, 1.7% in 2021 Q1 and 1.9% in 2022 Q1 in the November 2019 </a:t>
            </a:r>
            <a:r>
              <a:rPr lang="en-GB" i="1" dirty="0"/>
              <a:t>Monetary Policy Report</a:t>
            </a:r>
            <a:r>
              <a:rPr lang="en-GB" dirty="0"/>
              <a:t>.</a:t>
            </a:r>
          </a:p>
          <a:p>
            <a:pPr>
              <a:buAutoNum type="alphaLcParenBoth"/>
            </a:pPr>
            <a:r>
              <a:rPr lang="en-GB" dirty="0" smtClean="0"/>
              <a:t>Four-quarter </a:t>
            </a:r>
            <a:r>
              <a:rPr lang="en-GB" dirty="0"/>
              <a:t>inflation rate.</a:t>
            </a:r>
          </a:p>
          <a:p>
            <a:pPr>
              <a:buAutoNum type="alphaLcParenBoth"/>
            </a:pPr>
            <a:r>
              <a:rPr lang="en-GB" dirty="0" smtClean="0"/>
              <a:t>Per </a:t>
            </a:r>
            <a:r>
              <a:rPr lang="en-GB" dirty="0"/>
              <a:t>cent of potential GDP. A negative figure implies output is below potential and a positive figure that it is above. </a:t>
            </a:r>
          </a:p>
          <a:p>
            <a:pPr>
              <a:buAutoNum type="alphaLcParenBoth"/>
            </a:pPr>
            <a:r>
              <a:rPr lang="en-GB" dirty="0" smtClean="0"/>
              <a:t>Per </a:t>
            </a:r>
            <a:r>
              <a:rPr lang="en-GB" dirty="0"/>
              <a:t>cent. The path for Bank Rate implied by forward market interest rates. The curves are based on overnight index swap rates. </a:t>
            </a:r>
          </a:p>
        </p:txBody>
      </p:sp>
      <p:pic>
        <p:nvPicPr>
          <p:cNvPr id="2" name="Picture 1"/>
          <p:cNvPicPr>
            <a:picLocks noChangeAspect="1"/>
          </p:cNvPicPr>
          <p:nvPr/>
        </p:nvPicPr>
        <p:blipFill>
          <a:blip r:embed="rId3"/>
          <a:stretch>
            <a:fillRect/>
          </a:stretch>
        </p:blipFill>
        <p:spPr>
          <a:xfrm>
            <a:off x="325421" y="2043288"/>
            <a:ext cx="8424895" cy="1493096"/>
          </a:xfrm>
          <a:prstGeom prst="rect">
            <a:avLst/>
          </a:prstGeom>
        </p:spPr>
      </p:pic>
    </p:spTree>
    <p:extLst>
      <p:ext uri="{BB962C8B-B14F-4D97-AF65-F5344CB8AC3E}">
        <p14:creationId xmlns:p14="http://schemas.microsoft.com/office/powerpoint/2010/main" val="3603526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Table 1.B </a:t>
            </a:r>
            <a:r>
              <a:rPr lang="en-GB" dirty="0"/>
              <a:t>Potential supply growth has slowed and is expected to remain subdued </a:t>
            </a:r>
          </a:p>
          <a:p>
            <a:pPr lvl="2"/>
            <a:r>
              <a:rPr lang="en-GB" dirty="0"/>
              <a:t>Decomposition of estimated potential supply </a:t>
            </a:r>
            <a:r>
              <a:rPr lang="en-GB" dirty="0" smtClean="0"/>
              <a:t>growth</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p:txBody>
          <a:bodyPr/>
          <a:lstStyle/>
          <a:p>
            <a:r>
              <a:rPr lang="en-GB" dirty="0"/>
              <a:t>Sources: ONS and Bank calculations.</a:t>
            </a:r>
          </a:p>
          <a:p>
            <a:endParaRPr lang="en-GB" dirty="0" smtClean="0"/>
          </a:p>
          <a:p>
            <a:pPr>
              <a:buAutoNum type="alphaLcParenBoth"/>
            </a:pPr>
            <a:r>
              <a:rPr lang="en-GB" dirty="0" smtClean="0"/>
              <a:t>Average </a:t>
            </a:r>
            <a:r>
              <a:rPr lang="en-GB" dirty="0"/>
              <a:t>percentage point contributions to annual growth unless otherwise specified. Contributions may not sum to the total due to rounding.</a:t>
            </a:r>
          </a:p>
          <a:p>
            <a:pPr>
              <a:buAutoNum type="alphaLcParenBoth"/>
            </a:pPr>
            <a:r>
              <a:rPr lang="en-GB" dirty="0" smtClean="0"/>
              <a:t>Positive </a:t>
            </a:r>
            <a:r>
              <a:rPr lang="en-GB" dirty="0"/>
              <a:t>numbers indicate that a fall in the equilibrium unemployment rate has increased potential labour supply.</a:t>
            </a:r>
          </a:p>
          <a:p>
            <a:pPr>
              <a:buAutoNum type="alphaLcParenBoth"/>
            </a:pPr>
            <a:r>
              <a:rPr lang="en-GB" dirty="0" smtClean="0"/>
              <a:t>Based </a:t>
            </a:r>
            <a:r>
              <a:rPr lang="en-GB" dirty="0"/>
              <a:t>on a growth-accounting framework using a constant returns to scale Cobb-Douglas production function, with total output to capital elasticity of ⅓. </a:t>
            </a:r>
          </a:p>
          <a:p>
            <a:pPr>
              <a:buAutoNum type="alphaLcParenBoth"/>
            </a:pPr>
            <a:r>
              <a:rPr lang="en-GB" dirty="0" smtClean="0"/>
              <a:t>Capital </a:t>
            </a:r>
            <a:r>
              <a:rPr lang="en-GB" dirty="0"/>
              <a:t>deepening refers to growth in capital services per person-hour. </a:t>
            </a:r>
          </a:p>
          <a:p>
            <a:pPr>
              <a:buAutoNum type="alphaLcParenBoth"/>
            </a:pPr>
            <a:r>
              <a:rPr lang="en-GB" dirty="0" smtClean="0"/>
              <a:t>Total </a:t>
            </a:r>
            <a:r>
              <a:rPr lang="en-GB" dirty="0"/>
              <a:t>factor productivity growth refers to improvements in the efficiency with which both capital and labour are used to produce output. Calculated as a residual.</a:t>
            </a:r>
          </a:p>
        </p:txBody>
      </p:sp>
      <p:pic>
        <p:nvPicPr>
          <p:cNvPr id="2" name="Picture 1"/>
          <p:cNvPicPr>
            <a:picLocks noChangeAspect="1"/>
          </p:cNvPicPr>
          <p:nvPr/>
        </p:nvPicPr>
        <p:blipFill>
          <a:blip r:embed="rId2"/>
          <a:stretch>
            <a:fillRect/>
          </a:stretch>
        </p:blipFill>
        <p:spPr>
          <a:xfrm>
            <a:off x="292099" y="1606837"/>
            <a:ext cx="6957314" cy="3669611"/>
          </a:xfrm>
          <a:prstGeom prst="rect">
            <a:avLst/>
          </a:prstGeom>
        </p:spPr>
      </p:pic>
    </p:spTree>
    <p:extLst>
      <p:ext uri="{BB962C8B-B14F-4D97-AF65-F5344CB8AC3E}">
        <p14:creationId xmlns:p14="http://schemas.microsoft.com/office/powerpoint/2010/main" val="223502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Chart </a:t>
            </a:r>
            <a:r>
              <a:rPr lang="en-GB" b="1" dirty="0" smtClean="0"/>
              <a:t>1.3 </a:t>
            </a:r>
            <a:r>
              <a:rPr lang="en-GB" dirty="0">
                <a:solidFill>
                  <a:schemeClr val="tx1"/>
                </a:solidFill>
              </a:rPr>
              <a:t>GDP projection based on market interest rate expectations, other policy measures as announced</a:t>
            </a:r>
            <a:endParaRPr lang="en-GB" dirty="0"/>
          </a:p>
        </p:txBody>
      </p:sp>
      <p:sp>
        <p:nvSpPr>
          <p:cNvPr id="5" name="Text Placeholder 4"/>
          <p:cNvSpPr>
            <a:spLocks noGrp="1"/>
          </p:cNvSpPr>
          <p:nvPr>
            <p:ph type="body" sz="quarter" idx="16"/>
          </p:nvPr>
        </p:nvSpPr>
        <p:spPr/>
        <p:txBody>
          <a:bodyPr/>
          <a:lstStyle/>
          <a:p>
            <a:pPr marL="0" indent="0"/>
            <a:r>
              <a:rPr lang="en-GB" dirty="0"/>
              <a:t>The fan chart depicts the probability of various outcomes for GDP </a:t>
            </a:r>
            <a:r>
              <a:rPr lang="en-GB" dirty="0" smtClean="0"/>
              <a:t>growth. </a:t>
            </a:r>
            <a:r>
              <a:rPr lang="en-GB" dirty="0"/>
              <a:t>It has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dirty="0">
                <a:hlinkClick r:id="rId2"/>
              </a:rPr>
              <a:t>www.bankofengland.co.uk/monetary-policy-report/2020/january-2020</a:t>
            </a:r>
            <a:r>
              <a:rPr lang="en-GB" dirty="0"/>
              <a:t>. To the right of the vertical line,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a:t>
            </a:r>
          </a:p>
          <a:p>
            <a:pPr marL="0" indent="0"/>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9151" y="1054606"/>
            <a:ext cx="5297435" cy="4412294"/>
          </a:xfrm>
          <a:prstGeom prst="rect">
            <a:avLst/>
          </a:prstGeom>
        </p:spPr>
      </p:pic>
    </p:spTree>
    <p:extLst>
      <p:ext uri="{BB962C8B-B14F-4D97-AF65-F5344CB8AC3E}">
        <p14:creationId xmlns:p14="http://schemas.microsoft.com/office/powerpoint/2010/main" val="2082689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Chart 1.4 </a:t>
            </a:r>
            <a:r>
              <a:rPr lang="en-GB" dirty="0">
                <a:solidFill>
                  <a:schemeClr val="tx1"/>
                </a:solidFill>
              </a:rPr>
              <a:t>Unemployment projection based on market interest rate expectations, other policy measures as announced </a:t>
            </a:r>
          </a:p>
        </p:txBody>
      </p:sp>
      <p:sp>
        <p:nvSpPr>
          <p:cNvPr id="5" name="Text Placeholder 4"/>
          <p:cNvSpPr>
            <a:spLocks noGrp="1"/>
          </p:cNvSpPr>
          <p:nvPr>
            <p:ph type="body" sz="quarter" idx="16"/>
          </p:nvPr>
        </p:nvSpPr>
        <p:spPr/>
        <p:txBody>
          <a:bodyPr/>
          <a:lstStyle/>
          <a:p>
            <a:pPr marL="0" indent="0"/>
            <a:r>
              <a:rPr lang="en-GB" dirty="0"/>
              <a:t>The fan chart depicts the probability of various outcomes for LFS unemployment. It has been conditioned on the assumptions in </a:t>
            </a:r>
            <a:r>
              <a:rPr lang="en-GB" b="1" dirty="0"/>
              <a:t>Table 1.A </a:t>
            </a:r>
            <a:r>
              <a:rPr lang="en-GB" dirty="0"/>
              <a:t>footnote (b). The coloured bands have the same interpretation as in </a:t>
            </a:r>
            <a:r>
              <a:rPr lang="en-GB" b="1" dirty="0"/>
              <a:t>Chart 1.3</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2019 Q4, a quarter earlier than the fan for CPI inflation. That is because Q4 is a staff projection for the unemployment rate, based in part on data for October and November. The unemployment rate was 3.8% in the three months to November, and is projected to be 3.8% in Q4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2959" y="1099730"/>
            <a:ext cx="5337669" cy="4432410"/>
          </a:xfrm>
          <a:prstGeom prst="rect">
            <a:avLst/>
          </a:prstGeom>
        </p:spPr>
      </p:pic>
    </p:spTree>
    <p:extLst>
      <p:ext uri="{BB962C8B-B14F-4D97-AF65-F5344CB8AC3E}">
        <p14:creationId xmlns:p14="http://schemas.microsoft.com/office/powerpoint/2010/main" val="3714160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Chart </a:t>
            </a:r>
            <a:r>
              <a:rPr lang="en-GB" b="1" dirty="0" smtClean="0"/>
              <a:t>1.5 </a:t>
            </a:r>
            <a:r>
              <a:rPr lang="en-GB" dirty="0">
                <a:solidFill>
                  <a:schemeClr val="tx1"/>
                </a:solidFill>
              </a:rPr>
              <a:t>CPI inflation projection based on market interest rate expectations, other policy measures as announced</a:t>
            </a:r>
          </a:p>
        </p:txBody>
      </p:sp>
      <p:sp>
        <p:nvSpPr>
          <p:cNvPr id="5" name="Text Placeholder 4"/>
          <p:cNvSpPr>
            <a:spLocks noGrp="1"/>
          </p:cNvSpPr>
          <p:nvPr>
            <p:ph type="body" sz="quarter" idx="16"/>
          </p:nvPr>
        </p:nvSpPr>
        <p:spPr/>
        <p:txBody>
          <a:bodyPr/>
          <a:lstStyle/>
          <a:p>
            <a:pPr marL="0" indent="0"/>
            <a:r>
              <a:rPr lang="en-GB" b="1" dirty="0"/>
              <a:t>Chart 1.5 </a:t>
            </a:r>
            <a:r>
              <a:rPr lang="en-GB" dirty="0"/>
              <a:t>depicts the probability of various outcomes for CPI inflation in the future. It has been conditioned on the assumptions in </a:t>
            </a:r>
            <a:r>
              <a:rPr lang="en-GB" b="1" dirty="0"/>
              <a:t>Table 1.A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2329" y="1238537"/>
            <a:ext cx="5351080" cy="4425705"/>
          </a:xfrm>
          <a:prstGeom prst="rect">
            <a:avLst/>
          </a:prstGeom>
        </p:spPr>
      </p:pic>
    </p:spTree>
    <p:extLst>
      <p:ext uri="{BB962C8B-B14F-4D97-AF65-F5344CB8AC3E}">
        <p14:creationId xmlns:p14="http://schemas.microsoft.com/office/powerpoint/2010/main" val="3032428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Chart </a:t>
            </a:r>
            <a:r>
              <a:rPr lang="en-GB" b="1" dirty="0" smtClean="0"/>
              <a:t>1.6 </a:t>
            </a:r>
            <a:r>
              <a:rPr lang="en-GB" dirty="0">
                <a:solidFill>
                  <a:schemeClr val="tx1"/>
                </a:solidFill>
              </a:rPr>
              <a:t>GDP projection based on constant nominal interest rates at 0.75%, 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1.3</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9093" y="1543093"/>
            <a:ext cx="5317552" cy="4432410"/>
          </a:xfrm>
          <a:prstGeom prst="rect">
            <a:avLst/>
          </a:prstGeom>
        </p:spPr>
      </p:pic>
    </p:spTree>
    <p:extLst>
      <p:ext uri="{BB962C8B-B14F-4D97-AF65-F5344CB8AC3E}">
        <p14:creationId xmlns:p14="http://schemas.microsoft.com/office/powerpoint/2010/main" val="3461881719"/>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netary Policy Report TEMPLATE.potx" id="{217060B4-6D18-45A7-A659-45287B2330FE}" vid="{50DC2827-C7AA-4BD0-984B-68D4FF2E471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A39AD9-F0DF-4C49-B8DC-4830BAFEA464}">
  <ds:schemaRefs>
    <ds:schemaRef ds:uri="http://schemas.openxmlformats.org/package/2006/metadata/core-properties"/>
    <ds:schemaRef ds:uri="http://schemas.microsoft.com/office/2006/documentManagement/types"/>
    <ds:schemaRef ds:uri="http://schemas.microsoft.com/office/2006/metadata/properties"/>
    <ds:schemaRef ds:uri="94fc26e6-6271-400d-888b-6bc5b0598690"/>
    <ds:schemaRef ds:uri="http://schemas.microsoft.com/office/infopath/2007/PartnerControls"/>
    <ds:schemaRef ds:uri="http://schemas.microsoft.com/sharepoint/v3"/>
    <ds:schemaRef ds:uri="CEE65117-4BBE-4C9C-8465-20A300C4D3E5"/>
    <ds:schemaRef ds:uri="http://purl.org/dc/terms/"/>
    <ds:schemaRef ds:uri="http://schemas.microsoft.com/sharepoint/v3/fields"/>
    <ds:schemaRef ds:uri="94FC26E6-6271-400D-888B-6BC5B0598690"/>
    <ds:schemaRef ds:uri="http://purl.org/dc/dcmitype/"/>
    <ds:schemaRef ds:uri="b67fa5cd-9f58-4c91-ae17-33c31eed239f"/>
    <ds:schemaRef ds:uri="http://www.w3.org/XML/1998/namespace"/>
    <ds:schemaRef ds:uri="http://purl.org/dc/elements/1.1/"/>
  </ds:schemaRefs>
</ds:datastoreItem>
</file>

<file path=customXml/itemProps2.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4F2BA893-CFF4-4AF1-9D1D-0600F4183E1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Monetary Policy Report TEMPLATE</Template>
  <TotalTime>141</TotalTime>
  <Words>2271</Words>
  <Application>Microsoft Office PowerPoint</Application>
  <PresentationFormat>On-screen Show (4:3)</PresentationFormat>
  <Paragraphs>72</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ＭＳ Ｐゴシック</vt:lpstr>
      <vt:lpstr>Arial</vt:lpstr>
      <vt:lpstr>Calibri</vt:lpstr>
      <vt:lpstr>Times</vt:lpstr>
      <vt:lpstr>IR POWERPOINT TEMPLATE</vt:lpstr>
      <vt:lpstr>Monetary Policy Report January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January 2020</dc:title>
  <dc:subject>Section 1: The economic outlook</dc:subject>
  <dc:creator>Bank of England</dc:creator>
  <cp:keywords/>
  <dc:description/>
  <cp:lastModifiedBy>Lowe, Paul</cp:lastModifiedBy>
  <cp:revision>26</cp:revision>
  <cp:lastPrinted>2020-01-30T07:34:56Z</cp:lastPrinted>
  <dcterms:created xsi:type="dcterms:W3CDTF">2020-01-29T13:26:44Z</dcterms:created>
  <dcterms:modified xsi:type="dcterms:W3CDTF">2020-01-30T11:04:33Z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