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2"/>
  </p:notesMasterIdLst>
  <p:sldIdLst>
    <p:sldId id="314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09" r:id="rId20"/>
    <p:sldId id="329" r:id="rId21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845" userDrawn="1">
          <p15:clr>
            <a:srgbClr val="A4A3A4"/>
          </p15:clr>
        </p15:guide>
        <p15:guide id="5" pos="4610">
          <p15:clr>
            <a:srgbClr val="A4A3A4"/>
          </p15:clr>
        </p15:guide>
        <p15:guide id="6" pos="1134" userDrawn="1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516" y="408"/>
      </p:cViewPr>
      <p:guideLst>
        <p:guide orient="horz" pos="332"/>
        <p:guide orient="horz" pos="528"/>
        <p:guide orient="horz" pos="3660"/>
        <p:guide orient="horz" pos="845"/>
        <p:guide pos="4610"/>
        <p:guide pos="1134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005E6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29/01/2020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005E6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bankofengland.co.uk/working-paper/2019/the-impact-of-brexit-on-uk-firms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2" y="2317750"/>
            <a:ext cx="3911481" cy="777875"/>
          </a:xfrm>
        </p:spPr>
        <p:txBody>
          <a:bodyPr/>
          <a:lstStyle/>
          <a:p>
            <a:r>
              <a:rPr lang="en-GB" dirty="0"/>
              <a:t>Monetary Policy Report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January 2020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 smtClean="0">
                <a:solidFill>
                  <a:srgbClr val="005E6E"/>
                </a:solidFill>
              </a:rPr>
              <a:t>In focus </a:t>
            </a:r>
            <a:r>
              <a:rPr lang="en-GB" sz="2400" dirty="0" smtClean="0"/>
              <a:t>Supply </a:t>
            </a:r>
            <a:r>
              <a:rPr lang="en-GB" sz="2400" dirty="0"/>
              <a:t>and </a:t>
            </a:r>
            <a:r>
              <a:rPr lang="en-GB" sz="2400"/>
              <a:t>spare </a:t>
            </a:r>
            <a:r>
              <a:rPr lang="en-GB" sz="2400" smtClean="0"/>
              <a:t>capacity</a:t>
            </a:r>
            <a:endParaRPr lang="en-GB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4.9 </a:t>
            </a:r>
            <a:r>
              <a:rPr lang="en-GB" dirty="0"/>
              <a:t>Productivity growth has been weak in manufacturing and finance </a:t>
            </a:r>
          </a:p>
          <a:p>
            <a:pPr lvl="2"/>
            <a:r>
              <a:rPr lang="en-GB" dirty="0"/>
              <a:t>Contributions to hourly labour productivity growth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Sectoral output per hour is calculated as gross value added (GVA) divided by hours worked. Figures in parentheses are weights in GVA. Other is calculated as a residual and includes other sectors and allocation effects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570038"/>
            <a:ext cx="5465075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2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4.10 </a:t>
            </a:r>
            <a:r>
              <a:rPr lang="en-GB" dirty="0"/>
              <a:t>The manufacturing and finance sectors have spent the most time planning for </a:t>
            </a:r>
            <a:r>
              <a:rPr lang="en-GB" dirty="0" err="1"/>
              <a:t>Brexit</a:t>
            </a:r>
            <a:endParaRPr lang="en-GB" dirty="0"/>
          </a:p>
          <a:p>
            <a:pPr lvl="2"/>
            <a:r>
              <a:rPr lang="en-GB" dirty="0"/>
              <a:t>CFO time spent on </a:t>
            </a:r>
            <a:r>
              <a:rPr lang="en-GB" dirty="0" err="1"/>
              <a:t>Brexit</a:t>
            </a:r>
            <a:r>
              <a:rPr lang="en-GB" dirty="0"/>
              <a:t> planning by sector</a:t>
            </a:r>
            <a:r>
              <a:rPr lang="en-GB" baseline="30000" dirty="0"/>
              <a:t>(a)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70900" cy="1047751"/>
          </a:xfrm>
        </p:spPr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DMP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Question: ‘On average, how many hours a week is the CFO of your business spending on preparing for </a:t>
            </a:r>
            <a:r>
              <a:rPr lang="en-GB" dirty="0" err="1"/>
              <a:t>Brexit</a:t>
            </a:r>
            <a:r>
              <a:rPr lang="en-GB" dirty="0"/>
              <a:t> at the moment?’. Respondents are asked to choose between ‘None’, ‘Up to 1 hour’, ‘1 to 5 hours’, ‘6 to 10 hours’, ‘More than 10 hours’ and ‘Don’t know’. Responses collected between August and October 2019. Point estimates are constructed by using values of 0, 0.5, 3, 8 and 15 for the respective categories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62" y="1497778"/>
            <a:ext cx="6189282" cy="444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707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4.11 </a:t>
            </a:r>
            <a:r>
              <a:rPr lang="en-GB" dirty="0" err="1"/>
              <a:t>Brexit</a:t>
            </a:r>
            <a:r>
              <a:rPr lang="en-GB" dirty="0"/>
              <a:t> planning has increasingly weighed on productivity growth since the referendum</a:t>
            </a:r>
          </a:p>
          <a:p>
            <a:pPr lvl="2"/>
            <a:r>
              <a:rPr lang="en-GB" dirty="0"/>
              <a:t>Impact of </a:t>
            </a:r>
            <a:r>
              <a:rPr lang="en-GB" dirty="0" err="1"/>
              <a:t>Brexit</a:t>
            </a:r>
            <a:r>
              <a:rPr lang="en-GB" dirty="0"/>
              <a:t> planning on labour productivity growth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Bureau van </a:t>
            </a:r>
            <a:r>
              <a:rPr lang="en-GB" dirty="0" err="1"/>
              <a:t>Dijk</a:t>
            </a:r>
            <a:r>
              <a:rPr lang="en-GB" dirty="0"/>
              <a:t>, DMP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Bank staff estimates based on DMP Survey responses and company accounts data. </a:t>
            </a:r>
            <a:r>
              <a:rPr lang="en-GB" dirty="0" err="1"/>
              <a:t>Brexit</a:t>
            </a:r>
            <a:r>
              <a:rPr lang="en-GB" dirty="0"/>
              <a:t> planning comprises time (CFO and CEO hours) and resources spent planning for </a:t>
            </a:r>
            <a:r>
              <a:rPr lang="en-GB" dirty="0" err="1"/>
              <a:t>Brexit</a:t>
            </a:r>
            <a:r>
              <a:rPr lang="en-GB" dirty="0"/>
              <a:t>. Unweighted regression based estimates are scaled to be consistent with aggregate effects estimated by </a:t>
            </a:r>
            <a:r>
              <a:rPr lang="en-GB" u="heavy" dirty="0">
                <a:hlinkClick r:id="rId2"/>
              </a:rPr>
              <a:t>Bloom </a:t>
            </a:r>
            <a:r>
              <a:rPr lang="en-GB" i="1" u="heavy" dirty="0">
                <a:hlinkClick r:id="rId2"/>
              </a:rPr>
              <a:t>et al</a:t>
            </a:r>
            <a:r>
              <a:rPr lang="en-GB" u="heavy" dirty="0">
                <a:hlinkClick r:id="rId2"/>
              </a:rPr>
              <a:t> (2019</a:t>
            </a:r>
            <a:r>
              <a:rPr lang="en-GB" u="heavy" dirty="0" smtClean="0">
                <a:hlinkClick r:id="rId2"/>
              </a:rPr>
              <a:t>)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455738"/>
            <a:ext cx="5545542" cy="46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73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4.12 </a:t>
            </a:r>
            <a:r>
              <a:rPr lang="en-GB" dirty="0"/>
              <a:t>Capital deepening has weighed on productivity growth since the crisis, on average</a:t>
            </a:r>
          </a:p>
          <a:p>
            <a:pPr lvl="2"/>
            <a:r>
              <a:rPr lang="en-GB" dirty="0"/>
              <a:t>Contributions to four-quarter growth in hourly labour </a:t>
            </a:r>
            <a:r>
              <a:rPr lang="en-GB" dirty="0" smtClean="0"/>
              <a:t>productivity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Market sector output per hour. </a:t>
            </a:r>
          </a:p>
          <a:p>
            <a:r>
              <a:rPr lang="en-GB" dirty="0"/>
              <a:t>(b)	Calculated as a residual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25" y="1512888"/>
            <a:ext cx="5357785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655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4.13 </a:t>
            </a:r>
            <a:r>
              <a:rPr lang="en-GB" dirty="0"/>
              <a:t>Research and development expenditure has increased</a:t>
            </a:r>
          </a:p>
          <a:p>
            <a:pPr lvl="2"/>
            <a:r>
              <a:rPr lang="en-GB" dirty="0"/>
              <a:t>Expenditure on tangible and intangible investment and research and development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Annual averages. Data for R&amp;D expenditure are to 2018. Data for tangible and intangible investment are to 2019 Q3. 2019 Q4 is assumed to be equal to an average of Q1–Q3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25" y="1691850"/>
            <a:ext cx="5498603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37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005E6E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 dirty="0">
              <a:solidFill>
                <a:srgbClr val="005E6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4.A </a:t>
            </a:r>
            <a:r>
              <a:rPr lang="en-GB" dirty="0"/>
              <a:t>Potential supply growth has slowed and is expected to remain </a:t>
            </a:r>
            <a:r>
              <a:rPr lang="en-GB" dirty="0" smtClean="0"/>
              <a:t>subdued</a:t>
            </a:r>
            <a:endParaRPr lang="en-GB" dirty="0"/>
          </a:p>
          <a:p>
            <a:pPr lvl="2"/>
            <a:r>
              <a:rPr lang="en-GB" dirty="0"/>
              <a:t>Decomposition of estimated potential supply growth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Average percentage point contributions to annual growth unless otherwise specified. Contributions may not sum to the total due to rounding.</a:t>
            </a:r>
          </a:p>
          <a:p>
            <a:r>
              <a:rPr lang="en-GB" dirty="0"/>
              <a:t>(b)	Positive numbers indicate that a fall in the equilibrium unemployment rate has increased potential labour supply.</a:t>
            </a:r>
          </a:p>
          <a:p>
            <a:r>
              <a:rPr lang="en-GB" dirty="0"/>
              <a:t>(c)	Based on a growth-accounting framework using a constant returns to scale Cobb-Douglas production function, with total output to capital elasticity of ⅓. </a:t>
            </a:r>
          </a:p>
          <a:p>
            <a:r>
              <a:rPr lang="en-GB" dirty="0"/>
              <a:t>(d)	Capital deepening refers to growth in capital services per person-hour. </a:t>
            </a:r>
          </a:p>
          <a:p>
            <a:r>
              <a:rPr lang="en-GB" dirty="0"/>
              <a:t>(e)	Total factor productivity growth refers to improvements in the efficiency with which both capital and labour are used to produce output. Calculated as a residual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274" y="1970088"/>
            <a:ext cx="6199930" cy="322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822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385176" cy="882143"/>
          </a:xfrm>
        </p:spPr>
        <p:txBody>
          <a:bodyPr/>
          <a:lstStyle/>
          <a:p>
            <a:pPr lvl="1"/>
            <a:r>
              <a:rPr lang="en-GB" b="1" dirty="0"/>
              <a:t>Chart 4.1 </a:t>
            </a:r>
            <a:r>
              <a:rPr lang="en-GB" dirty="0"/>
              <a:t>Output was estimated to be below potential supply in 2019 </a:t>
            </a:r>
          </a:p>
          <a:p>
            <a:pPr lvl="2"/>
            <a:r>
              <a:rPr lang="en-GB" dirty="0"/>
              <a:t>Difference between output and estimated potential </a:t>
            </a:r>
            <a:r>
              <a:rPr lang="en-GB" dirty="0" smtClean="0"/>
              <a:t>supply</a:t>
            </a:r>
            <a:r>
              <a:rPr lang="en-GB" baseline="30000" dirty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(</a:t>
            </a:r>
            <a:r>
              <a:rPr lang="en-GB" dirty="0"/>
              <a:t>a)	Average per cent of potential GDP. A negative figure implies output is below potential — </a:t>
            </a:r>
            <a:r>
              <a:rPr lang="en-GB" dirty="0" err="1"/>
              <a:t>ie</a:t>
            </a:r>
            <a:r>
              <a:rPr lang="en-GB" dirty="0"/>
              <a:t> there is excess supply — and a positive figure that it is above — </a:t>
            </a:r>
            <a:r>
              <a:rPr lang="en-GB" dirty="0" err="1"/>
              <a:t>ie</a:t>
            </a:r>
            <a:r>
              <a:rPr lang="en-GB" dirty="0"/>
              <a:t> there is excess demand. Shaded bar is the MPC’s forecast. For further information on MPC projections, see </a:t>
            </a:r>
            <a:r>
              <a:rPr lang="en-GB" b="1" dirty="0"/>
              <a:t>Table 1.A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132" y="1678851"/>
            <a:ext cx="6081992" cy="440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4.2 </a:t>
            </a:r>
            <a:r>
              <a:rPr lang="en-GB" dirty="0"/>
              <a:t>Wage growth has picked up as the unemployment rate has fallen</a:t>
            </a:r>
          </a:p>
          <a:p>
            <a:pPr lvl="2"/>
            <a:r>
              <a:rPr lang="en-GB" dirty="0"/>
              <a:t>Wage Phillips curve: wage growth and </a:t>
            </a:r>
            <a:r>
              <a:rPr lang="en-GB" dirty="0" smtClean="0"/>
              <a:t>unemployment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(</a:t>
            </a:r>
            <a:r>
              <a:rPr lang="en-GB" dirty="0"/>
              <a:t>a)	Whole-economy regular pay. Three-month average growth on the same period a year earlier.</a:t>
            </a:r>
          </a:p>
          <a:p>
            <a:r>
              <a:rPr lang="en-GB" dirty="0"/>
              <a:t>(b)	Diamond for 2019 Q4 shows Bank staff’s projections, based on data to November.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505266"/>
            <a:ext cx="5337669" cy="468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925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4.3 </a:t>
            </a:r>
            <a:r>
              <a:rPr lang="en-GB" dirty="0"/>
              <a:t>The job-finding rate has risen while the job destruction rate has remained low </a:t>
            </a:r>
          </a:p>
          <a:p>
            <a:pPr lvl="2"/>
            <a:r>
              <a:rPr lang="en-GB" dirty="0"/>
              <a:t>Flows between employment and </a:t>
            </a:r>
            <a:r>
              <a:rPr lang="en-GB" dirty="0" smtClean="0"/>
              <a:t>unemployment</a:t>
            </a:r>
            <a:r>
              <a:rPr lang="en-GB" baseline="30000" dirty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299450" cy="1047751"/>
          </a:xfrm>
        </p:spPr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Two-quarter flows. Flows between employment and unemployment are based on total employment and unemployment of people aged 16–64. Dashed lines are averages from 2002 to 2007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522413"/>
            <a:ext cx="5458369" cy="444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753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4.4 </a:t>
            </a:r>
            <a:r>
              <a:rPr lang="en-GB" dirty="0"/>
              <a:t>The proportion of people not currently looking for work, but who would like a job, has been stable over 2019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at </a:t>
            </a:r>
            <a:r>
              <a:rPr lang="en-GB" dirty="0"/>
              <a:t>a low level</a:t>
            </a:r>
          </a:p>
          <a:p>
            <a:pPr lvl="2"/>
            <a:r>
              <a:rPr lang="en-GB" dirty="0"/>
              <a:t>Marginal attachment </a:t>
            </a:r>
            <a:r>
              <a:rPr lang="en-GB" dirty="0" smtClean="0"/>
              <a:t>ratio</a:t>
            </a:r>
            <a:r>
              <a:rPr lang="en-GB" baseline="30000" dirty="0"/>
              <a:t>(a)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Number of those aged 16–64 who say they are not in work or not actively looking for work but would like a job, as a percentage of the 16–64 population.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741488"/>
            <a:ext cx="5458369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34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4.5 </a:t>
            </a:r>
            <a:r>
              <a:rPr lang="en-GB" dirty="0"/>
              <a:t>People no longer wish to work longer hours, on average</a:t>
            </a:r>
          </a:p>
          <a:p>
            <a:pPr lvl="2"/>
            <a:r>
              <a:rPr lang="en-GB" dirty="0"/>
              <a:t>Net additional desired </a:t>
            </a:r>
            <a:r>
              <a:rPr lang="en-GB" dirty="0" smtClean="0"/>
              <a:t>hours</a:t>
            </a:r>
            <a:r>
              <a:rPr lang="en-GB" baseline="30000" dirty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Labour Force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Number of net additional hours that the currently employed report they would like to work, on average, per week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598613"/>
            <a:ext cx="5465075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83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4.6 </a:t>
            </a:r>
            <a:r>
              <a:rPr lang="en-GB" dirty="0"/>
              <a:t>Productivity growth is expected to be below zero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in </a:t>
            </a:r>
            <a:r>
              <a:rPr lang="en-GB" dirty="0"/>
              <a:t>the year to 2019 Q4</a:t>
            </a:r>
          </a:p>
          <a:p>
            <a:pPr lvl="2"/>
            <a:r>
              <a:rPr lang="en-GB" dirty="0"/>
              <a:t>Measures of labour </a:t>
            </a:r>
            <a:r>
              <a:rPr lang="en-GB" dirty="0" smtClean="0"/>
              <a:t>productivity</a:t>
            </a:r>
            <a:r>
              <a:rPr lang="en-GB" baseline="30000" dirty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Output is based on the </a:t>
            </a:r>
            <a:r>
              <a:rPr lang="en-GB" dirty="0" err="1"/>
              <a:t>backcast</a:t>
            </a:r>
            <a:r>
              <a:rPr lang="en-GB" dirty="0"/>
              <a:t> for the final estimate of GDP. Diamonds show Bank staff’s projections for 2019 Q4, based on data to November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560513"/>
            <a:ext cx="5357785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63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4.7 </a:t>
            </a:r>
            <a:r>
              <a:rPr lang="en-GB" dirty="0"/>
              <a:t>Survey measures of capacity utilisation have fallen over 2019</a:t>
            </a:r>
          </a:p>
          <a:p>
            <a:pPr lvl="2"/>
            <a:r>
              <a:rPr lang="en-GB" dirty="0"/>
              <a:t>Survey indicators of capacity </a:t>
            </a:r>
            <a:r>
              <a:rPr lang="en-GB" dirty="0" smtClean="0"/>
              <a:t>utilisation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Bank of England, BCC, CBI, CBI/PwC, IHS </a:t>
            </a:r>
            <a:r>
              <a:rPr lang="en-GB" dirty="0" err="1"/>
              <a:t>Markit</a:t>
            </a:r>
            <a:r>
              <a:rPr lang="en-GB" dirty="0"/>
              <a:t>/CIPS,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Differences from averages between 2000 and 2007. Measures are from the Bank’s Agents, the BCC (non-services and services), the CBI (manufacturing — capacity; financial services, business/consumer/professional services and distributive trade — business relative to normal) and IHS </a:t>
            </a:r>
            <a:r>
              <a:rPr lang="en-GB" dirty="0" err="1"/>
              <a:t>Markit</a:t>
            </a:r>
            <a:r>
              <a:rPr lang="en-GB" dirty="0"/>
              <a:t>/CIPS (manufacturing — backlogs; services — outstanding business). Sectors are weighted using shares in gross value added. The BCC data are not seasonally adjusted.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518" y="1439529"/>
            <a:ext cx="4976750" cy="430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390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4.8 </a:t>
            </a:r>
            <a:r>
              <a:rPr lang="en-GB" dirty="0"/>
              <a:t>Productivity growth in the manufacturing sector has fallen in the G7 economies </a:t>
            </a:r>
          </a:p>
          <a:p>
            <a:pPr lvl="2"/>
            <a:r>
              <a:rPr lang="en-GB" dirty="0"/>
              <a:t>Manufacturing sector hourly labour productivity in the G7 countries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Eurostat, OECD,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	Manufacturing productivity is calculated as gross value added divided by hours worked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589088"/>
            <a:ext cx="5357785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8614"/>
      </p:ext>
    </p:extLst>
  </p:cSld>
  <p:clrMapOvr>
    <a:masterClrMapping/>
  </p:clrMapOvr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netary Policy Report TEMPLATE.potx" id="{B18B0DDC-6EBE-4D61-B0B1-030E17F52DC8}" vid="{C952FD69-5617-4BD0-961B-F282C1D105A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A39AD9-F0DF-4C49-B8DC-4830BAFEA464}">
  <ds:schemaRefs>
    <ds:schemaRef ds:uri="http://purl.org/dc/dcmitype/"/>
    <ds:schemaRef ds:uri="http://schemas.microsoft.com/office/2006/metadata/properties"/>
    <ds:schemaRef ds:uri="94FC26E6-6271-400D-888B-6BC5B0598690"/>
    <ds:schemaRef ds:uri="http://schemas.microsoft.com/office/2006/documentManagement/types"/>
    <ds:schemaRef ds:uri="http://schemas.microsoft.com/sharepoint/v3/fields"/>
    <ds:schemaRef ds:uri="http://schemas.openxmlformats.org/package/2006/metadata/core-properties"/>
    <ds:schemaRef ds:uri="b67fa5cd-9f58-4c91-ae17-33c31eed239f"/>
    <ds:schemaRef ds:uri="http://schemas.microsoft.com/office/infopath/2007/PartnerControls"/>
    <ds:schemaRef ds:uri="http://purl.org/dc/terms/"/>
    <ds:schemaRef ds:uri="CEE65117-4BBE-4C9C-8465-20A300C4D3E5"/>
    <ds:schemaRef ds:uri="94fc26e6-6271-400d-888b-6bc5b0598690"/>
    <ds:schemaRef ds:uri="http://schemas.microsoft.com/sharepoint/v3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Monetary Policy Report TEMPLATE</Template>
  <TotalTime>86</TotalTime>
  <Words>1129</Words>
  <Application>Microsoft Office PowerPoint</Application>
  <PresentationFormat>On-screen Show (4:3)</PresentationFormat>
  <Paragraphs>75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ＭＳ Ｐゴシック</vt:lpstr>
      <vt:lpstr>ＭＳ Ｐゴシック</vt:lpstr>
      <vt:lpstr>Arial</vt:lpstr>
      <vt:lpstr>Calibri</vt:lpstr>
      <vt:lpstr>Times</vt:lpstr>
      <vt:lpstr>IR POWERPOINT TEMPLATE</vt:lpstr>
      <vt:lpstr>Monetary Policy Report January 2020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January 2020</dc:title>
  <dc:subject>Section 4: In focus Supply and spare capacity</dc:subject>
  <dc:creator>Bank of England</dc:creator>
  <cp:keywords/>
  <dc:description/>
  <cp:lastModifiedBy>Chapman, Wayne</cp:lastModifiedBy>
  <cp:revision>11</cp:revision>
  <cp:lastPrinted>2014-02-11T15:04:13Z</cp:lastPrinted>
  <dcterms:created xsi:type="dcterms:W3CDTF">2020-01-28T11:35:40Z</dcterms:created>
  <dcterms:modified xsi:type="dcterms:W3CDTF">2020-01-29T17:11:43Z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