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6" r:id="rId5"/>
  </p:sldMasterIdLst>
  <p:notesMasterIdLst>
    <p:notesMasterId r:id="rId13"/>
  </p:notesMasterIdLst>
  <p:sldIdLst>
    <p:sldId id="317" r:id="rId6"/>
    <p:sldId id="332" r:id="rId7"/>
    <p:sldId id="316" r:id="rId8"/>
    <p:sldId id="319" r:id="rId9"/>
    <p:sldId id="331" r:id="rId10"/>
    <p:sldId id="333" r:id="rId11"/>
    <p:sldId id="334" r:id="rId12"/>
  </p:sldIdLst>
  <p:sldSz cx="9144000" cy="6858000" type="screen4x3"/>
  <p:notesSz cx="6805613" cy="99441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2">
          <p15:clr>
            <a:srgbClr val="A4A3A4"/>
          </p15:clr>
        </p15:guide>
        <p15:guide id="2" orient="horz" pos="528">
          <p15:clr>
            <a:srgbClr val="A4A3A4"/>
          </p15:clr>
        </p15:guide>
        <p15:guide id="3" orient="horz" pos="3660">
          <p15:clr>
            <a:srgbClr val="A4A3A4"/>
          </p15:clr>
        </p15:guide>
        <p15:guide id="4" orient="horz" pos="864">
          <p15:clr>
            <a:srgbClr val="A4A3A4"/>
          </p15:clr>
        </p15:guide>
        <p15:guide id="5" pos="4610">
          <p15:clr>
            <a:srgbClr val="A4A3A4"/>
          </p15:clr>
        </p15:guide>
        <p15:guide id="6" pos="1122">
          <p15:clr>
            <a:srgbClr val="A4A3A4"/>
          </p15:clr>
        </p15:guide>
        <p15:guide id="7" pos="18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E6E"/>
    <a:srgbClr val="960000"/>
    <a:srgbClr val="96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7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1198" y="74"/>
      </p:cViewPr>
      <p:guideLst>
        <p:guide orient="horz" pos="332"/>
        <p:guide orient="horz" pos="528"/>
        <p:guide orient="horz" pos="3660"/>
        <p:guide orient="horz" pos="864"/>
        <p:guide pos="4610"/>
        <p:guide pos="1122"/>
        <p:guide pos="184"/>
      </p:guideLst>
    </p:cSldViewPr>
  </p:slideViewPr>
  <p:outlineViewPr>
    <p:cViewPr>
      <p:scale>
        <a:sx n="100" d="100"/>
        <a:sy n="100" d="100"/>
      </p:scale>
      <p:origin x="0" y="100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1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1.xml"/><Relationship Id="rId15" Type="http://schemas.openxmlformats.org/officeDocument/2006/relationships/viewProps" Target="viewProps.xml"/><Relationship Id="rId10" Type="http://schemas.openxmlformats.org/officeDocument/2006/relationships/slide" Target="slides/slide5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4975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90963" y="0"/>
            <a:ext cx="2898775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1700" y="763588"/>
            <a:ext cx="4986338" cy="3740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5988" y="4732338"/>
            <a:ext cx="4957762" cy="450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536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64675"/>
            <a:ext cx="2974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b" anchorCtr="0" compatLnSpc="1">
            <a:prstTxWarp prst="textNoShape">
              <a:avLst/>
            </a:prstTxWarp>
          </a:bodyPr>
          <a:lstStyle>
            <a:lvl1pPr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90963" y="9464675"/>
            <a:ext cx="2898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/>
            </a:lvl1pPr>
          </a:lstStyle>
          <a:p>
            <a:pPr>
              <a:defRPr/>
            </a:pPr>
            <a:fld id="{D9C3E3EA-DFF6-4FED-A327-0B330CCF16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8517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 pitchFamily="-105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882143"/>
          </a:xfrm>
          <a:prstGeom prst="rect">
            <a:avLst/>
          </a:prstGeom>
        </p:spPr>
        <p:txBody>
          <a:bodyPr>
            <a:noAutofit/>
          </a:bodyPr>
          <a:lstStyle>
            <a:lvl5pPr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292100" y="5810250"/>
            <a:ext cx="8491538" cy="1047751"/>
          </a:xfrm>
        </p:spPr>
        <p:txBody>
          <a:bodyPr bIns="180000" anchor="b">
            <a:no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0813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9032 BoE logo-R&amp;P 300dpi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075" y="1600200"/>
            <a:ext cx="23780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000" y="2318400"/>
            <a:ext cx="2932712" cy="777138"/>
          </a:xfrm>
        </p:spPr>
        <p:txBody>
          <a:bodyPr lIns="0" tIns="0" rIns="0" bIns="0" anchor="t"/>
          <a:lstStyle>
            <a:lvl1pPr algn="l">
              <a:defRPr sz="2400" b="1">
                <a:solidFill>
                  <a:srgbClr val="005E6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792000" y="3427200"/>
            <a:ext cx="5335151" cy="473681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00884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BECD48F-9AD5-4984-978B-467AA0B5B77C}" type="datetimeFigureOut">
              <a:rPr lang="en-GB"/>
              <a:pPr>
                <a:defRPr/>
              </a:pPr>
              <a:t>07/05/2020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BD0C0CD-4C4E-4B65-B52B-9DB2682BF7D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1030" name="Text Placeholder 8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216000" indent="-21600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sz="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lang="en-US" sz="2400" kern="1200" dirty="0">
          <a:solidFill>
            <a:srgbClr val="005E6E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lang="en-US" sz="20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lang="en-US" sz="8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sz="2000" kern="1200" baseline="300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792162" y="2317750"/>
            <a:ext cx="3911481" cy="777875"/>
          </a:xfrm>
        </p:spPr>
        <p:txBody>
          <a:bodyPr/>
          <a:lstStyle/>
          <a:p>
            <a:r>
              <a:rPr lang="en-GB" dirty="0"/>
              <a:t>Monetary Policy Report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May 2020</a:t>
            </a:r>
          </a:p>
        </p:txBody>
      </p:sp>
      <p:sp>
        <p:nvSpPr>
          <p:cNvPr id="4099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92163" y="3427413"/>
            <a:ext cx="5754752" cy="473075"/>
          </a:xfrm>
        </p:spPr>
        <p:txBody>
          <a:bodyPr/>
          <a:lstStyle/>
          <a:p>
            <a:pPr lvl="2"/>
            <a:r>
              <a:rPr lang="en-GB" sz="2400" smtClean="0">
                <a:solidFill>
                  <a:srgbClr val="005E6E"/>
                </a:solidFill>
              </a:rPr>
              <a:t>In focus </a:t>
            </a:r>
            <a:r>
              <a:rPr lang="en-GB" sz="2400"/>
              <a:t>The economic effects of Covid-19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1019875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 smtClean="0"/>
              <a:t>Chart 3.1 </a:t>
            </a:r>
            <a:r>
              <a:rPr lang="en-GB" dirty="0" smtClean="0"/>
              <a:t>Covid-19 </a:t>
            </a:r>
            <a:r>
              <a:rPr lang="en-GB" dirty="0"/>
              <a:t>has spread around the </a:t>
            </a:r>
            <a:r>
              <a:rPr lang="en-GB" dirty="0" smtClean="0"/>
              <a:t>world</a:t>
            </a:r>
            <a:endParaRPr lang="en-GB" dirty="0"/>
          </a:p>
          <a:p>
            <a:pPr lvl="2"/>
            <a:r>
              <a:rPr lang="en-GB" dirty="0" smtClean="0"/>
              <a:t>Number </a:t>
            </a:r>
            <a:r>
              <a:rPr lang="en-GB" dirty="0"/>
              <a:t>of Covid-19 </a:t>
            </a:r>
            <a:r>
              <a:rPr lang="en-GB" dirty="0" smtClean="0"/>
              <a:t>cases</a:t>
            </a:r>
            <a:r>
              <a:rPr lang="en-GB" baseline="30000" dirty="0" smtClean="0"/>
              <a:t>(a)</a:t>
            </a:r>
          </a:p>
          <a:p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Sources: COVID-19 Dashboard by the Centre for Systems Science and Engineering (CSSE) at Johns Hopkins University and Bank calculations. </a:t>
            </a:r>
            <a:endParaRPr lang="en-GB" dirty="0" smtClean="0"/>
          </a:p>
          <a:p>
            <a:endParaRPr lang="en-GB"/>
          </a:p>
          <a:p>
            <a:r>
              <a:rPr lang="en-GB" smtClean="0"/>
              <a:t>(</a:t>
            </a:r>
            <a:r>
              <a:rPr lang="en-GB" dirty="0" smtClean="0"/>
              <a:t>a)	Data are not available for countries in shaded in grey. Cumulative cases to 29 April.</a:t>
            </a:r>
            <a:endParaRPr lang="en-GB" dirty="0"/>
          </a:p>
        </p:txBody>
      </p:sp>
      <p:pic>
        <p:nvPicPr>
          <p:cNvPr id="4" name="Picture 3"/>
          <p:cNvPicPr preferRelativeResize="0"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531" y="1108364"/>
            <a:ext cx="7184939" cy="50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36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 smtClean="0"/>
              <a:t>Chart 3.2 </a:t>
            </a:r>
            <a:r>
              <a:rPr lang="en-GB" dirty="0" smtClean="0"/>
              <a:t>Spending </a:t>
            </a:r>
            <a:r>
              <a:rPr lang="en-GB" dirty="0"/>
              <a:t>on goods and services that involve social contact will be the most affected by the </a:t>
            </a:r>
            <a:r>
              <a:rPr lang="en-GB" dirty="0" smtClean="0"/>
              <a:t>pandemic</a:t>
            </a:r>
            <a:endParaRPr lang="en-GB" dirty="0"/>
          </a:p>
          <a:p>
            <a:pPr lvl="2"/>
            <a:r>
              <a:rPr lang="en-GB" dirty="0" smtClean="0"/>
              <a:t>Share </a:t>
            </a:r>
            <a:r>
              <a:rPr lang="en-GB" dirty="0"/>
              <a:t>of annual UK household consumption in </a:t>
            </a:r>
            <a:r>
              <a:rPr lang="en-GB" dirty="0" smtClean="0"/>
              <a:t>2019</a:t>
            </a:r>
            <a:endParaRPr lang="en-GB" baseline="30000" dirty="0" smtClean="0"/>
          </a:p>
          <a:p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6400800"/>
            <a:ext cx="8491538" cy="457201"/>
          </a:xfrm>
        </p:spPr>
        <p:txBody>
          <a:bodyPr/>
          <a:lstStyle/>
          <a:p>
            <a:r>
              <a:rPr lang="en-GB" dirty="0"/>
              <a:t>Sources: ONS and Bank calculations</a:t>
            </a:r>
            <a:r>
              <a:rPr lang="en-GB" dirty="0" smtClean="0"/>
              <a:t>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099" y="1482904"/>
            <a:ext cx="8519391" cy="4543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3973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 smtClean="0"/>
              <a:t>Figure 1 </a:t>
            </a:r>
            <a:r>
              <a:rPr lang="en-GB" dirty="0" smtClean="0"/>
              <a:t>Covid-19 </a:t>
            </a:r>
            <a:r>
              <a:rPr lang="en-GB" dirty="0"/>
              <a:t>affects economic activity through a series of </a:t>
            </a:r>
            <a:r>
              <a:rPr lang="en-GB" dirty="0" smtClean="0"/>
              <a:t>channels</a:t>
            </a:r>
            <a:endParaRPr lang="en-GB" dirty="0"/>
          </a:p>
          <a:p>
            <a:pPr lvl="2"/>
            <a:endParaRPr lang="en-GB" baseline="30000" dirty="0"/>
          </a:p>
          <a:p>
            <a:endParaRPr lang="en-GB" dirty="0"/>
          </a:p>
        </p:txBody>
      </p:sp>
      <p:pic>
        <p:nvPicPr>
          <p:cNvPr id="2" name="Picture 1"/>
          <p:cNvPicPr preferRelativeResize="0"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100" y="1363898"/>
            <a:ext cx="8519390" cy="4528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3327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882143"/>
          </a:xfrm>
        </p:spPr>
        <p:txBody>
          <a:bodyPr/>
          <a:lstStyle/>
          <a:p>
            <a:pPr lvl="1"/>
            <a:r>
              <a:rPr lang="en-GB" b="1" dirty="0" smtClean="0"/>
              <a:t>Table 3.A </a:t>
            </a:r>
            <a:r>
              <a:rPr lang="en-GB" dirty="0" smtClean="0"/>
              <a:t>Past </a:t>
            </a:r>
            <a:r>
              <a:rPr lang="en-GB" dirty="0"/>
              <a:t>pandemics are estimated to have had significant economic </a:t>
            </a:r>
            <a:r>
              <a:rPr lang="en-GB" dirty="0" smtClean="0"/>
              <a:t>effects</a:t>
            </a:r>
            <a:endParaRPr lang="en-GB" dirty="0"/>
          </a:p>
          <a:p>
            <a:pPr lvl="2"/>
            <a:r>
              <a:rPr lang="en-GB" dirty="0" smtClean="0"/>
              <a:t>Impact </a:t>
            </a:r>
            <a:r>
              <a:rPr lang="en-GB" dirty="0"/>
              <a:t>on economic activity from a selection of previous pandemics and </a:t>
            </a:r>
            <a:r>
              <a:rPr lang="en-GB" dirty="0" smtClean="0"/>
              <a:t>epidemics</a:t>
            </a:r>
            <a:endParaRPr lang="en-GB" baseline="30000" dirty="0"/>
          </a:p>
        </p:txBody>
      </p:sp>
      <p:pic>
        <p:nvPicPr>
          <p:cNvPr id="10" name="Picture 9"/>
          <p:cNvPicPr preferRelativeResize="0"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062" y="2906958"/>
            <a:ext cx="8197462" cy="1985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118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882143"/>
          </a:xfrm>
        </p:spPr>
        <p:txBody>
          <a:bodyPr/>
          <a:lstStyle/>
          <a:p>
            <a:pPr lvl="1"/>
            <a:r>
              <a:rPr lang="en-GB" b="1" dirty="0" smtClean="0"/>
              <a:t>Table 3.B </a:t>
            </a:r>
            <a:r>
              <a:rPr lang="en-GB" dirty="0" smtClean="0"/>
              <a:t>The </a:t>
            </a:r>
            <a:r>
              <a:rPr lang="en-GB" dirty="0"/>
              <a:t>estimated impacts of hypothetical pandemics on the UK economy vary </a:t>
            </a:r>
            <a:r>
              <a:rPr lang="en-GB" dirty="0" smtClean="0"/>
              <a:t>substantially</a:t>
            </a:r>
            <a:endParaRPr lang="en-GB" dirty="0"/>
          </a:p>
          <a:p>
            <a:pPr lvl="2"/>
            <a:r>
              <a:rPr lang="en-GB" dirty="0" smtClean="0"/>
              <a:t>Selection </a:t>
            </a:r>
            <a:r>
              <a:rPr lang="en-GB" dirty="0"/>
              <a:t>of papers that estimate the </a:t>
            </a:r>
            <a:r>
              <a:rPr lang="en-GB" dirty="0" smtClean="0"/>
              <a:t>impact </a:t>
            </a:r>
            <a:r>
              <a:rPr lang="en-GB" dirty="0"/>
              <a:t>of hypothetical pandemics on the </a:t>
            </a:r>
            <a:r>
              <a:rPr lang="en-GB" dirty="0" smtClean="0"/>
              <a:t>UK</a:t>
            </a:r>
            <a:endParaRPr lang="en-GB" baseline="30000" dirty="0"/>
          </a:p>
        </p:txBody>
      </p:sp>
      <p:pic>
        <p:nvPicPr>
          <p:cNvPr id="9" name="Picture 8"/>
          <p:cNvPicPr preferRelativeResize="0"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098" y="2501170"/>
            <a:ext cx="8519390" cy="2797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349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882143"/>
          </a:xfrm>
        </p:spPr>
        <p:txBody>
          <a:bodyPr/>
          <a:lstStyle/>
          <a:p>
            <a:pPr lvl="1"/>
            <a:r>
              <a:rPr lang="en-GB" b="1" dirty="0"/>
              <a:t>Table </a:t>
            </a:r>
            <a:r>
              <a:rPr lang="en-GB" b="1" dirty="0" smtClean="0"/>
              <a:t>3.C </a:t>
            </a:r>
            <a:r>
              <a:rPr lang="en-GB" dirty="0" smtClean="0"/>
              <a:t>Studies </a:t>
            </a:r>
            <a:r>
              <a:rPr lang="en-GB" dirty="0"/>
              <a:t>which include extensive social distancing measures find the largest economic </a:t>
            </a:r>
            <a:r>
              <a:rPr lang="en-GB" dirty="0" smtClean="0"/>
              <a:t>effects</a:t>
            </a:r>
            <a:endParaRPr lang="en-GB" dirty="0"/>
          </a:p>
          <a:p>
            <a:pPr lvl="2"/>
            <a:r>
              <a:rPr lang="en-GB" dirty="0" smtClean="0"/>
              <a:t>Selections </a:t>
            </a:r>
            <a:r>
              <a:rPr lang="en-GB" dirty="0"/>
              <a:t>of papers that estimate the impact of pandemics with extensive social distancing </a:t>
            </a:r>
            <a:r>
              <a:rPr lang="en-GB" dirty="0" smtClean="0"/>
              <a:t>measures</a:t>
            </a:r>
            <a:endParaRPr lang="en-GB" baseline="30000" dirty="0"/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6479177"/>
            <a:ext cx="8491538" cy="378824"/>
          </a:xfrm>
        </p:spPr>
        <p:txBody>
          <a:bodyPr/>
          <a:lstStyle/>
          <a:p>
            <a:r>
              <a:rPr lang="en-GB" dirty="0"/>
              <a:t>(a)	Estimated impact on consumption rather than GDP</a:t>
            </a:r>
            <a:r>
              <a:rPr lang="en-GB" dirty="0" smtClean="0"/>
              <a:t>.</a:t>
            </a:r>
            <a:endParaRPr lang="en-GB" dirty="0"/>
          </a:p>
        </p:txBody>
      </p:sp>
      <p:pic>
        <p:nvPicPr>
          <p:cNvPr id="5" name="Picture 4"/>
          <p:cNvPicPr preferRelativeResize="0"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26" y="3283305"/>
            <a:ext cx="8143535" cy="1232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701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R POWERPOINT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onetary Policy Report TEMPLATE.potx" id="{217060B4-6D18-45A7-A659-45287B2330FE}" vid="{50DC2827-C7AA-4BD0-984B-68D4FF2E471D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4B7A2743FA39468C07943C26AE453C" ma:contentTypeVersion="1076" ma:contentTypeDescription="Create a new document." ma:contentTypeScope="" ma:versionID="2f0587e9cbd5ef714b92d6b5a957b6a2">
  <xsd:schema xmlns:xsd="http://www.w3.org/2001/XMLSchema" xmlns:xs="http://www.w3.org/2001/XMLSchema" xmlns:p="http://schemas.microsoft.com/office/2006/metadata/properties" xmlns:ns1="http://schemas.microsoft.com/sharepoint/v3" xmlns:ns2="b67fa5cd-9f58-4c91-ae17-33c31eed239f" xmlns:ns3="94fc26e6-6271-400d-888b-6bc5b0598690" xmlns:ns4="94FC26E6-6271-400D-888B-6BC5B0598690" xmlns:ns5="http://schemas.microsoft.com/sharepoint/v3/fields" xmlns:ns6="CEE65117-4BBE-4C9C-8465-20A300C4D3E5" targetNamespace="http://schemas.microsoft.com/office/2006/metadata/properties" ma:root="true" ma:fieldsID="7db58f5ba35790aa542153843322d321" ns1:_="" ns2:_="" ns3:_="" ns4:_="" ns5:_="" ns6:_="">
    <xsd:import namespace="http://schemas.microsoft.com/sharepoint/v3"/>
    <xsd:import namespace="b67fa5cd-9f58-4c91-ae17-33c31eed239f"/>
    <xsd:import namespace="94fc26e6-6271-400d-888b-6bc5b0598690"/>
    <xsd:import namespace="94FC26E6-6271-400D-888B-6BC5B0598690"/>
    <xsd:import namespace="http://schemas.microsoft.com/sharepoint/v3/fields"/>
    <xsd:import namespace="CEE65117-4BBE-4C9C-8465-20A300C4D3E5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1:PublishDate" minOccurs="0"/>
                <xsd:element ref="ns1:OwnerGroup"/>
                <xsd:element ref="ns2:BOETaxonomyFieldTaxHTField0" minOccurs="0"/>
                <xsd:element ref="ns3:TaxCatchAll" minOccurs="0"/>
                <xsd:element ref="ns4:TaxCatchAllLabel" minOccurs="0"/>
                <xsd:element ref="ns5:BOEKeywords" minOccurs="0"/>
                <xsd:element ref="ns1:BOESummaryText" minOccurs="0"/>
                <xsd:element ref="ns1:IncludeContentsInIndex" minOccurs="0"/>
                <xsd:element ref="ns1:BOEApprovalStatus" minOccurs="0"/>
                <xsd:element ref="ns6:BOETwoLevelApprovalUnapprovedUrls" minOccurs="0"/>
                <xsd:element ref="ns1:ApprovedBy" minOccurs="0"/>
                <xsd:element ref="ns1:PublishedBy" minOccurs="0"/>
                <xsd:element ref="ns1:ArchivalDate" minOccurs="0"/>
                <xsd:element ref="ns1:ReviewalDate" minOccurs="0"/>
                <xsd:element ref="ns1:ArchivalChoice"/>
                <xsd:element ref="ns1:PublicationReviewalChoice" minOccurs="0"/>
                <xsd:element ref="ns1:BOEReplicationFlag" minOccurs="0"/>
                <xsd:element ref="ns1:BOEReplicateBackwardLinksOnDeployFlag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internalName="PublishingStartDate">
      <xsd:simpleType>
        <xsd:restriction base="dms:Unknown"/>
      </xsd:simpleType>
    </xsd:element>
    <xsd:element name="PublishingExpirationDate" ma:index="9" nillable="true" ma:displayName="Scheduling End Date" ma:internalName="PublishingExpirationDate">
      <xsd:simpleType>
        <xsd:restriction base="dms:Unknown"/>
      </xsd:simpleType>
    </xsd:element>
    <xsd:element name="PublishDate" ma:index="10" nillable="true" ma:displayName="Publication Date" ma:format="DateOnly" ma:internalName="PublishDate" ma:readOnly="false">
      <xsd:simpleType>
        <xsd:restriction base="dms:DateTime"/>
      </xsd:simpleType>
    </xsd:element>
    <xsd:element name="OwnerGroup" ma:index="11" ma:displayName="Owner Group" ma:list="UserInfo" ma:SearchPeopleOnly="false" ma:internalName="OwnerGroup" ma:readOnly="fals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BOESummaryText" ma:index="17" nillable="true" ma:displayName="Summary Text" ma:internalName="BOESummaryText" ma:readOnly="false">
      <xsd:simpleType>
        <xsd:restriction base="dms:Note">
          <xsd:maxLength value="255"/>
        </xsd:restriction>
      </xsd:simpleType>
    </xsd:element>
    <xsd:element name="IncludeContentsInIndex" ma:index="18" nillable="true" ma:displayName="Make Content Searchable" ma:default="1" ma:description="" ma:internalName="IncludeContentsInIndex" ma:readOnly="false">
      <xsd:simpleType>
        <xsd:restriction base="dms:Boolean"/>
      </xsd:simpleType>
    </xsd:element>
    <xsd:element name="BOEApprovalStatus" ma:index="19" nillable="true" ma:displayName="2 Stage Approval Status" ma:default="Pending Approval" ma:internalName="BOEApprovalStatus" ma:readOnly="false">
      <xsd:simpleType>
        <xsd:restriction base="dms:Choice">
          <xsd:enumeration value="Pending Approval"/>
          <xsd:enumeration value="Level 1 Approved"/>
          <xsd:enumeration value="Level 1 Rejected"/>
          <xsd:enumeration value="Level 2 Approved"/>
          <xsd:enumeration value="Level 2 Rejected"/>
        </xsd:restriction>
      </xsd:simpleType>
    </xsd:element>
    <xsd:element name="ApprovedBy" ma:index="21" nillable="true" ma:displayName="Approved By" ma:list="UserInfo" ma:internalName="ApprovedBy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PublishedBy" ma:index="22" nillable="true" ma:displayName="Published By" ma:list="UserInfo" ma:internalName="PublishedBy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rchivalDate" ma:index="23" nillable="true" ma:displayName="Archival Date" ma:format="DateOnly" ma:internalName="ArchivalDate" ma:readOnly="false">
      <xsd:simpleType>
        <xsd:restriction base="dms:DateTime"/>
      </xsd:simpleType>
    </xsd:element>
    <xsd:element name="ReviewalDate" ma:index="24" nillable="true" ma:displayName="Reviewal Date" ma:format="DateOnly" ma:internalName="ReviewalDate" ma:readOnly="false">
      <xsd:simpleType>
        <xsd:restriction base="dms:DateTime"/>
      </xsd:simpleType>
    </xsd:element>
    <xsd:element name="ArchivalChoice" ma:index="25" ma:displayName="Archive In" ma:default="3 Years" ma:internalName="ArchivalChoice" ma:readOnly="false">
      <xsd:simpleType>
        <xsd:restriction base="dms:Choice">
          <xsd:enumeration value="3 Months"/>
          <xsd:enumeration value="6 Months"/>
          <xsd:enumeration value="1 Year"/>
          <xsd:enumeration value="2 Years"/>
          <xsd:enumeration value="3 Years"/>
          <xsd:enumeration value="4 Years"/>
          <xsd:enumeration value="5 Years"/>
        </xsd:restriction>
      </xsd:simpleType>
    </xsd:element>
    <xsd:element name="PublicationReviewalChoice" ma:index="26" nillable="true" ma:displayName="Review Publication In" ma:internalName="PublicationReviewalChoice" ma:readOnly="false">
      <xsd:simpleType>
        <xsd:restriction base="dms:Choice">
          <xsd:enumeration value="3 Months"/>
          <xsd:enumeration value="6 Months"/>
          <xsd:enumeration value="12 Months"/>
          <xsd:enumeration value="24 Months"/>
        </xsd:restriction>
      </xsd:simpleType>
    </xsd:element>
    <xsd:element name="BOEReplicationFlag" ma:index="27" nillable="true" ma:displayName="Replicated" ma:default="1" ma:internalName="Replicated" ma:readOnly="false">
      <xsd:simpleType>
        <xsd:restriction base="dms:Text"/>
      </xsd:simpleType>
    </xsd:element>
    <xsd:element name="BOEReplicateBackwardLinksOnDeployFlag" ma:index="28" nillable="true" ma:displayName="Replicate Backward Links On Deploy" ma:default="0" ma:internalName="Replicate_x0020_Backward_x0020_Links_x0020_On_x0020_Deploy" ma:readOnly="fals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7fa5cd-9f58-4c91-ae17-33c31eed239f" elementFormDefault="qualified">
    <xsd:import namespace="http://schemas.microsoft.com/office/2006/documentManagement/types"/>
    <xsd:import namespace="http://schemas.microsoft.com/office/infopath/2007/PartnerControls"/>
    <xsd:element name="BOETaxonomyFieldTaxHTField0" ma:index="13" ma:taxonomy="true" ma:internalName="BOETaxonomyFieldTaxHTField0" ma:taxonomyFieldName="BOETaxonomyField" ma:displayName="Taxonomy" ma:default="" ma:fieldId="{8d0458c1-0fb7-4981-bee1-52d0df01895c}" ma:taxonomyMulti="true" ma:sspId="e7d7e58a-7b41-4cba-85bd-a9b5ca8cc10b" ma:termSetId="cfc9b131-5595-44bb-b00d-4993470fbbfd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fc26e6-6271-400d-888b-6bc5b0598690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description="" ma:hidden="true" ma:list="{1ce4d6b7-b018-4549-b7d2-069325a334df}" ma:internalName="TaxCatchAll" ma:showField="CatchAllData" ma:web="94fc26e6-6271-400d-888b-6bc5b059869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FC26E6-6271-400D-888B-6BC5B0598690" elementFormDefault="qualified">
    <xsd:import namespace="http://schemas.microsoft.com/office/2006/documentManagement/types"/>
    <xsd:import namespace="http://schemas.microsoft.com/office/infopath/2007/PartnerControls"/>
    <xsd:element name="TaxCatchAllLabel" ma:index="15" nillable="true" ma:displayName="Taxonomy Catch All Column1" ma:hidden="true" ma:list="{1ce4d6b7-b018-4549-b7d2-069325a334df}" ma:internalName="TaxCatchAllLabel" ma:readOnly="true" ma:showField="CatchAllDataLabel" ma:web="94fc26e6-6271-400d-888b-6bc5b059869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BOEKeywords" ma:index="16" nillable="true" ma:displayName="Keywords" ma:hidden="true" ma:internalName="BOEKeywords" ma:readOnly="fals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65117-4BBE-4C9C-8465-20A300C4D3E5" elementFormDefault="qualified">
    <xsd:import namespace="http://schemas.microsoft.com/office/2006/documentManagement/types"/>
    <xsd:import namespace="http://schemas.microsoft.com/office/infopath/2007/PartnerControls"/>
    <xsd:element name="BOETwoLevelApprovalUnapprovedUrls" ma:index="20" nillable="true" ma:displayName="Unapproved Urls" ma:internalName="BOETwoLevelApprovalUnapprovedUrls" ma:readOnly="fals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LongProperties xmlns="http://schemas.microsoft.com/office/2006/metadata/longProperties"/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ReviewalDate xmlns="http://schemas.microsoft.com/sharepoint/v3" xsi:nil="true"/>
    <TaxCatchAll xmlns="94fc26e6-6271-400d-888b-6bc5b0598690">
      <Value>987</Value>
    </TaxCatchAll>
    <BOETwoLevelApprovalUnapprovedUrls xmlns="CEE65117-4BBE-4C9C-8465-20A300C4D3E5" xsi:nil="true"/>
    <BOEReplicationFlag xmlns="http://schemas.microsoft.com/sharepoint/v3">0</BOEReplicationFlag>
    <PublicationReviewalChoice xmlns="http://schemas.microsoft.com/sharepoint/v3" xsi:nil="true"/>
    <BOETaxonomyFieldTaxHTField0 xmlns="b67fa5cd-9f58-4c91-ae17-33c31eed239f">
      <Terms xmlns="http://schemas.microsoft.com/office/infopath/2007/PartnerControls">
        <TermInfo xmlns="http://schemas.microsoft.com/office/infopath/2007/PartnerControls">
          <TermName xmlns="http://schemas.microsoft.com/office/infopath/2007/PartnerControls">Inflation Report</TermName>
          <TermId xmlns="http://schemas.microsoft.com/office/infopath/2007/PartnerControls">5c80c2f4-886d-4955-b2ec-35ac269431e4</TermId>
        </TermInfo>
      </Terms>
    </BOETaxonomyFieldTaxHTField0>
    <BOEReplicateBackwardLinksOnDeployFlag xmlns="http://schemas.microsoft.com/sharepoint/v3">false</BOEReplicateBackwardLinksOnDeployFlag>
    <PublishDate xmlns="http://schemas.microsoft.com/sharepoint/v3">2013-08-06T23:00:00+00:00</PublishDate>
    <PublishingExpirationDate xmlns="http://schemas.microsoft.com/sharepoint/v3" xsi:nil="true"/>
    <IncludeContentsInIndex xmlns="http://schemas.microsoft.com/sharepoint/v3">true</IncludeContentsInIndex>
    <PublishingStartDate xmlns="http://schemas.microsoft.com/sharepoint/v3">2013-08-07T10:30:00Z</PublishingStartDate>
    <BOEKeywords xmlns="http://schemas.microsoft.com/sharepoint/v3/fields">Bank of England Inflation Report August 2013, IR, monetary policy, MPC, Output and supply</BOEKeywords>
    <OwnerGroup xmlns="http://schemas.microsoft.com/sharepoint/v3">
      <UserInfo>
        <DisplayName/>
        <AccountId>97</AccountId>
        <AccountType/>
      </UserInfo>
    </OwnerGroup>
    <BOEApprovalStatus xmlns="http://schemas.microsoft.com/sharepoint/v3">Pending Approval</BOEApprovalStatus>
    <BOESummaryText xmlns="http://schemas.microsoft.com/sharepoint/v3" xsi:nil="true"/>
    <ArchivalChoice xmlns="http://schemas.microsoft.com/sharepoint/v3">5 Years</ArchivalChoice>
    <ArchivalDate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DC3328FC-D678-49E8-B4B4-2C3773526C1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b67fa5cd-9f58-4c91-ae17-33c31eed239f"/>
    <ds:schemaRef ds:uri="94fc26e6-6271-400d-888b-6bc5b0598690"/>
    <ds:schemaRef ds:uri="94FC26E6-6271-400D-888B-6BC5B0598690"/>
    <ds:schemaRef ds:uri="http://schemas.microsoft.com/sharepoint/v3/fields"/>
    <ds:schemaRef ds:uri="CEE65117-4BBE-4C9C-8465-20A300C4D3E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A747499-D055-4494-BECF-CC0DD689BDE0}">
  <ds:schemaRefs>
    <ds:schemaRef ds:uri="http://schemas.microsoft.com/office/2006/metadata/longProperties"/>
  </ds:schemaRefs>
</ds:datastoreItem>
</file>

<file path=customXml/itemProps3.xml><?xml version="1.0" encoding="utf-8"?>
<ds:datastoreItem xmlns:ds="http://schemas.openxmlformats.org/officeDocument/2006/customXml" ds:itemID="{4F2BA893-CFF4-4AF1-9D1D-0600F4183E19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D4A39AD9-F0DF-4C49-B8DC-4830BAFEA464}">
  <ds:schemaRefs>
    <ds:schemaRef ds:uri="http://schemas.microsoft.com/sharepoint/v3"/>
    <ds:schemaRef ds:uri="http://purl.org/dc/terms/"/>
    <ds:schemaRef ds:uri="http://schemas.microsoft.com/office/infopath/2007/PartnerControls"/>
    <ds:schemaRef ds:uri="http://schemas.microsoft.com/sharepoint/v3/fields"/>
    <ds:schemaRef ds:uri="http://schemas.microsoft.com/office/2006/documentManagement/types"/>
    <ds:schemaRef ds:uri="http://schemas.openxmlformats.org/package/2006/metadata/core-properties"/>
    <ds:schemaRef ds:uri="CEE65117-4BBE-4C9C-8465-20A300C4D3E5"/>
    <ds:schemaRef ds:uri="94FC26E6-6271-400D-888B-6BC5B0598690"/>
    <ds:schemaRef ds:uri="http://purl.org/dc/elements/1.1/"/>
    <ds:schemaRef ds:uri="http://schemas.microsoft.com/office/2006/metadata/properties"/>
    <ds:schemaRef ds:uri="94fc26e6-6271-400d-888b-6bc5b0598690"/>
    <ds:schemaRef ds:uri="b67fa5cd-9f58-4c91-ae17-33c31eed239f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Monetary Policy Report TEMPLATE</Template>
  <TotalTime>167</TotalTime>
  <Words>206</Words>
  <Application>Microsoft Office PowerPoint</Application>
  <PresentationFormat>On-screen Show (4:3)</PresentationFormat>
  <Paragraphs>18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MS PGothic</vt:lpstr>
      <vt:lpstr>MS PGothic</vt:lpstr>
      <vt:lpstr>Arial</vt:lpstr>
      <vt:lpstr>Calibri</vt:lpstr>
      <vt:lpstr>Times</vt:lpstr>
      <vt:lpstr>IR POWERPOINT TEMPLATE</vt:lpstr>
      <vt:lpstr>Monetary Policy Report May 2020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Monetary Policy Report May 2020</dc:title>
  <dc:subject>Section 3: In focus The economic effects of Covid-19</dc:subject>
  <dc:creator>Bank of England</dc:creator>
  <cp:keywords/>
  <dc:description/>
  <cp:lastModifiedBy>Paulet Sadler</cp:lastModifiedBy>
  <cp:revision>38</cp:revision>
  <cp:lastPrinted>2014-02-11T15:04:13Z</cp:lastPrinted>
  <dcterms:created xsi:type="dcterms:W3CDTF">2020-01-28T11:18:07Z</dcterms:created>
  <dcterms:modified xsi:type="dcterms:W3CDTF">2020-05-07T11:13:46Z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isplay_urn:schemas-microsoft-com:office:office#OwnerGroup">
    <vt:lpwstr/>
  </property>
  <property fmtid="{D5CDD505-2E9C-101B-9397-08002B2CF9AE}" pid="3" name="BOETaxonomyField">
    <vt:lpwstr>987;#Inflation Report|5c80c2f4-886d-4955-b2ec-35ac269431e4</vt:lpwstr>
  </property>
  <property fmtid="{D5CDD505-2E9C-101B-9397-08002B2CF9AE}" pid="4" name="TemplateUrl">
    <vt:lpwstr/>
  </property>
  <property fmtid="{D5CDD505-2E9C-101B-9397-08002B2CF9AE}" pid="5" name="Order">
    <vt:lpwstr>591000.000000000</vt:lpwstr>
  </property>
  <property fmtid="{D5CDD505-2E9C-101B-9397-08002B2CF9AE}" pid="6" name="xd_ProgID">
    <vt:lpwstr/>
  </property>
  <property fmtid="{D5CDD505-2E9C-101B-9397-08002B2CF9AE}" pid="7" name="ContentTypeId">
    <vt:lpwstr>0x010100EBF4EEF456FC2F46961A35CADEE901AB</vt:lpwstr>
  </property>
  <property fmtid="{D5CDD505-2E9C-101B-9397-08002B2CF9AE}" pid="8" name="_SourceUrl">
    <vt:lpwstr/>
  </property>
  <property fmtid="{D5CDD505-2E9C-101B-9397-08002B2CF9AE}" pid="9" name="_SharedFileIndex">
    <vt:lpwstr/>
  </property>
  <property fmtid="{D5CDD505-2E9C-101B-9397-08002B2CF9AE}" pid="10" name="_AdHocReviewCycleID">
    <vt:i4>-56442415</vt:i4>
  </property>
  <property fmtid="{D5CDD505-2E9C-101B-9397-08002B2CF9AE}" pid="11" name="_NewReviewCycle">
    <vt:lpwstr/>
  </property>
  <property fmtid="{D5CDD505-2E9C-101B-9397-08002B2CF9AE}" pid="12" name="_EmailSubject">
    <vt:lpwstr>PowerPoint files for the MPR</vt:lpwstr>
  </property>
  <property fmtid="{D5CDD505-2E9C-101B-9397-08002B2CF9AE}" pid="13" name="_AuthorEmail">
    <vt:lpwstr>Paulet.Sadler@bankofengland.gsi.gov.uk</vt:lpwstr>
  </property>
  <property fmtid="{D5CDD505-2E9C-101B-9397-08002B2CF9AE}" pid="14" name="_AuthorEmailDisplayName">
    <vt:lpwstr>Sadler, Paulet</vt:lpwstr>
  </property>
</Properties>
</file>