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0"/>
  </p:notesMasterIdLst>
  <p:sldIdLst>
    <p:sldId id="314" r:id="rId6"/>
    <p:sldId id="317" r:id="rId7"/>
    <p:sldId id="318" r:id="rId8"/>
    <p:sldId id="316" r:id="rId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1185" userDrawn="1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6E"/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323" y="74"/>
      </p:cViewPr>
      <p:guideLst>
        <p:guide orient="horz" pos="332"/>
        <p:guide orient="horz" pos="528"/>
        <p:guide orient="horz" pos="3660"/>
        <p:guide orient="horz" pos="1185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2" y="2317750"/>
            <a:ext cx="3627437" cy="777875"/>
          </a:xfrm>
        </p:spPr>
        <p:txBody>
          <a:bodyPr/>
          <a:lstStyle/>
          <a:p>
            <a:r>
              <a:rPr lang="en-GB" dirty="0" smtClean="0">
                <a:solidFill>
                  <a:srgbClr val="005E6E"/>
                </a:solidFill>
              </a:rPr>
              <a:t>Monetary Policy Report</a:t>
            </a:r>
            <a:br>
              <a:rPr lang="en-GB" dirty="0" smtClean="0">
                <a:solidFill>
                  <a:srgbClr val="005E6E"/>
                </a:solidFill>
              </a:rPr>
            </a:br>
            <a:r>
              <a:rPr lang="en-GB" dirty="0" smtClean="0">
                <a:solidFill>
                  <a:srgbClr val="005E6E"/>
                </a:solidFill>
              </a:rPr>
              <a:t>May 2020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924435" cy="473075"/>
          </a:xfrm>
        </p:spPr>
        <p:txBody>
          <a:bodyPr/>
          <a:lstStyle/>
          <a:p>
            <a:pPr lvl="2"/>
            <a:r>
              <a:rPr lang="en-GB" sz="2400" dirty="0" smtClean="0"/>
              <a:t>Annex 1: </a:t>
            </a:r>
            <a:r>
              <a:rPr lang="en-GB" sz="2400" dirty="0"/>
              <a:t>Other forecasters’ expectations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A </a:t>
            </a:r>
            <a:r>
              <a:rPr lang="en-GB" dirty="0" smtClean="0">
                <a:solidFill>
                  <a:srgbClr val="005E6E"/>
                </a:solidFill>
              </a:rPr>
              <a:t>In </a:t>
            </a:r>
            <a:r>
              <a:rPr lang="en-GB" dirty="0">
                <a:solidFill>
                  <a:srgbClr val="005E6E"/>
                </a:solidFill>
              </a:rPr>
              <a:t>2020 Q2, external forecasters expected GDP growth to fall markedly, </a:t>
            </a:r>
            <a:r>
              <a:rPr lang="en-GB" dirty="0" smtClean="0">
                <a:solidFill>
                  <a:srgbClr val="005E6E"/>
                </a:solidFill>
              </a:rPr>
              <a:t>unemployment </a:t>
            </a:r>
            <a:r>
              <a:rPr lang="en-GB" dirty="0">
                <a:solidFill>
                  <a:srgbClr val="005E6E"/>
                </a:solidFill>
              </a:rPr>
              <a:t>to rise and CPI inflation to fall below 1</a:t>
            </a:r>
            <a:r>
              <a:rPr lang="en-GB" dirty="0" smtClean="0">
                <a:solidFill>
                  <a:srgbClr val="005E6E"/>
                </a:solidFill>
              </a:rPr>
              <a:t>%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 smtClean="0"/>
              <a:t>Averages </a:t>
            </a:r>
            <a:r>
              <a:rPr lang="en-GB" dirty="0"/>
              <a:t>of other forecasters’ central projections for GDP growth, the unemployment rate and CPI inflation in 2020 Q2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Source: Projections of outside forecasters as of 24 April 2020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99" y="2407647"/>
            <a:ext cx="2700000" cy="2660294"/>
          </a:xfrm>
          <a:prstGeom prst="rect">
            <a:avLst/>
          </a:prstGeom>
        </p:spPr>
      </p:pic>
      <p:pic>
        <p:nvPicPr>
          <p:cNvPr id="6" name="Picture 5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127" y="2417617"/>
            <a:ext cx="2700000" cy="2640353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155" y="2419281"/>
            <a:ext cx="2700000" cy="263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4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Chart B </a:t>
            </a:r>
            <a:r>
              <a:rPr lang="en-GB" dirty="0" smtClean="0">
                <a:solidFill>
                  <a:srgbClr val="005E6E"/>
                </a:solidFill>
              </a:rPr>
              <a:t>Over </a:t>
            </a:r>
            <a:r>
              <a:rPr lang="en-GB" dirty="0">
                <a:solidFill>
                  <a:srgbClr val="005E6E"/>
                </a:solidFill>
              </a:rPr>
              <a:t>the next year, external forecasters expect GDP growth to rebound, and inflation to remain below the </a:t>
            </a:r>
            <a:r>
              <a:rPr lang="en-GB" dirty="0" smtClean="0">
                <a:solidFill>
                  <a:srgbClr val="005E6E"/>
                </a:solidFill>
              </a:rPr>
              <a:t>target</a:t>
            </a:r>
            <a:endParaRPr lang="en-GB" dirty="0">
              <a:solidFill>
                <a:srgbClr val="005E6E"/>
              </a:solidFill>
            </a:endParaRPr>
          </a:p>
          <a:p>
            <a:pPr lvl="2"/>
            <a:r>
              <a:rPr lang="en-GB" dirty="0"/>
              <a:t>Projections for GDP and CPI inflation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Source: Projections of outside forecasters as of 24 April 2020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67" y="1521284"/>
            <a:ext cx="2803157" cy="4425705"/>
          </a:xfrm>
          <a:prstGeom prst="rect">
            <a:avLst/>
          </a:prstGeom>
        </p:spPr>
      </p:pic>
      <p:pic>
        <p:nvPicPr>
          <p:cNvPr id="6" name="Picture 5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118" y="1521283"/>
            <a:ext cx="2841038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>
                <a:solidFill>
                  <a:srgbClr val="005E6E"/>
                </a:solidFill>
              </a:rPr>
              <a:t>Table 1 </a:t>
            </a:r>
            <a:r>
              <a:rPr lang="en-GB" dirty="0" smtClean="0">
                <a:solidFill>
                  <a:schemeClr val="tx1"/>
                </a:solidFill>
              </a:rPr>
              <a:t>Averages </a:t>
            </a:r>
            <a:r>
              <a:rPr lang="en-GB" dirty="0">
                <a:solidFill>
                  <a:schemeClr val="tx1"/>
                </a:solidFill>
              </a:rPr>
              <a:t>of other forecasters’ central </a:t>
            </a:r>
            <a:r>
              <a:rPr lang="en-GB" dirty="0" smtClean="0">
                <a:solidFill>
                  <a:schemeClr val="tx1"/>
                </a:solidFill>
              </a:rPr>
              <a:t>projections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Projections of outside forecasters as of 24 April 2020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  <a:p>
            <a:r>
              <a:rPr lang="en-GB" dirty="0"/>
              <a:t>(a)	Four-quarter percentage change.</a:t>
            </a:r>
          </a:p>
          <a:p>
            <a:r>
              <a:rPr lang="en-GB" dirty="0"/>
              <a:t>(b)	Twelve-month rate.</a:t>
            </a:r>
          </a:p>
          <a:p>
            <a:r>
              <a:rPr lang="en-GB" dirty="0"/>
              <a:t>(c)	Original purchase value. Purchased via the creation of central bank reserves. The fall in the stock of purchased gilts over the three-year horizon reflects changes in the composition of the respondents for two and three years ahead.</a:t>
            </a:r>
          </a:p>
          <a:p>
            <a:r>
              <a:rPr lang="en-GB" dirty="0"/>
              <a:t>(d)	Index: January 2005 = 100.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8" b="36323"/>
          <a:stretch/>
        </p:blipFill>
        <p:spPr>
          <a:xfrm>
            <a:off x="292099" y="1939493"/>
            <a:ext cx="6609738" cy="303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4A39AD9-F0DF-4C49-B8DC-4830BAFEA464}">
  <ds:schemaRefs>
    <ds:schemaRef ds:uri="http://schemas.microsoft.com/sharepoint/v3"/>
    <ds:schemaRef ds:uri="http://purl.org/dc/terms/"/>
    <ds:schemaRef ds:uri="http://schemas.microsoft.com/office/infopath/2007/PartnerControls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CEE65117-4BBE-4C9C-8465-20A300C4D3E5"/>
    <ds:schemaRef ds:uri="94FC26E6-6271-400D-888B-6BC5B0598690"/>
    <ds:schemaRef ds:uri="http://purl.org/dc/elements/1.1/"/>
    <ds:schemaRef ds:uri="http://schemas.microsoft.com/office/2006/metadata/properties"/>
    <ds:schemaRef ds:uri="94fc26e6-6271-400d-888b-6bc5b0598690"/>
    <ds:schemaRef ds:uri="b67fa5cd-9f58-4c91-ae17-33c31eed23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684</TotalTime>
  <Words>203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MS PGothic</vt:lpstr>
      <vt:lpstr>Arial</vt:lpstr>
      <vt:lpstr>Calibri</vt:lpstr>
      <vt:lpstr>Times</vt:lpstr>
      <vt:lpstr>IR POWERPOINT TEMPLATE</vt:lpstr>
      <vt:lpstr>Monetary Policy Report May 2020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2020</dc:title>
  <dc:subject>Annex 1: Other forecasters’ expectations</dc:subject>
  <dc:creator>Bank of England</dc:creator>
  <cp:keywords/>
  <dc:description/>
  <cp:lastModifiedBy>Paulet Sadler</cp:lastModifiedBy>
  <cp:revision>62</cp:revision>
  <cp:lastPrinted>2014-02-11T15:04:13Z</cp:lastPrinted>
  <dcterms:created xsi:type="dcterms:W3CDTF">2019-02-05T19:14:55Z</dcterms:created>
  <dcterms:modified xsi:type="dcterms:W3CDTF">2020-05-07T11:14:52Z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_AdHocReviewCycleID">
    <vt:i4>-734931516</vt:i4>
  </property>
  <property fmtid="{D5CDD505-2E9C-101B-9397-08002B2CF9AE}" pid="11" name="_NewReviewCycle">
    <vt:lpwstr/>
  </property>
  <property fmtid="{D5CDD505-2E9C-101B-9397-08002B2CF9AE}" pid="12" name="_EmailSubject">
    <vt:lpwstr>PowerPoint files for the MPR</vt:lpwstr>
  </property>
  <property fmtid="{D5CDD505-2E9C-101B-9397-08002B2CF9AE}" pid="13" name="_AuthorEmail">
    <vt:lpwstr>Paulet.Sadler@bankofengland.gsi.gov.uk</vt:lpwstr>
  </property>
  <property fmtid="{D5CDD505-2E9C-101B-9397-08002B2CF9AE}" pid="14" name="_AuthorEmailDisplayName">
    <vt:lpwstr>Sadler, Paulet</vt:lpwstr>
  </property>
</Properties>
</file>