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54"/>
  </p:notesMasterIdLst>
  <p:sldIdLst>
    <p:sldId id="314" r:id="rId6"/>
    <p:sldId id="338" r:id="rId7"/>
    <p:sldId id="339" r:id="rId8"/>
    <p:sldId id="340" r:id="rId9"/>
    <p:sldId id="341" r:id="rId10"/>
    <p:sldId id="360" r:id="rId11"/>
    <p:sldId id="342" r:id="rId12"/>
    <p:sldId id="343" r:id="rId13"/>
    <p:sldId id="344" r:id="rId14"/>
    <p:sldId id="345" r:id="rId15"/>
    <p:sldId id="346" r:id="rId16"/>
    <p:sldId id="347" r:id="rId17"/>
    <p:sldId id="348" r:id="rId18"/>
    <p:sldId id="349" r:id="rId19"/>
    <p:sldId id="350" r:id="rId20"/>
    <p:sldId id="351" r:id="rId21"/>
    <p:sldId id="352" r:id="rId22"/>
    <p:sldId id="353" r:id="rId23"/>
    <p:sldId id="354" r:id="rId24"/>
    <p:sldId id="355" r:id="rId25"/>
    <p:sldId id="356" r:id="rId26"/>
    <p:sldId id="357" r:id="rId27"/>
    <p:sldId id="376" r:id="rId28"/>
    <p:sldId id="377" r:id="rId29"/>
    <p:sldId id="361" r:id="rId30"/>
    <p:sldId id="362" r:id="rId31"/>
    <p:sldId id="363" r:id="rId32"/>
    <p:sldId id="364" r:id="rId33"/>
    <p:sldId id="365" r:id="rId34"/>
    <p:sldId id="366" r:id="rId35"/>
    <p:sldId id="367" r:id="rId36"/>
    <p:sldId id="368" r:id="rId37"/>
    <p:sldId id="369" r:id="rId38"/>
    <p:sldId id="370" r:id="rId39"/>
    <p:sldId id="371" r:id="rId40"/>
    <p:sldId id="372" r:id="rId41"/>
    <p:sldId id="373" r:id="rId42"/>
    <p:sldId id="374" r:id="rId43"/>
    <p:sldId id="375" r:id="rId44"/>
    <p:sldId id="309" r:id="rId45"/>
    <p:sldId id="358" r:id="rId46"/>
    <p:sldId id="359" r:id="rId47"/>
    <p:sldId id="378" r:id="rId48"/>
    <p:sldId id="380" r:id="rId49"/>
    <p:sldId id="381" r:id="rId50"/>
    <p:sldId id="382" r:id="rId51"/>
    <p:sldId id="383" r:id="rId52"/>
    <p:sldId id="384" r:id="rId53"/>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extLst>
    <p:ext uri="{EFAFB233-063F-42B5-8137-9DF3F51BA10A}">
      <p15:sldGuideLst xmlns:p15="http://schemas.microsoft.com/office/powerpoint/2012/main">
        <p15:guide id="1" orient="horz" pos="332">
          <p15:clr>
            <a:srgbClr val="A4A3A4"/>
          </p15:clr>
        </p15:guide>
        <p15:guide id="2" orient="horz" pos="528">
          <p15:clr>
            <a:srgbClr val="A4A3A4"/>
          </p15:clr>
        </p15:guide>
        <p15:guide id="3" orient="horz" pos="3660">
          <p15:clr>
            <a:srgbClr val="A4A3A4"/>
          </p15:clr>
        </p15:guide>
        <p15:guide id="4" orient="horz" pos="864">
          <p15:clr>
            <a:srgbClr val="A4A3A4"/>
          </p15:clr>
        </p15:guide>
        <p15:guide id="5" pos="4610">
          <p15:clr>
            <a:srgbClr val="A4A3A4"/>
          </p15:clr>
        </p15:guide>
        <p15:guide id="6" pos="1122">
          <p15:clr>
            <a:srgbClr val="A4A3A4"/>
          </p15:clr>
        </p15:guide>
        <p15:guide id="7" pos="18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E6E"/>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227" autoAdjust="0"/>
    <p:restoredTop sz="94660"/>
  </p:normalViewPr>
  <p:slideViewPr>
    <p:cSldViewPr snapToGrid="0" showGuides="1">
      <p:cViewPr varScale="1">
        <p:scale>
          <a:sx n="68" d="100"/>
          <a:sy n="68" d="100"/>
        </p:scale>
        <p:origin x="867" y="68"/>
      </p:cViewPr>
      <p:guideLst>
        <p:guide orient="horz" pos="332"/>
        <p:guide orient="horz" pos="528"/>
        <p:guide orient="horz" pos="3660"/>
        <p:guide orient="horz" pos="864"/>
        <p:guide pos="4610"/>
        <p:guide pos="1122"/>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extLst>
      <p:ext uri="{BB962C8B-B14F-4D97-AF65-F5344CB8AC3E}">
        <p14:creationId xmlns:p14="http://schemas.microsoft.com/office/powerpoint/2010/main" val="29140640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45</a:t>
            </a:fld>
            <a:endParaRPr lang="en-US"/>
          </a:p>
        </p:txBody>
      </p:sp>
    </p:spTree>
    <p:extLst>
      <p:ext uri="{BB962C8B-B14F-4D97-AF65-F5344CB8AC3E}">
        <p14:creationId xmlns:p14="http://schemas.microsoft.com/office/powerpoint/2010/main" val="4827191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960000"/>
                </a:solidFill>
                <a:latin typeface="Arial" panose="020B0604020202020204" pitchFamily="34" charset="0"/>
                <a:cs typeface="Arial" panose="020B0604020202020204" pitchFamily="34" charset="0"/>
              </a:defRPr>
            </a:lvl1pPr>
          </a:lstStyle>
          <a:p>
            <a:r>
              <a:rPr lang="en-US"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US" smtClean="0"/>
              <a:t>Click to 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smtClean="0"/>
              <a:t>Click to edit Master title style</a:t>
            </a:r>
            <a:endParaRPr lang="en-GB" dirty="0"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07/05/2020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www.bankofengland.co.uk/report/2020/monetary-policy-report-financial-stability-report-may-2020" TargetMode="Externa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s://moneyfacts.co.uk/" TargetMode="Externa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www.bankofengland.co.uk/bank-overground/2019/how-can-we-measure-uk-financial-conditions" TargetMode="Externa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s://www.imf.org/en/Topics/imf-and-covid19/Policy-Responses-to-COVID-19" TargetMode="Externa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4885156" cy="777875"/>
          </a:xfrm>
        </p:spPr>
        <p:txBody>
          <a:bodyPr/>
          <a:lstStyle/>
          <a:p>
            <a:r>
              <a:rPr lang="en-GB" dirty="0" smtClean="0">
                <a:solidFill>
                  <a:srgbClr val="005E6E"/>
                </a:solidFill>
              </a:rPr>
              <a:t>Monetary Policy Report</a:t>
            </a:r>
            <a:br>
              <a:rPr lang="en-GB" dirty="0" smtClean="0">
                <a:solidFill>
                  <a:srgbClr val="005E6E"/>
                </a:solidFill>
              </a:rPr>
            </a:br>
            <a:r>
              <a:rPr lang="en-GB" dirty="0" smtClean="0">
                <a:solidFill>
                  <a:srgbClr val="005E6E"/>
                </a:solidFill>
              </a:rPr>
              <a:t>May 2020</a:t>
            </a:r>
          </a:p>
        </p:txBody>
      </p:sp>
      <p:sp>
        <p:nvSpPr>
          <p:cNvPr id="4099" name="Text Placeholder 2"/>
          <p:cNvSpPr>
            <a:spLocks noGrp="1"/>
          </p:cNvSpPr>
          <p:nvPr>
            <p:ph type="body" sz="quarter" idx="13"/>
          </p:nvPr>
        </p:nvSpPr>
        <p:spPr>
          <a:xfrm>
            <a:off x="792163" y="3427413"/>
            <a:ext cx="7932737" cy="1058862"/>
          </a:xfrm>
        </p:spPr>
        <p:txBody>
          <a:bodyPr/>
          <a:lstStyle/>
          <a:p>
            <a:pPr lvl="2"/>
            <a:r>
              <a:rPr lang="en-GB" sz="2400" dirty="0" smtClean="0"/>
              <a:t>Current economic conditions</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2.9 </a:t>
            </a:r>
            <a:r>
              <a:rPr lang="en-GB" dirty="0" smtClean="0">
                <a:solidFill>
                  <a:srgbClr val="005E6E"/>
                </a:solidFill>
              </a:rPr>
              <a:t>Governments </a:t>
            </a:r>
            <a:r>
              <a:rPr lang="en-GB" dirty="0">
                <a:solidFill>
                  <a:srgbClr val="005E6E"/>
                </a:solidFill>
              </a:rPr>
              <a:t>are providing exceptional support for their economies in response to the </a:t>
            </a:r>
            <a:r>
              <a:rPr lang="en-GB" dirty="0" smtClean="0">
                <a:solidFill>
                  <a:srgbClr val="005E6E"/>
                </a:solidFill>
              </a:rPr>
              <a:t>crisis</a:t>
            </a:r>
          </a:p>
          <a:p>
            <a:pPr lvl="2"/>
            <a:r>
              <a:rPr lang="en-GB" dirty="0" smtClean="0"/>
              <a:t>Bank </a:t>
            </a:r>
            <a:r>
              <a:rPr lang="en-GB" dirty="0"/>
              <a:t>staff estimates of announced fiscal policy </a:t>
            </a:r>
            <a:r>
              <a:rPr lang="en-GB" dirty="0" smtClean="0"/>
              <a:t>responses</a:t>
            </a:r>
            <a:r>
              <a:rPr lang="en-GB" baseline="30000" dirty="0" smtClean="0"/>
              <a:t>(a</a:t>
            </a:r>
            <a:r>
              <a:rPr lang="en-GB" baseline="30000" dirty="0"/>
              <a:t>)</a:t>
            </a:r>
          </a:p>
        </p:txBody>
      </p:sp>
      <p:sp>
        <p:nvSpPr>
          <p:cNvPr id="5" name="Text Placeholder 4"/>
          <p:cNvSpPr>
            <a:spLocks noGrp="1"/>
          </p:cNvSpPr>
          <p:nvPr>
            <p:ph type="body" sz="quarter" idx="16"/>
          </p:nvPr>
        </p:nvSpPr>
        <p:spPr>
          <a:xfrm>
            <a:off x="307252" y="5810249"/>
            <a:ext cx="8229194" cy="1047751"/>
          </a:xfrm>
        </p:spPr>
        <p:txBody>
          <a:bodyPr/>
          <a:lstStyle/>
          <a:p>
            <a:r>
              <a:rPr lang="en-GB" dirty="0"/>
              <a:t>(a)	See </a:t>
            </a:r>
            <a:r>
              <a:rPr lang="en-GB" b="1" dirty="0"/>
              <a:t>Table 2.B </a:t>
            </a:r>
            <a:r>
              <a:rPr lang="en-GB" dirty="0"/>
              <a:t>and its footnote for more information.</a:t>
            </a:r>
          </a:p>
          <a:p>
            <a:r>
              <a:rPr lang="en-GB" dirty="0"/>
              <a:t>(b)	Policy announcements as a percentage of nominal GDP in 2019. </a:t>
            </a:r>
          </a:p>
          <a:p>
            <a:r>
              <a:rPr lang="en-GB" dirty="0"/>
              <a:t>(c)	Bridging measures are temporary fiscal actions that will eventually be repaid (</a:t>
            </a:r>
            <a:r>
              <a:rPr lang="en-GB" dirty="0" err="1"/>
              <a:t>eg</a:t>
            </a:r>
            <a:r>
              <a:rPr lang="en-GB" dirty="0"/>
              <a:t> tax deferrals, state loans). The actual uptake of programmes may be lower than the announced packages.</a:t>
            </a:r>
          </a:p>
          <a:p>
            <a:r>
              <a:rPr lang="en-GB" dirty="0"/>
              <a:t>(d)	Projected response of automatic stabilisers.</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316879"/>
            <a:ext cx="5197460" cy="4493370"/>
          </a:xfrm>
          <a:prstGeom prst="rect">
            <a:avLst/>
          </a:prstGeom>
        </p:spPr>
      </p:pic>
    </p:spTree>
    <p:extLst>
      <p:ext uri="{BB962C8B-B14F-4D97-AF65-F5344CB8AC3E}">
        <p14:creationId xmlns:p14="http://schemas.microsoft.com/office/powerpoint/2010/main" val="252719951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2.10 </a:t>
            </a:r>
            <a:r>
              <a:rPr lang="en-GB" dirty="0" smtClean="0">
                <a:solidFill>
                  <a:srgbClr val="005E6E"/>
                </a:solidFill>
              </a:rPr>
              <a:t>Equity </a:t>
            </a:r>
            <a:r>
              <a:rPr lang="en-GB" dirty="0">
                <a:solidFill>
                  <a:srgbClr val="005E6E"/>
                </a:solidFill>
              </a:rPr>
              <a:t>price and interest rate implied volatility has been exceptionally </a:t>
            </a:r>
            <a:r>
              <a:rPr lang="en-GB" dirty="0" smtClean="0">
                <a:solidFill>
                  <a:srgbClr val="005E6E"/>
                </a:solidFill>
              </a:rPr>
              <a:t>high</a:t>
            </a:r>
          </a:p>
          <a:p>
            <a:pPr lvl="2"/>
            <a:r>
              <a:rPr lang="en-GB" dirty="0" smtClean="0"/>
              <a:t>Option-implied volatilities</a:t>
            </a:r>
            <a:endParaRPr lang="en-GB" baseline="30000" dirty="0"/>
          </a:p>
        </p:txBody>
      </p:sp>
      <p:sp>
        <p:nvSpPr>
          <p:cNvPr id="5" name="Text Placeholder 4"/>
          <p:cNvSpPr>
            <a:spLocks noGrp="1"/>
          </p:cNvSpPr>
          <p:nvPr>
            <p:ph type="body" sz="quarter" idx="16"/>
          </p:nvPr>
        </p:nvSpPr>
        <p:spPr>
          <a:xfrm>
            <a:off x="307252" y="5810249"/>
            <a:ext cx="8229194" cy="1047751"/>
          </a:xfrm>
        </p:spPr>
        <p:txBody>
          <a:bodyPr/>
          <a:lstStyle/>
          <a:p>
            <a:r>
              <a:rPr lang="en-GB" dirty="0"/>
              <a:t>Sources: Bloomberg Finance L.P. and Bank calculations.</a:t>
            </a:r>
          </a:p>
          <a:p>
            <a:endParaRPr lang="en-GB" dirty="0"/>
          </a:p>
          <a:p>
            <a:r>
              <a:rPr lang="en-GB" dirty="0"/>
              <a:t>(a)	VIX measure of 30-day implied volatility of the S&amp;P 500 equity index.</a:t>
            </a:r>
          </a:p>
          <a:p>
            <a:r>
              <a:rPr lang="en-GB"/>
              <a:t>(b)	Merrill Option Implied Volatility Estimate (MOVE) Index measure of implied volatility of one-month US Treasury </a:t>
            </a:r>
            <a:r>
              <a:rPr lang="en-GB" smtClean="0"/>
              <a:t>options.</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22839" y="1377839"/>
            <a:ext cx="5398019" cy="4432410"/>
          </a:xfrm>
          <a:prstGeom prst="rect">
            <a:avLst/>
          </a:prstGeom>
        </p:spPr>
      </p:pic>
    </p:spTree>
    <p:extLst>
      <p:ext uri="{BB962C8B-B14F-4D97-AF65-F5344CB8AC3E}">
        <p14:creationId xmlns:p14="http://schemas.microsoft.com/office/powerpoint/2010/main" val="36257850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2.11 </a:t>
            </a:r>
            <a:r>
              <a:rPr lang="en-GB" dirty="0" smtClean="0">
                <a:solidFill>
                  <a:srgbClr val="005E6E"/>
                </a:solidFill>
              </a:rPr>
              <a:t>Equity </a:t>
            </a:r>
            <a:r>
              <a:rPr lang="en-GB" dirty="0">
                <a:solidFill>
                  <a:srgbClr val="005E6E"/>
                </a:solidFill>
              </a:rPr>
              <a:t>prices fell sharply in March, although there has been a modest recovery since </a:t>
            </a:r>
            <a:r>
              <a:rPr lang="en-GB" dirty="0" smtClean="0">
                <a:solidFill>
                  <a:srgbClr val="005E6E"/>
                </a:solidFill>
              </a:rPr>
              <a:t>then </a:t>
            </a:r>
          </a:p>
          <a:p>
            <a:pPr lvl="2"/>
            <a:r>
              <a:rPr lang="en-GB" dirty="0" smtClean="0"/>
              <a:t>International </a:t>
            </a:r>
            <a:r>
              <a:rPr lang="en-GB" dirty="0"/>
              <a:t>equity </a:t>
            </a:r>
            <a:r>
              <a:rPr lang="en-GB" dirty="0" smtClean="0"/>
              <a:t>prices</a:t>
            </a:r>
            <a:r>
              <a:rPr lang="en-GB" baseline="30000" dirty="0" smtClean="0"/>
              <a:t>(a</a:t>
            </a:r>
            <a:r>
              <a:rPr lang="en-GB" baseline="30000" dirty="0"/>
              <a:t>)</a:t>
            </a:r>
          </a:p>
        </p:txBody>
      </p:sp>
      <p:sp>
        <p:nvSpPr>
          <p:cNvPr id="5" name="Text Placeholder 4"/>
          <p:cNvSpPr>
            <a:spLocks noGrp="1"/>
          </p:cNvSpPr>
          <p:nvPr>
            <p:ph type="body" sz="quarter" idx="16"/>
          </p:nvPr>
        </p:nvSpPr>
        <p:spPr>
          <a:xfrm>
            <a:off x="307252" y="5810249"/>
            <a:ext cx="8229194" cy="1047751"/>
          </a:xfrm>
        </p:spPr>
        <p:txBody>
          <a:bodyPr/>
          <a:lstStyle/>
          <a:p>
            <a:r>
              <a:rPr lang="en-GB" dirty="0"/>
              <a:t>Sources: </a:t>
            </a:r>
            <a:r>
              <a:rPr lang="en-GB" dirty="0" err="1"/>
              <a:t>Eikon</a:t>
            </a:r>
            <a:r>
              <a:rPr lang="en-GB" dirty="0"/>
              <a:t> from </a:t>
            </a:r>
            <a:r>
              <a:rPr lang="en-GB" dirty="0" err="1"/>
              <a:t>Refinitiv</a:t>
            </a:r>
            <a:r>
              <a:rPr lang="en-GB" dirty="0"/>
              <a:t>, MSCI and Bank calculations.</a:t>
            </a:r>
          </a:p>
          <a:p>
            <a:endParaRPr lang="en-GB" dirty="0"/>
          </a:p>
          <a:p>
            <a:r>
              <a:rPr lang="en-GB" dirty="0"/>
              <a:t>(a)	In local currency terms, except for MSCI Emerging Markets which is in US dollar terms.</a:t>
            </a:r>
          </a:p>
          <a:p>
            <a:r>
              <a:rPr lang="en-GB" dirty="0"/>
              <a:t>(b)	The MSCI Inc. disclaimer of liability, which applies to the data provided, is available from the ‘</a:t>
            </a:r>
            <a:r>
              <a:rPr lang="en-GB" i="1" u="sng" dirty="0">
                <a:hlinkClick r:id="rId2"/>
              </a:rPr>
              <a:t>Monetary Policy Report </a:t>
            </a:r>
            <a:r>
              <a:rPr lang="en-GB" u="sng" dirty="0">
                <a:hlinkClick r:id="rId2"/>
              </a:rPr>
              <a:t>May 2020</a:t>
            </a:r>
            <a:r>
              <a:rPr lang="en-GB" dirty="0"/>
              <a:t>’.</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1175" y="1361685"/>
            <a:ext cx="5465075" cy="4660401"/>
          </a:xfrm>
          <a:prstGeom prst="rect">
            <a:avLst/>
          </a:prstGeom>
        </p:spPr>
      </p:pic>
    </p:spTree>
    <p:extLst>
      <p:ext uri="{BB962C8B-B14F-4D97-AF65-F5344CB8AC3E}">
        <p14:creationId xmlns:p14="http://schemas.microsoft.com/office/powerpoint/2010/main" val="133386594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2.12 </a:t>
            </a:r>
            <a:r>
              <a:rPr lang="en-GB" dirty="0" smtClean="0">
                <a:solidFill>
                  <a:srgbClr val="005E6E"/>
                </a:solidFill>
              </a:rPr>
              <a:t>Corporate </a:t>
            </a:r>
            <a:r>
              <a:rPr lang="en-GB" dirty="0">
                <a:solidFill>
                  <a:srgbClr val="005E6E"/>
                </a:solidFill>
              </a:rPr>
              <a:t>bond spreads spiked in March and remain higher than they were in </a:t>
            </a:r>
            <a:r>
              <a:rPr lang="en-GB" dirty="0" smtClean="0">
                <a:solidFill>
                  <a:srgbClr val="005E6E"/>
                </a:solidFill>
              </a:rPr>
              <a:t>January</a:t>
            </a:r>
          </a:p>
          <a:p>
            <a:pPr lvl="2"/>
            <a:r>
              <a:rPr lang="en-GB" dirty="0" smtClean="0"/>
              <a:t>International </a:t>
            </a:r>
            <a:r>
              <a:rPr lang="en-GB" dirty="0"/>
              <a:t>non-financial corporate bond </a:t>
            </a:r>
            <a:r>
              <a:rPr lang="en-GB" dirty="0" smtClean="0"/>
              <a:t>spreads</a:t>
            </a:r>
            <a:r>
              <a:rPr lang="en-GB" baseline="30000" dirty="0" smtClean="0"/>
              <a:t>(a</a:t>
            </a:r>
            <a:r>
              <a:rPr lang="en-GB" baseline="30000" dirty="0"/>
              <a:t>)</a:t>
            </a:r>
          </a:p>
        </p:txBody>
      </p:sp>
      <p:sp>
        <p:nvSpPr>
          <p:cNvPr id="5" name="Text Placeholder 4"/>
          <p:cNvSpPr>
            <a:spLocks noGrp="1"/>
          </p:cNvSpPr>
          <p:nvPr>
            <p:ph type="body" sz="quarter" idx="16"/>
          </p:nvPr>
        </p:nvSpPr>
        <p:spPr>
          <a:xfrm>
            <a:off x="307252" y="5810249"/>
            <a:ext cx="8229194" cy="1047751"/>
          </a:xfrm>
        </p:spPr>
        <p:txBody>
          <a:bodyPr/>
          <a:lstStyle/>
          <a:p>
            <a:r>
              <a:rPr lang="en-GB" dirty="0"/>
              <a:t>Sources: </a:t>
            </a:r>
            <a:r>
              <a:rPr lang="en-GB" dirty="0" err="1"/>
              <a:t>Eikon</a:t>
            </a:r>
            <a:r>
              <a:rPr lang="en-GB" dirty="0"/>
              <a:t> from </a:t>
            </a:r>
            <a:r>
              <a:rPr lang="en-GB" dirty="0" err="1"/>
              <a:t>Refinitiv</a:t>
            </a:r>
            <a:r>
              <a:rPr lang="en-GB" dirty="0"/>
              <a:t>, ICE/</a:t>
            </a:r>
            <a:r>
              <a:rPr lang="en-GB" dirty="0" err="1"/>
              <a:t>BoAML</a:t>
            </a:r>
            <a:r>
              <a:rPr lang="en-GB" dirty="0"/>
              <a:t> Global Research and Bank calculations.</a:t>
            </a:r>
          </a:p>
          <a:p>
            <a:endParaRPr lang="en-GB" dirty="0"/>
          </a:p>
          <a:p>
            <a:r>
              <a:rPr lang="en-GB" dirty="0"/>
              <a:t>(a)	Option-adjusted spreads on government bond yields. Investment-grade corporate bond yields are calculated using an index of bonds with a rating of BBB3 or above. High-yield corporate bond yields are calculated using aggregate indices of bonds rated lower than BBB3. Due to monthly index rebalancing, movements in yields at the end of each month might reflect changes in the population of securities within the indices.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342482"/>
            <a:ext cx="5088647" cy="4467767"/>
          </a:xfrm>
          <a:prstGeom prst="rect">
            <a:avLst/>
          </a:prstGeom>
        </p:spPr>
      </p:pic>
    </p:spTree>
    <p:extLst>
      <p:ext uri="{BB962C8B-B14F-4D97-AF65-F5344CB8AC3E}">
        <p14:creationId xmlns:p14="http://schemas.microsoft.com/office/powerpoint/2010/main" val="125597691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2.13 </a:t>
            </a:r>
            <a:r>
              <a:rPr lang="en-GB" dirty="0" smtClean="0">
                <a:solidFill>
                  <a:srgbClr val="005E6E"/>
                </a:solidFill>
              </a:rPr>
              <a:t>Oil </a:t>
            </a:r>
            <a:r>
              <a:rPr lang="en-GB" dirty="0">
                <a:solidFill>
                  <a:srgbClr val="005E6E"/>
                </a:solidFill>
              </a:rPr>
              <a:t>prices have dropped sharply as global demand has </a:t>
            </a:r>
            <a:r>
              <a:rPr lang="en-GB" dirty="0" smtClean="0">
                <a:solidFill>
                  <a:srgbClr val="005E6E"/>
                </a:solidFill>
              </a:rPr>
              <a:t>fallen</a:t>
            </a:r>
          </a:p>
          <a:p>
            <a:pPr lvl="2"/>
            <a:r>
              <a:rPr lang="en-GB" dirty="0" smtClean="0"/>
              <a:t>US </a:t>
            </a:r>
            <a:r>
              <a:rPr lang="en-GB" dirty="0"/>
              <a:t>dollar oil and other commodity </a:t>
            </a:r>
            <a:r>
              <a:rPr lang="en-GB" dirty="0" smtClean="0"/>
              <a:t>prices</a:t>
            </a:r>
            <a:endParaRPr lang="en-GB" baseline="30000" dirty="0"/>
          </a:p>
        </p:txBody>
      </p:sp>
      <p:sp>
        <p:nvSpPr>
          <p:cNvPr id="5" name="Text Placeholder 4"/>
          <p:cNvSpPr>
            <a:spLocks noGrp="1"/>
          </p:cNvSpPr>
          <p:nvPr>
            <p:ph type="body" sz="quarter" idx="16"/>
          </p:nvPr>
        </p:nvSpPr>
        <p:spPr>
          <a:xfrm>
            <a:off x="307252" y="5810249"/>
            <a:ext cx="8229194" cy="1047751"/>
          </a:xfrm>
        </p:spPr>
        <p:txBody>
          <a:bodyPr/>
          <a:lstStyle/>
          <a:p>
            <a:r>
              <a:rPr lang="en-GB" dirty="0"/>
              <a:t>Sources: Bloomberg Finance L.P., </a:t>
            </a:r>
            <a:r>
              <a:rPr lang="en-GB" dirty="0" err="1"/>
              <a:t>Eikon</a:t>
            </a:r>
            <a:r>
              <a:rPr lang="en-GB" dirty="0"/>
              <a:t> from </a:t>
            </a:r>
            <a:r>
              <a:rPr lang="en-GB" dirty="0" err="1"/>
              <a:t>Refinitiv</a:t>
            </a:r>
            <a:r>
              <a:rPr lang="en-GB" dirty="0"/>
              <a:t>, S&amp;P indices and Bank calculations.</a:t>
            </a:r>
          </a:p>
          <a:p>
            <a:endParaRPr lang="en-GB" dirty="0"/>
          </a:p>
          <a:p>
            <a:r>
              <a:rPr lang="en-GB" dirty="0"/>
              <a:t>(a)	Calculated using S&amp;P GSCI US dollar commodity price indices.</a:t>
            </a:r>
          </a:p>
          <a:p>
            <a:r>
              <a:rPr lang="en-GB" dirty="0"/>
              <a:t>(b)	Total agricultural and livestock S&amp;P commodity index.</a:t>
            </a:r>
          </a:p>
          <a:p>
            <a:r>
              <a:rPr lang="en-GB" dirty="0"/>
              <a:t>(c)	US dollar Brent forward prices for delivery in 10–25 days’ time.</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371600"/>
            <a:ext cx="5466294" cy="4442164"/>
          </a:xfrm>
          <a:prstGeom prst="rect">
            <a:avLst/>
          </a:prstGeom>
        </p:spPr>
      </p:pic>
    </p:spTree>
    <p:extLst>
      <p:ext uri="{BB962C8B-B14F-4D97-AF65-F5344CB8AC3E}">
        <p14:creationId xmlns:p14="http://schemas.microsoft.com/office/powerpoint/2010/main" val="152769721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2.14 </a:t>
            </a:r>
            <a:r>
              <a:rPr lang="en-GB" dirty="0" smtClean="0">
                <a:solidFill>
                  <a:srgbClr val="005E6E"/>
                </a:solidFill>
              </a:rPr>
              <a:t>Long-term </a:t>
            </a:r>
            <a:r>
              <a:rPr lang="en-GB" dirty="0">
                <a:solidFill>
                  <a:srgbClr val="005E6E"/>
                </a:solidFill>
              </a:rPr>
              <a:t>government bond yields spiked in March but have mostly fallen following central bank </a:t>
            </a:r>
            <a:r>
              <a:rPr lang="en-GB" dirty="0" smtClean="0">
                <a:solidFill>
                  <a:srgbClr val="005E6E"/>
                </a:solidFill>
              </a:rPr>
              <a:t>action</a:t>
            </a:r>
          </a:p>
          <a:p>
            <a:pPr lvl="2"/>
            <a:r>
              <a:rPr lang="en-GB" dirty="0" smtClean="0"/>
              <a:t>Ten-year </a:t>
            </a:r>
            <a:r>
              <a:rPr lang="en-GB" dirty="0"/>
              <a:t>nominal interest </a:t>
            </a:r>
            <a:r>
              <a:rPr lang="en-GB" dirty="0" smtClean="0"/>
              <a:t>rates</a:t>
            </a:r>
            <a:r>
              <a:rPr lang="en-GB" baseline="30000" dirty="0" smtClean="0"/>
              <a:t>(a</a:t>
            </a:r>
            <a:r>
              <a:rPr lang="en-GB" baseline="30000" dirty="0"/>
              <a:t>)</a:t>
            </a:r>
          </a:p>
        </p:txBody>
      </p:sp>
      <p:sp>
        <p:nvSpPr>
          <p:cNvPr id="5" name="Text Placeholder 4"/>
          <p:cNvSpPr>
            <a:spLocks noGrp="1"/>
          </p:cNvSpPr>
          <p:nvPr>
            <p:ph type="body" sz="quarter" idx="16"/>
          </p:nvPr>
        </p:nvSpPr>
        <p:spPr>
          <a:xfrm>
            <a:off x="307252" y="5810249"/>
            <a:ext cx="8229194" cy="1047751"/>
          </a:xfrm>
        </p:spPr>
        <p:txBody>
          <a:bodyPr/>
          <a:lstStyle/>
          <a:p>
            <a:r>
              <a:rPr lang="en-GB" dirty="0"/>
              <a:t>Sources: Bloomberg Finance L.P. and Bank calculations.</a:t>
            </a:r>
          </a:p>
          <a:p>
            <a:endParaRPr lang="en-GB" dirty="0"/>
          </a:p>
          <a:p>
            <a:r>
              <a:rPr lang="en-GB" dirty="0"/>
              <a:t>(a)	Zero-coupon spot rates derived from government bond prices.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313871"/>
            <a:ext cx="5377902" cy="4680518"/>
          </a:xfrm>
          <a:prstGeom prst="rect">
            <a:avLst/>
          </a:prstGeom>
        </p:spPr>
      </p:pic>
    </p:spTree>
    <p:extLst>
      <p:ext uri="{BB962C8B-B14F-4D97-AF65-F5344CB8AC3E}">
        <p14:creationId xmlns:p14="http://schemas.microsoft.com/office/powerpoint/2010/main" val="321919660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2.15 </a:t>
            </a:r>
            <a:r>
              <a:rPr lang="en-GB" dirty="0" smtClean="0">
                <a:solidFill>
                  <a:srgbClr val="005E6E"/>
                </a:solidFill>
              </a:rPr>
              <a:t>There </a:t>
            </a:r>
            <a:r>
              <a:rPr lang="en-GB" dirty="0">
                <a:solidFill>
                  <a:srgbClr val="005E6E"/>
                </a:solidFill>
              </a:rPr>
              <a:t>was a unusual negative correlation between bond yields and equity prices in </a:t>
            </a:r>
            <a:r>
              <a:rPr lang="en-GB" dirty="0" smtClean="0">
                <a:solidFill>
                  <a:srgbClr val="005E6E"/>
                </a:solidFill>
              </a:rPr>
              <a:t>mid-March</a:t>
            </a:r>
          </a:p>
          <a:p>
            <a:pPr lvl="2"/>
            <a:r>
              <a:rPr lang="en-GB" dirty="0" smtClean="0"/>
              <a:t>Changes </a:t>
            </a:r>
            <a:r>
              <a:rPr lang="en-GB" dirty="0"/>
              <a:t>in UK bond yields and equity </a:t>
            </a:r>
            <a:r>
              <a:rPr lang="en-GB" dirty="0" smtClean="0"/>
              <a:t>prices</a:t>
            </a:r>
            <a:r>
              <a:rPr lang="en-GB" baseline="30000" dirty="0" smtClean="0"/>
              <a:t>(a</a:t>
            </a:r>
            <a:r>
              <a:rPr lang="en-GB" baseline="30000" dirty="0"/>
              <a:t>)</a:t>
            </a:r>
          </a:p>
        </p:txBody>
      </p:sp>
      <p:sp>
        <p:nvSpPr>
          <p:cNvPr id="5" name="Text Placeholder 4"/>
          <p:cNvSpPr>
            <a:spLocks noGrp="1"/>
          </p:cNvSpPr>
          <p:nvPr>
            <p:ph type="body" sz="quarter" idx="16"/>
          </p:nvPr>
        </p:nvSpPr>
        <p:spPr>
          <a:xfrm>
            <a:off x="307252" y="5810249"/>
            <a:ext cx="8229194" cy="1047751"/>
          </a:xfrm>
        </p:spPr>
        <p:txBody>
          <a:bodyPr/>
          <a:lstStyle/>
          <a:p>
            <a:r>
              <a:rPr lang="en-GB" dirty="0"/>
              <a:t>Sources: Bloomberg Finance L.P. and Bank calculations.</a:t>
            </a:r>
          </a:p>
          <a:p>
            <a:endParaRPr lang="en-GB" dirty="0"/>
          </a:p>
          <a:p>
            <a:r>
              <a:rPr lang="en-GB" dirty="0"/>
              <a:t>(a)	Changes over non-overlapping five-day periods.</a:t>
            </a:r>
          </a:p>
          <a:p>
            <a:r>
              <a:rPr lang="en-GB" dirty="0"/>
              <a:t>(b)	UK domestically focused companies’ equity price index. UK domestically focused companies are defined as those generating at least 70% of their revenues in the UK, based on annual financial accounts data on companies’ geographic revenue breakdown.</a:t>
            </a:r>
          </a:p>
          <a:p>
            <a:r>
              <a:rPr lang="en-GB" dirty="0"/>
              <a:t>(c)	Ten-year UK government bond yield.</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4" y="1371600"/>
            <a:ext cx="5165456" cy="4506172"/>
          </a:xfrm>
          <a:prstGeom prst="rect">
            <a:avLst/>
          </a:prstGeom>
        </p:spPr>
      </p:pic>
    </p:spTree>
    <p:extLst>
      <p:ext uri="{BB962C8B-B14F-4D97-AF65-F5344CB8AC3E}">
        <p14:creationId xmlns:p14="http://schemas.microsoft.com/office/powerpoint/2010/main" val="331886622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2.16 </a:t>
            </a:r>
            <a:r>
              <a:rPr lang="en-GB" dirty="0" smtClean="0">
                <a:solidFill>
                  <a:srgbClr val="005E6E"/>
                </a:solidFill>
              </a:rPr>
              <a:t>Sterling </a:t>
            </a:r>
            <a:r>
              <a:rPr lang="en-GB" dirty="0">
                <a:solidFill>
                  <a:srgbClr val="005E6E"/>
                </a:solidFill>
              </a:rPr>
              <a:t>fell sharply in March but has since </a:t>
            </a:r>
            <a:r>
              <a:rPr lang="en-GB" dirty="0" smtClean="0">
                <a:solidFill>
                  <a:srgbClr val="005E6E"/>
                </a:solidFill>
              </a:rPr>
              <a:t>rebounded</a:t>
            </a:r>
          </a:p>
          <a:p>
            <a:pPr lvl="2"/>
            <a:r>
              <a:rPr lang="en-GB" dirty="0" smtClean="0"/>
              <a:t>Sterling ERI</a:t>
            </a:r>
            <a:endParaRPr lang="en-GB" baseline="30000" dirty="0"/>
          </a:p>
        </p:txBody>
      </p:sp>
      <p:sp>
        <p:nvSpPr>
          <p:cNvPr id="5" name="Text Placeholder 4"/>
          <p:cNvSpPr>
            <a:spLocks noGrp="1"/>
          </p:cNvSpPr>
          <p:nvPr>
            <p:ph type="body" sz="quarter" idx="16"/>
          </p:nvPr>
        </p:nvSpPr>
        <p:spPr>
          <a:xfrm>
            <a:off x="307252" y="5810249"/>
            <a:ext cx="8229194" cy="1047751"/>
          </a:xfrm>
        </p:spPr>
        <p:txBody>
          <a:bodyPr/>
          <a:lstStyle/>
          <a:p>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479180"/>
            <a:ext cx="5431547" cy="4425705"/>
          </a:xfrm>
          <a:prstGeom prst="rect">
            <a:avLst/>
          </a:prstGeom>
        </p:spPr>
      </p:pic>
    </p:spTree>
    <p:extLst>
      <p:ext uri="{BB962C8B-B14F-4D97-AF65-F5344CB8AC3E}">
        <p14:creationId xmlns:p14="http://schemas.microsoft.com/office/powerpoint/2010/main" val="370573338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2.17 </a:t>
            </a:r>
            <a:r>
              <a:rPr lang="en-GB" dirty="0" smtClean="0">
                <a:solidFill>
                  <a:srgbClr val="005E6E"/>
                </a:solidFill>
              </a:rPr>
              <a:t>Global </a:t>
            </a:r>
            <a:r>
              <a:rPr lang="en-GB" dirty="0">
                <a:solidFill>
                  <a:srgbClr val="005E6E"/>
                </a:solidFill>
              </a:rPr>
              <a:t>financial conditions tightened markedly in March but eased slightly in </a:t>
            </a:r>
            <a:r>
              <a:rPr lang="en-GB" dirty="0" smtClean="0">
                <a:solidFill>
                  <a:srgbClr val="005E6E"/>
                </a:solidFill>
              </a:rPr>
              <a:t>April</a:t>
            </a:r>
          </a:p>
          <a:p>
            <a:pPr lvl="2"/>
            <a:r>
              <a:rPr lang="en-GB" dirty="0" smtClean="0"/>
              <a:t>Global </a:t>
            </a:r>
            <a:r>
              <a:rPr lang="en-GB" dirty="0"/>
              <a:t>financial conditions </a:t>
            </a:r>
            <a:r>
              <a:rPr lang="en-GB" dirty="0" smtClean="0"/>
              <a:t>index</a:t>
            </a:r>
            <a:r>
              <a:rPr lang="en-GB" baseline="30000" dirty="0" smtClean="0"/>
              <a:t>(a</a:t>
            </a:r>
            <a:r>
              <a:rPr lang="en-GB" baseline="30000" dirty="0"/>
              <a:t>)</a:t>
            </a:r>
          </a:p>
        </p:txBody>
      </p:sp>
      <p:sp>
        <p:nvSpPr>
          <p:cNvPr id="5" name="Text Placeholder 4"/>
          <p:cNvSpPr>
            <a:spLocks noGrp="1"/>
          </p:cNvSpPr>
          <p:nvPr>
            <p:ph type="body" sz="quarter" idx="16"/>
          </p:nvPr>
        </p:nvSpPr>
        <p:spPr>
          <a:xfrm>
            <a:off x="307252" y="5810249"/>
            <a:ext cx="8229194" cy="1047751"/>
          </a:xfrm>
        </p:spPr>
        <p:txBody>
          <a:bodyPr/>
          <a:lstStyle/>
          <a:p>
            <a:r>
              <a:rPr lang="en-GB" dirty="0"/>
              <a:t>Sources: Bloomberg Finance L.P., </a:t>
            </a:r>
            <a:r>
              <a:rPr lang="en-GB" dirty="0" err="1"/>
              <a:t>Eikon</a:t>
            </a:r>
            <a:r>
              <a:rPr lang="en-GB" dirty="0"/>
              <a:t> from </a:t>
            </a:r>
            <a:r>
              <a:rPr lang="en-GB" dirty="0" err="1"/>
              <a:t>Refinitiv</a:t>
            </a:r>
            <a:r>
              <a:rPr lang="en-GB" dirty="0"/>
              <a:t>, IMF </a:t>
            </a:r>
            <a:r>
              <a:rPr lang="en-GB" i="1" dirty="0"/>
              <a:t>World Economic Outlook </a:t>
            </a:r>
            <a:r>
              <a:rPr lang="en-GB" dirty="0"/>
              <a:t>(</a:t>
            </a:r>
            <a:r>
              <a:rPr lang="en-GB" i="1" dirty="0"/>
              <a:t>WEO</a:t>
            </a:r>
            <a:r>
              <a:rPr lang="en-GB" dirty="0"/>
              <a:t>) and Bank calculations.</a:t>
            </a:r>
          </a:p>
          <a:p>
            <a:endParaRPr lang="en-GB" dirty="0"/>
          </a:p>
          <a:p>
            <a:r>
              <a:rPr lang="en-GB" dirty="0"/>
              <a:t>(a)	Financial conditions indices (FCIs) estimated for 43 economies using principal component analysis and weighted according to their shares in PPP-weighted world GDP. The FCIs summarise information from: term spreads, interbank spreads, corporate spreads, sovereign spreads, long-term interest rates, equity price returns, equity return volatility and relative financial market capitalisation. An increase in the index indicates a tightening in conditions. Data are to end-April </a:t>
            </a:r>
            <a:r>
              <a:rPr lang="en-GB" dirty="0" smtClean="0"/>
              <a:t>2020.</a:t>
            </a:r>
            <a:endParaRPr lang="en-GB"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410956"/>
            <a:ext cx="5133452" cy="4429362"/>
          </a:xfrm>
          <a:prstGeom prst="rect">
            <a:avLst/>
          </a:prstGeom>
        </p:spPr>
      </p:pic>
    </p:spTree>
    <p:extLst>
      <p:ext uri="{BB962C8B-B14F-4D97-AF65-F5344CB8AC3E}">
        <p14:creationId xmlns:p14="http://schemas.microsoft.com/office/powerpoint/2010/main" val="76191754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2.18 </a:t>
            </a:r>
            <a:r>
              <a:rPr lang="en-GB" dirty="0" smtClean="0">
                <a:solidFill>
                  <a:srgbClr val="005E6E"/>
                </a:solidFill>
              </a:rPr>
              <a:t>Corporate </a:t>
            </a:r>
            <a:r>
              <a:rPr lang="en-GB" dirty="0">
                <a:solidFill>
                  <a:srgbClr val="005E6E"/>
                </a:solidFill>
              </a:rPr>
              <a:t>capital market issuance halted during March before investment-grade issuance </a:t>
            </a:r>
            <a:r>
              <a:rPr lang="en-GB" dirty="0" smtClean="0">
                <a:solidFill>
                  <a:srgbClr val="005E6E"/>
                </a:solidFill>
              </a:rPr>
              <a:t>surged</a:t>
            </a:r>
          </a:p>
          <a:p>
            <a:pPr lvl="2"/>
            <a:r>
              <a:rPr lang="en-GB" dirty="0" smtClean="0"/>
              <a:t>Cumulative </a:t>
            </a:r>
            <a:r>
              <a:rPr lang="en-GB" dirty="0"/>
              <a:t>bond issuance by UK </a:t>
            </a:r>
            <a:r>
              <a:rPr lang="en-GB" dirty="0" smtClean="0"/>
              <a:t>corporates</a:t>
            </a:r>
            <a:r>
              <a:rPr lang="en-GB" baseline="30000" dirty="0" smtClean="0"/>
              <a:t>(a</a:t>
            </a:r>
            <a:r>
              <a:rPr lang="en-GB" baseline="30000" dirty="0"/>
              <a:t>)</a:t>
            </a:r>
          </a:p>
        </p:txBody>
      </p:sp>
      <p:sp>
        <p:nvSpPr>
          <p:cNvPr id="5" name="Text Placeholder 4"/>
          <p:cNvSpPr>
            <a:spLocks noGrp="1"/>
          </p:cNvSpPr>
          <p:nvPr>
            <p:ph type="body" sz="quarter" idx="16"/>
          </p:nvPr>
        </p:nvSpPr>
        <p:spPr>
          <a:xfrm>
            <a:off x="307252" y="5810249"/>
            <a:ext cx="8229194" cy="1047751"/>
          </a:xfrm>
        </p:spPr>
        <p:txBody>
          <a:bodyPr/>
          <a:lstStyle/>
          <a:p>
            <a:r>
              <a:rPr lang="en-GB" dirty="0"/>
              <a:t>Sources: </a:t>
            </a:r>
            <a:r>
              <a:rPr lang="en-GB" dirty="0" err="1"/>
              <a:t>Refinitiv</a:t>
            </a:r>
            <a:r>
              <a:rPr lang="en-GB" dirty="0"/>
              <a:t> — Deals Business Intelligence and Bank calculations.</a:t>
            </a:r>
          </a:p>
          <a:p>
            <a:endParaRPr lang="en-GB" dirty="0"/>
          </a:p>
          <a:p>
            <a:r>
              <a:rPr lang="en-GB" dirty="0"/>
              <a:t>(a)	Euro, sterling and US dollar </a:t>
            </a:r>
            <a:r>
              <a:rPr lang="en-GB" dirty="0" smtClean="0"/>
              <a:t>issuance.</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371600"/>
            <a:ext cx="5184659" cy="4384556"/>
          </a:xfrm>
          <a:prstGeom prst="rect">
            <a:avLst/>
          </a:prstGeom>
        </p:spPr>
      </p:pic>
    </p:spTree>
    <p:extLst>
      <p:ext uri="{BB962C8B-B14F-4D97-AF65-F5344CB8AC3E}">
        <p14:creationId xmlns:p14="http://schemas.microsoft.com/office/powerpoint/2010/main" val="12875775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2.1 </a:t>
            </a:r>
            <a:r>
              <a:rPr lang="en-GB" dirty="0" smtClean="0">
                <a:solidFill>
                  <a:srgbClr val="005E6E"/>
                </a:solidFill>
              </a:rPr>
              <a:t>Economic </a:t>
            </a:r>
            <a:r>
              <a:rPr lang="en-GB" dirty="0">
                <a:solidFill>
                  <a:srgbClr val="005E6E"/>
                </a:solidFill>
              </a:rPr>
              <a:t>activity has fallen sharply. Unemployment is expected to rise and inflation to fall below 1</a:t>
            </a:r>
            <a:r>
              <a:rPr lang="en-GB" dirty="0" smtClean="0">
                <a:solidFill>
                  <a:srgbClr val="005E6E"/>
                </a:solidFill>
              </a:rPr>
              <a:t>%</a:t>
            </a:r>
          </a:p>
          <a:p>
            <a:pPr lvl="2"/>
            <a:r>
              <a:rPr lang="en-GB" dirty="0"/>
              <a:t>Near-term projections</a:t>
            </a:r>
            <a:endParaRPr lang="en-GB" baseline="30000" dirty="0"/>
          </a:p>
        </p:txBody>
      </p:sp>
      <p:sp>
        <p:nvSpPr>
          <p:cNvPr id="5" name="Text Placeholder 4"/>
          <p:cNvSpPr>
            <a:spLocks noGrp="1"/>
          </p:cNvSpPr>
          <p:nvPr>
            <p:ph type="body" sz="quarter" idx="16"/>
          </p:nvPr>
        </p:nvSpPr>
        <p:spPr>
          <a:xfrm>
            <a:off x="307252" y="5810249"/>
            <a:ext cx="8229194" cy="1047751"/>
          </a:xfrm>
        </p:spPr>
        <p:txBody>
          <a:bodyPr/>
          <a:lstStyle/>
          <a:p>
            <a:r>
              <a:rPr lang="en-GB" dirty="0"/>
              <a:t>Sources: ONS and Bank calculations.</a:t>
            </a:r>
            <a:endParaRPr lang="en-GB" dirty="0" smtClean="0"/>
          </a:p>
          <a:p>
            <a:endParaRPr lang="en-GB" dirty="0"/>
          </a:p>
          <a:p>
            <a:pPr>
              <a:buAutoNum type="alphaLcParenBoth"/>
            </a:pPr>
            <a:r>
              <a:rPr lang="en-GB" dirty="0"/>
              <a:t>GDP and unemployment projections are based on official data to February. CPI inflation figure is an outturn.</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64976" y="1476201"/>
            <a:ext cx="6573635" cy="4184304"/>
          </a:xfrm>
          <a:prstGeom prst="rect">
            <a:avLst/>
          </a:prstGeom>
        </p:spPr>
      </p:pic>
    </p:spTree>
    <p:extLst>
      <p:ext uri="{BB962C8B-B14F-4D97-AF65-F5344CB8AC3E}">
        <p14:creationId xmlns:p14="http://schemas.microsoft.com/office/powerpoint/2010/main" val="185427357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2.19 </a:t>
            </a:r>
            <a:r>
              <a:rPr lang="en-GB" dirty="0" smtClean="0">
                <a:solidFill>
                  <a:srgbClr val="005E6E"/>
                </a:solidFill>
              </a:rPr>
              <a:t>Two </a:t>
            </a:r>
            <a:r>
              <a:rPr lang="en-GB" dirty="0">
                <a:solidFill>
                  <a:srgbClr val="005E6E"/>
                </a:solidFill>
              </a:rPr>
              <a:t>thirds of businesses reported that their demand for credit had increased but most expected extra credit to be </a:t>
            </a:r>
            <a:r>
              <a:rPr lang="en-GB" dirty="0" smtClean="0">
                <a:solidFill>
                  <a:srgbClr val="005E6E"/>
                </a:solidFill>
              </a:rPr>
              <a:t>available</a:t>
            </a:r>
          </a:p>
          <a:p>
            <a:pPr lvl="2"/>
            <a:r>
              <a:rPr lang="en-GB" dirty="0" smtClean="0"/>
              <a:t>Impact </a:t>
            </a:r>
            <a:r>
              <a:rPr lang="en-GB" dirty="0"/>
              <a:t>of Covid-19 on firms’ demand for credit in </a:t>
            </a:r>
            <a:r>
              <a:rPr lang="en-GB" dirty="0" smtClean="0"/>
              <a:t>Q2</a:t>
            </a:r>
            <a:r>
              <a:rPr lang="en-GB" baseline="30000" dirty="0" smtClean="0"/>
              <a:t>(a</a:t>
            </a:r>
            <a:r>
              <a:rPr lang="en-GB" baseline="30000" dirty="0"/>
              <a:t>)</a:t>
            </a:r>
          </a:p>
        </p:txBody>
      </p:sp>
      <p:sp>
        <p:nvSpPr>
          <p:cNvPr id="5" name="Text Placeholder 4"/>
          <p:cNvSpPr>
            <a:spLocks noGrp="1"/>
          </p:cNvSpPr>
          <p:nvPr>
            <p:ph type="body" sz="quarter" idx="16"/>
          </p:nvPr>
        </p:nvSpPr>
        <p:spPr>
          <a:xfrm>
            <a:off x="307252" y="5810249"/>
            <a:ext cx="8229194" cy="1047751"/>
          </a:xfrm>
        </p:spPr>
        <p:txBody>
          <a:bodyPr/>
          <a:lstStyle/>
          <a:p>
            <a:r>
              <a:rPr lang="en-GB" dirty="0"/>
              <a:t>Sources: Decision Maker Panel (DMP) Survey and Bank calculations.</a:t>
            </a:r>
          </a:p>
          <a:p>
            <a:endParaRPr lang="en-GB" dirty="0"/>
          </a:p>
          <a:p>
            <a:r>
              <a:rPr lang="en-GB" dirty="0"/>
              <a:t>(a)	Question: ‘Relative to what would have otherwise happened, how do you expect the spread of coronavirus (Covid-19) to affect your demand for credit in 2020 Q2?’. </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819275"/>
            <a:ext cx="5555905" cy="4224536"/>
          </a:xfrm>
          <a:prstGeom prst="rect">
            <a:avLst/>
          </a:prstGeom>
        </p:spPr>
      </p:pic>
    </p:spTree>
    <p:extLst>
      <p:ext uri="{BB962C8B-B14F-4D97-AF65-F5344CB8AC3E}">
        <p14:creationId xmlns:p14="http://schemas.microsoft.com/office/powerpoint/2010/main" val="310621601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2.20 </a:t>
            </a:r>
            <a:r>
              <a:rPr lang="en-GB" dirty="0" smtClean="0">
                <a:solidFill>
                  <a:srgbClr val="005E6E"/>
                </a:solidFill>
              </a:rPr>
              <a:t>The </a:t>
            </a:r>
            <a:r>
              <a:rPr lang="en-GB" dirty="0">
                <a:solidFill>
                  <a:srgbClr val="005E6E"/>
                </a:solidFill>
              </a:rPr>
              <a:t>availability of new mortgage products has fallen, particularly at higher </a:t>
            </a:r>
            <a:r>
              <a:rPr lang="en-GB" dirty="0" smtClean="0">
                <a:solidFill>
                  <a:srgbClr val="005E6E"/>
                </a:solidFill>
              </a:rPr>
              <a:t>LTVs</a:t>
            </a:r>
          </a:p>
          <a:p>
            <a:pPr lvl="2"/>
            <a:r>
              <a:rPr lang="en-GB"/>
              <a:t>Number of advertised mortgage products, by maximum LTV</a:t>
            </a:r>
            <a:r>
              <a:rPr lang="en-GB" baseline="30000" smtClean="0"/>
              <a:t>(a</a:t>
            </a:r>
            <a:r>
              <a:rPr lang="en-GB" baseline="30000" dirty="0"/>
              <a:t>)</a:t>
            </a:r>
          </a:p>
        </p:txBody>
      </p:sp>
      <p:sp>
        <p:nvSpPr>
          <p:cNvPr id="5" name="Text Placeholder 4"/>
          <p:cNvSpPr>
            <a:spLocks noGrp="1"/>
          </p:cNvSpPr>
          <p:nvPr>
            <p:ph type="body" sz="quarter" idx="16"/>
          </p:nvPr>
        </p:nvSpPr>
        <p:spPr>
          <a:xfrm>
            <a:off x="307252" y="5810249"/>
            <a:ext cx="8229194" cy="1047751"/>
          </a:xfrm>
        </p:spPr>
        <p:txBody>
          <a:bodyPr/>
          <a:lstStyle/>
          <a:p>
            <a:r>
              <a:rPr lang="en-GB" dirty="0"/>
              <a:t>Sources: </a:t>
            </a:r>
            <a:r>
              <a:rPr lang="en-GB" dirty="0">
                <a:hlinkClick r:id="rId2"/>
              </a:rPr>
              <a:t>Moneyfacts.co.uk</a:t>
            </a:r>
            <a:r>
              <a:rPr lang="en-GB" dirty="0"/>
              <a:t> and Bank calculations.</a:t>
            </a:r>
          </a:p>
          <a:p>
            <a:endParaRPr lang="en-GB" dirty="0"/>
          </a:p>
          <a:p>
            <a:r>
              <a:rPr lang="en-GB" dirty="0"/>
              <a:t>(a)	For products which have different maximum eligible LTVs for different subsets of borrowers, the highest has been taken. Buy-to-let mortgage products are excluded. Data are not seasonally adjusted.</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1174" y="1554481"/>
            <a:ext cx="4725172" cy="4457710"/>
          </a:xfrm>
          <a:prstGeom prst="rect">
            <a:avLst/>
          </a:prstGeom>
        </p:spPr>
      </p:pic>
    </p:spTree>
    <p:extLst>
      <p:ext uri="{BB962C8B-B14F-4D97-AF65-F5344CB8AC3E}">
        <p14:creationId xmlns:p14="http://schemas.microsoft.com/office/powerpoint/2010/main" val="61850219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2.21 </a:t>
            </a:r>
            <a:r>
              <a:rPr lang="en-GB" dirty="0" smtClean="0">
                <a:solidFill>
                  <a:srgbClr val="005E6E"/>
                </a:solidFill>
              </a:rPr>
              <a:t>Consumer </a:t>
            </a:r>
            <a:r>
              <a:rPr lang="en-GB" dirty="0">
                <a:solidFill>
                  <a:srgbClr val="005E6E"/>
                </a:solidFill>
              </a:rPr>
              <a:t>credit repayments exceeded new lending in </a:t>
            </a:r>
            <a:r>
              <a:rPr lang="en-GB" dirty="0" smtClean="0">
                <a:solidFill>
                  <a:srgbClr val="005E6E"/>
                </a:solidFill>
              </a:rPr>
              <a:t>March</a:t>
            </a:r>
          </a:p>
          <a:p>
            <a:pPr lvl="2"/>
            <a:r>
              <a:rPr lang="en-GB" dirty="0" smtClean="0"/>
              <a:t>Net </a:t>
            </a:r>
            <a:r>
              <a:rPr lang="en-GB" dirty="0"/>
              <a:t>consumer credit </a:t>
            </a:r>
            <a:r>
              <a:rPr lang="en-GB" dirty="0" smtClean="0"/>
              <a:t>lending</a:t>
            </a:r>
            <a:r>
              <a:rPr lang="en-GB" baseline="30000" dirty="0" smtClean="0"/>
              <a:t>(a</a:t>
            </a:r>
            <a:r>
              <a:rPr lang="en-GB" baseline="30000" dirty="0"/>
              <a:t>)</a:t>
            </a:r>
          </a:p>
        </p:txBody>
      </p:sp>
      <p:sp>
        <p:nvSpPr>
          <p:cNvPr id="5" name="Text Placeholder 4"/>
          <p:cNvSpPr>
            <a:spLocks noGrp="1"/>
          </p:cNvSpPr>
          <p:nvPr>
            <p:ph type="body" sz="quarter" idx="16"/>
          </p:nvPr>
        </p:nvSpPr>
        <p:spPr>
          <a:xfrm>
            <a:off x="307252" y="5810249"/>
            <a:ext cx="8229194" cy="1047751"/>
          </a:xfrm>
        </p:spPr>
        <p:txBody>
          <a:bodyPr/>
          <a:lstStyle/>
          <a:p>
            <a:r>
              <a:rPr lang="en-GB" dirty="0"/>
              <a:t>Sources: Bank of England, ONS and Bank calculations.</a:t>
            </a:r>
          </a:p>
          <a:p>
            <a:endParaRPr lang="en-GB" dirty="0"/>
          </a:p>
          <a:p>
            <a:r>
              <a:rPr lang="en-GB" dirty="0"/>
              <a:t>(a)	Sterling net lending by UK monetary financial institutions (MFIs) and other lenders to UK individuals (excludes student loans).</a:t>
            </a:r>
          </a:p>
          <a:p>
            <a:r>
              <a:rPr lang="en-GB" dirty="0"/>
              <a:t>(b)	Identified dealership car finance lending by UK MFIs and other lenders.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532966"/>
            <a:ext cx="5120651" cy="4211735"/>
          </a:xfrm>
          <a:prstGeom prst="rect">
            <a:avLst/>
          </a:prstGeom>
        </p:spPr>
      </p:pic>
    </p:spTree>
    <p:extLst>
      <p:ext uri="{BB962C8B-B14F-4D97-AF65-F5344CB8AC3E}">
        <p14:creationId xmlns:p14="http://schemas.microsoft.com/office/powerpoint/2010/main" val="411355201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2.22 </a:t>
            </a:r>
            <a:r>
              <a:rPr lang="en-GB" dirty="0" smtClean="0">
                <a:solidFill>
                  <a:srgbClr val="005E6E"/>
                </a:solidFill>
              </a:rPr>
              <a:t>Some </a:t>
            </a:r>
            <a:r>
              <a:rPr lang="en-GB" dirty="0">
                <a:solidFill>
                  <a:srgbClr val="005E6E"/>
                </a:solidFill>
              </a:rPr>
              <a:t>people have taken on extra credit as a result of </a:t>
            </a:r>
            <a:r>
              <a:rPr lang="en-GB" dirty="0" smtClean="0">
                <a:solidFill>
                  <a:srgbClr val="005E6E"/>
                </a:solidFill>
              </a:rPr>
              <a:t>Covid-19</a:t>
            </a:r>
          </a:p>
          <a:p>
            <a:pPr lvl="2"/>
            <a:r>
              <a:rPr lang="en-GB" dirty="0"/>
              <a:t>Reported changes since the start of the Covid-19 outbreak</a:t>
            </a:r>
            <a:r>
              <a:rPr lang="en-GB" baseline="30000" dirty="0" smtClean="0"/>
              <a:t>(a)</a:t>
            </a:r>
            <a:endParaRPr lang="en-GB" baseline="30000" dirty="0"/>
          </a:p>
        </p:txBody>
      </p:sp>
      <p:sp>
        <p:nvSpPr>
          <p:cNvPr id="5" name="Text Placeholder 4"/>
          <p:cNvSpPr>
            <a:spLocks noGrp="1"/>
          </p:cNvSpPr>
          <p:nvPr>
            <p:ph type="body" sz="quarter" idx="16"/>
          </p:nvPr>
        </p:nvSpPr>
        <p:spPr>
          <a:xfrm>
            <a:off x="307252" y="5810249"/>
            <a:ext cx="8229194" cy="1047751"/>
          </a:xfrm>
        </p:spPr>
        <p:txBody>
          <a:bodyPr/>
          <a:lstStyle/>
          <a:p>
            <a:r>
              <a:rPr lang="en-GB" dirty="0"/>
              <a:t>Sources: Bank of England, </a:t>
            </a:r>
            <a:r>
              <a:rPr lang="en-GB" dirty="0" err="1"/>
              <a:t>Ipsos</a:t>
            </a:r>
            <a:r>
              <a:rPr lang="en-GB" dirty="0"/>
              <a:t> MORI and Bank calculations.</a:t>
            </a:r>
          </a:p>
          <a:p>
            <a:endParaRPr lang="en-GB" dirty="0"/>
          </a:p>
          <a:p>
            <a:r>
              <a:rPr lang="en-GB" dirty="0"/>
              <a:t>(a)	Question: ‘Since the start of the outbreak of coronavirus in the UK in February, which, if any, of the following, have you experienced?’. Respondents were able to select other responses in addition to those shown in the chart. These were related to falling behind on loan payments, bills or rent and also allowed respondents to select ‘none of these’, ‘don’t know’ and ‘prefer not to answer’. Data are not seasonally adjusted. </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437883"/>
            <a:ext cx="5553772" cy="4372366"/>
          </a:xfrm>
          <a:prstGeom prst="rect">
            <a:avLst/>
          </a:prstGeom>
        </p:spPr>
      </p:pic>
    </p:spTree>
    <p:extLst>
      <p:ext uri="{BB962C8B-B14F-4D97-AF65-F5344CB8AC3E}">
        <p14:creationId xmlns:p14="http://schemas.microsoft.com/office/powerpoint/2010/main" val="342088686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2.23 </a:t>
            </a:r>
            <a:r>
              <a:rPr lang="en-GB" dirty="0">
                <a:solidFill>
                  <a:srgbClr val="005E6E"/>
                </a:solidFill>
              </a:rPr>
              <a:t>Overall UK financial and credit conditions have </a:t>
            </a:r>
            <a:r>
              <a:rPr lang="en-GB" dirty="0" smtClean="0">
                <a:solidFill>
                  <a:srgbClr val="005E6E"/>
                </a:solidFill>
              </a:rPr>
              <a:t>tightened</a:t>
            </a:r>
          </a:p>
          <a:p>
            <a:pPr lvl="2"/>
            <a:r>
              <a:rPr lang="en-GB" dirty="0"/>
              <a:t>Contributions to changes in the UK Monetary and </a:t>
            </a:r>
            <a:r>
              <a:rPr lang="en-GB" dirty="0" smtClean="0"/>
              <a:t>Financial </a:t>
            </a:r>
            <a:r>
              <a:rPr lang="en-GB" dirty="0"/>
              <a:t>Conditions Index since the January 2020 </a:t>
            </a:r>
            <a:r>
              <a:rPr lang="en-GB" i="1" dirty="0" smtClean="0"/>
              <a:t>Report</a:t>
            </a:r>
            <a:r>
              <a:rPr lang="en-GB" baseline="30000" dirty="0" smtClean="0"/>
              <a:t>(a)</a:t>
            </a:r>
            <a:endParaRPr lang="en-GB" baseline="30000" dirty="0"/>
          </a:p>
        </p:txBody>
      </p:sp>
      <p:sp>
        <p:nvSpPr>
          <p:cNvPr id="5" name="Text Placeholder 4"/>
          <p:cNvSpPr>
            <a:spLocks noGrp="1"/>
          </p:cNvSpPr>
          <p:nvPr>
            <p:ph type="body" sz="quarter" idx="16"/>
          </p:nvPr>
        </p:nvSpPr>
        <p:spPr>
          <a:xfrm>
            <a:off x="307252" y="5810249"/>
            <a:ext cx="8229194" cy="1047751"/>
          </a:xfrm>
        </p:spPr>
        <p:txBody>
          <a:bodyPr/>
          <a:lstStyle/>
          <a:p>
            <a:r>
              <a:rPr lang="en-GB" dirty="0"/>
              <a:t>Sources: Bloomberg Finance L.P., </a:t>
            </a:r>
            <a:r>
              <a:rPr lang="en-GB" dirty="0" err="1"/>
              <a:t>Eikon</a:t>
            </a:r>
            <a:r>
              <a:rPr lang="en-GB" dirty="0"/>
              <a:t> from </a:t>
            </a:r>
            <a:r>
              <a:rPr lang="en-GB" dirty="0" err="1"/>
              <a:t>Refinitiv</a:t>
            </a:r>
            <a:r>
              <a:rPr lang="en-GB" dirty="0"/>
              <a:t>, ICE/</a:t>
            </a:r>
            <a:r>
              <a:rPr lang="en-GB" dirty="0" err="1"/>
              <a:t>BoAML</a:t>
            </a:r>
            <a:r>
              <a:rPr lang="en-GB" dirty="0"/>
              <a:t> Global Research and </a:t>
            </a:r>
            <a:r>
              <a:rPr lang="en-GB" dirty="0" smtClean="0"/>
              <a:t>Bank </a:t>
            </a:r>
            <a:r>
              <a:rPr lang="en-GB" dirty="0"/>
              <a:t>calculations.</a:t>
            </a:r>
          </a:p>
          <a:p>
            <a:endParaRPr lang="en-GB" dirty="0"/>
          </a:p>
          <a:p>
            <a:r>
              <a:rPr lang="en-GB" dirty="0"/>
              <a:t>(a)	The UK Monetary and Financial Conditions Index (MFCI) summarises information from the following series: short-term and long-term interest rates, the sterling ERI, corporate bond spreads, equity prices, and household and corporate bank lending spreads. The series weights are based on the estimated impact of each variable on UK GDP. The chart shows changes in the MFCI from the average level over the 15 working days to 22 January 2020. An increase in the MFCI signals tighter financial conditions and a decrease signals looser conditions. For more information, see the Bank Overground post ‘</a:t>
            </a:r>
            <a:r>
              <a:rPr lang="en-GB" dirty="0">
                <a:hlinkClick r:id="rId2"/>
              </a:rPr>
              <a:t>How can we measure UK financial conditions</a:t>
            </a:r>
            <a:r>
              <a:rPr lang="en-GB" dirty="0" smtClean="0">
                <a:hlinkClick r:id="rId2"/>
              </a:rPr>
              <a:t>?’.</a:t>
            </a:r>
            <a:endParaRPr lang="en-GB"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1659" y="1742537"/>
            <a:ext cx="4820269" cy="3952502"/>
          </a:xfrm>
          <a:prstGeom prst="rect">
            <a:avLst/>
          </a:prstGeom>
        </p:spPr>
      </p:pic>
    </p:spTree>
    <p:extLst>
      <p:ext uri="{BB962C8B-B14F-4D97-AF65-F5344CB8AC3E}">
        <p14:creationId xmlns:p14="http://schemas.microsoft.com/office/powerpoint/2010/main" val="329657702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2.24 </a:t>
            </a:r>
            <a:r>
              <a:rPr lang="en-GB" dirty="0">
                <a:solidFill>
                  <a:srgbClr val="005E6E"/>
                </a:solidFill>
              </a:rPr>
              <a:t>Consumer spending fell sharply in March</a:t>
            </a:r>
            <a:endParaRPr lang="en-GB" dirty="0" smtClean="0">
              <a:solidFill>
                <a:srgbClr val="005E6E"/>
              </a:solidFill>
            </a:endParaRPr>
          </a:p>
          <a:p>
            <a:pPr lvl="2"/>
            <a:r>
              <a:rPr lang="en-GB" dirty="0">
                <a:solidFill>
                  <a:prstClr val="black"/>
                </a:solidFill>
              </a:rPr>
              <a:t>Indicators of consumer spending</a:t>
            </a:r>
            <a:r>
              <a:rPr lang="en-GB" baseline="30000" dirty="0" smtClean="0">
                <a:solidFill>
                  <a:prstClr val="black"/>
                </a:solidFill>
              </a:rPr>
              <a:t>(a</a:t>
            </a:r>
            <a:r>
              <a:rPr lang="en-GB" baseline="30000" dirty="0">
                <a:solidFill>
                  <a:prstClr val="black"/>
                </a:solidFill>
              </a:rPr>
              <a:t>)</a:t>
            </a:r>
          </a:p>
        </p:txBody>
      </p:sp>
      <p:sp>
        <p:nvSpPr>
          <p:cNvPr id="5" name="Text Placeholder 4"/>
          <p:cNvSpPr>
            <a:spLocks noGrp="1"/>
          </p:cNvSpPr>
          <p:nvPr>
            <p:ph type="body" sz="quarter" idx="16"/>
          </p:nvPr>
        </p:nvSpPr>
        <p:spPr>
          <a:xfrm>
            <a:off x="307252" y="5810249"/>
            <a:ext cx="8229194" cy="1047751"/>
          </a:xfrm>
        </p:spPr>
        <p:txBody>
          <a:bodyPr/>
          <a:lstStyle/>
          <a:p>
            <a:r>
              <a:rPr lang="en-GB" dirty="0"/>
              <a:t>Sources: ONS and Visa. </a:t>
            </a:r>
          </a:p>
          <a:p>
            <a:endParaRPr lang="en-GB" dirty="0"/>
          </a:p>
          <a:p>
            <a:r>
              <a:rPr lang="en-GB" dirty="0"/>
              <a:t>(a)	Volume measures</a:t>
            </a:r>
            <a:r>
              <a:rPr lang="en-GB" dirty="0" smtClean="0"/>
              <a:t>.</a:t>
            </a:r>
            <a:endParaRPr lang="en-GB"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554480"/>
            <a:ext cx="5152655" cy="4230937"/>
          </a:xfrm>
          <a:prstGeom prst="rect">
            <a:avLst/>
          </a:prstGeom>
        </p:spPr>
      </p:pic>
    </p:spTree>
    <p:extLst>
      <p:ext uri="{BB962C8B-B14F-4D97-AF65-F5344CB8AC3E}">
        <p14:creationId xmlns:p14="http://schemas.microsoft.com/office/powerpoint/2010/main" val="81388128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2.25 </a:t>
            </a:r>
            <a:r>
              <a:rPr lang="en-GB" dirty="0">
                <a:solidFill>
                  <a:srgbClr val="005E6E"/>
                </a:solidFill>
              </a:rPr>
              <a:t>Survey indicators of current and expected output growth have hit record lows</a:t>
            </a:r>
            <a:endParaRPr lang="en-GB" dirty="0" smtClean="0">
              <a:solidFill>
                <a:srgbClr val="005E6E"/>
              </a:solidFill>
            </a:endParaRPr>
          </a:p>
          <a:p>
            <a:pPr lvl="2"/>
            <a:r>
              <a:rPr lang="en-GB" dirty="0">
                <a:solidFill>
                  <a:prstClr val="black"/>
                </a:solidFill>
              </a:rPr>
              <a:t>IHS </a:t>
            </a:r>
            <a:r>
              <a:rPr lang="en-GB" dirty="0" err="1">
                <a:solidFill>
                  <a:prstClr val="black"/>
                </a:solidFill>
              </a:rPr>
              <a:t>Markit</a:t>
            </a:r>
            <a:r>
              <a:rPr lang="en-GB" dirty="0">
                <a:solidFill>
                  <a:prstClr val="black"/>
                </a:solidFill>
              </a:rPr>
              <a:t>/CIPS </a:t>
            </a:r>
            <a:r>
              <a:rPr lang="en-GB" dirty="0" smtClean="0">
                <a:solidFill>
                  <a:prstClr val="black"/>
                </a:solidFill>
              </a:rPr>
              <a:t>indicators of current and expected </a:t>
            </a:r>
            <a:r>
              <a:rPr lang="en-GB" dirty="0">
                <a:solidFill>
                  <a:prstClr val="black"/>
                </a:solidFill>
              </a:rPr>
              <a:t>output growth</a:t>
            </a:r>
            <a:r>
              <a:rPr lang="en-GB" baseline="30000" dirty="0" smtClean="0">
                <a:solidFill>
                  <a:prstClr val="black"/>
                </a:solidFill>
              </a:rPr>
              <a:t>(a</a:t>
            </a:r>
            <a:r>
              <a:rPr lang="en-GB" baseline="30000" dirty="0">
                <a:solidFill>
                  <a:prstClr val="black"/>
                </a:solidFill>
              </a:rPr>
              <a:t>)</a:t>
            </a:r>
          </a:p>
        </p:txBody>
      </p:sp>
      <p:sp>
        <p:nvSpPr>
          <p:cNvPr id="5" name="Text Placeholder 4"/>
          <p:cNvSpPr>
            <a:spLocks noGrp="1"/>
          </p:cNvSpPr>
          <p:nvPr>
            <p:ph type="body" sz="quarter" idx="16"/>
          </p:nvPr>
        </p:nvSpPr>
        <p:spPr>
          <a:xfrm>
            <a:off x="307252" y="5810249"/>
            <a:ext cx="8229194" cy="1047751"/>
          </a:xfrm>
        </p:spPr>
        <p:txBody>
          <a:bodyPr/>
          <a:lstStyle/>
          <a:p>
            <a:r>
              <a:rPr lang="en-GB" dirty="0"/>
              <a:t>Sources: IHS </a:t>
            </a:r>
            <a:r>
              <a:rPr lang="en-GB" dirty="0" err="1"/>
              <a:t>Markit</a:t>
            </a:r>
            <a:r>
              <a:rPr lang="en-GB" dirty="0"/>
              <a:t>/CIPS and Bank calculations.</a:t>
            </a:r>
          </a:p>
          <a:p>
            <a:endParaRPr lang="en-GB" dirty="0"/>
          </a:p>
          <a:p>
            <a:r>
              <a:rPr lang="en-GB" dirty="0"/>
              <a:t>(a)	Differences from averages since January 2000. UK composite output and expectations </a:t>
            </a:r>
            <a:r>
              <a:rPr lang="en-GB" dirty="0" err="1"/>
              <a:t>indicies</a:t>
            </a:r>
            <a:r>
              <a:rPr lang="en-GB" dirty="0"/>
              <a:t>. Data for April are flash estimates.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565182"/>
            <a:ext cx="5152655" cy="4422961"/>
          </a:xfrm>
          <a:prstGeom prst="rect">
            <a:avLst/>
          </a:prstGeom>
        </p:spPr>
      </p:pic>
    </p:spTree>
    <p:extLst>
      <p:ext uri="{BB962C8B-B14F-4D97-AF65-F5344CB8AC3E}">
        <p14:creationId xmlns:p14="http://schemas.microsoft.com/office/powerpoint/2010/main" val="276913966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2.26 </a:t>
            </a:r>
            <a:r>
              <a:rPr lang="en-GB" dirty="0">
                <a:solidFill>
                  <a:srgbClr val="005E6E"/>
                </a:solidFill>
              </a:rPr>
              <a:t>High-frequency indicators show the rapid decline in economic activity over </a:t>
            </a:r>
            <a:r>
              <a:rPr lang="en-GB" dirty="0" smtClean="0">
                <a:solidFill>
                  <a:srgbClr val="005E6E"/>
                </a:solidFill>
              </a:rPr>
              <a:t>March</a:t>
            </a:r>
          </a:p>
          <a:p>
            <a:pPr lvl="1"/>
            <a:r>
              <a:rPr lang="en-GB" sz="2000" dirty="0">
                <a:solidFill>
                  <a:prstClr val="black"/>
                </a:solidFill>
              </a:rPr>
              <a:t>High-frequency indicators of economic activity</a:t>
            </a:r>
            <a:r>
              <a:rPr lang="en-GB" sz="2000" baseline="30000" dirty="0" smtClean="0">
                <a:solidFill>
                  <a:prstClr val="black"/>
                </a:solidFill>
              </a:rPr>
              <a:t>(a</a:t>
            </a:r>
            <a:r>
              <a:rPr lang="en-GB" sz="2000" baseline="30000" dirty="0">
                <a:solidFill>
                  <a:prstClr val="black"/>
                </a:solidFill>
              </a:rPr>
              <a:t>)</a:t>
            </a:r>
          </a:p>
        </p:txBody>
      </p:sp>
      <p:sp>
        <p:nvSpPr>
          <p:cNvPr id="5" name="Text Placeholder 4"/>
          <p:cNvSpPr>
            <a:spLocks noGrp="1"/>
          </p:cNvSpPr>
          <p:nvPr>
            <p:ph type="body" sz="quarter" idx="16"/>
          </p:nvPr>
        </p:nvSpPr>
        <p:spPr>
          <a:xfrm>
            <a:off x="307252" y="5810249"/>
            <a:ext cx="8229194" cy="1047751"/>
          </a:xfrm>
        </p:spPr>
        <p:txBody>
          <a:bodyPr/>
          <a:lstStyle/>
          <a:p>
            <a:r>
              <a:rPr lang="en-GB" dirty="0"/>
              <a:t>Sources: Department for Transport, Google Trends, </a:t>
            </a:r>
            <a:r>
              <a:rPr lang="en-GB" dirty="0" err="1"/>
              <a:t>OpenSky</a:t>
            </a:r>
            <a:r>
              <a:rPr lang="en-GB" dirty="0"/>
              <a:t> Network, </a:t>
            </a:r>
            <a:r>
              <a:rPr lang="en-GB" dirty="0" err="1"/>
              <a:t>OpenTable</a:t>
            </a:r>
            <a:r>
              <a:rPr lang="en-GB" dirty="0"/>
              <a:t>, </a:t>
            </a:r>
            <a:r>
              <a:rPr lang="en-GB" dirty="0" err="1"/>
              <a:t>ShopperTrak</a:t>
            </a:r>
            <a:r>
              <a:rPr lang="en-GB" dirty="0"/>
              <a:t> and Bank calculations.</a:t>
            </a:r>
          </a:p>
          <a:p>
            <a:endParaRPr lang="en-GB" dirty="0"/>
          </a:p>
          <a:p>
            <a:r>
              <a:rPr lang="en-GB" dirty="0"/>
              <a:t>(a)	Data are not seasonally adjusted. Road and rail travel data are shown relative to normal levels. All other data are shown relative to a year earlier. </a:t>
            </a:r>
          </a:p>
          <a:p>
            <a:r>
              <a:rPr lang="en-GB" dirty="0"/>
              <a:t>(b)	Seven-day moving averages of flight departures tracked by the </a:t>
            </a:r>
            <a:r>
              <a:rPr lang="en-GB" dirty="0" err="1"/>
              <a:t>OpenSky</a:t>
            </a:r>
            <a:r>
              <a:rPr lang="en-GB" dirty="0"/>
              <a:t> Network from Birmingham, Gatwick, Heathrow, Luton, Manchester and Stansted airports.</a:t>
            </a:r>
          </a:p>
          <a:p>
            <a:r>
              <a:rPr lang="en-GB" dirty="0"/>
              <a:t>(c)	Google searches data are weekly averages of the Google Trends index of UK search volumes. Searches for cars shows the average of changes in search volumes for the six highest-selling car brands in the UK.</a:t>
            </a:r>
          </a:p>
          <a:p>
            <a:r>
              <a:rPr lang="en-GB" dirty="0"/>
              <a:t>(d)	Weekly changes to 14 March and daily thereafter. Data have been adjusted to remove distortions caused by bank holidays.</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7252" y="1842514"/>
            <a:ext cx="8510396" cy="3046986"/>
          </a:xfrm>
          <a:prstGeom prst="rect">
            <a:avLst/>
          </a:prstGeom>
        </p:spPr>
      </p:pic>
    </p:spTree>
    <p:extLst>
      <p:ext uri="{BB962C8B-B14F-4D97-AF65-F5344CB8AC3E}">
        <p14:creationId xmlns:p14="http://schemas.microsoft.com/office/powerpoint/2010/main" val="292235255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2.27 </a:t>
            </a:r>
            <a:r>
              <a:rPr lang="en-GB" dirty="0">
                <a:solidFill>
                  <a:srgbClr val="005E6E"/>
                </a:solidFill>
              </a:rPr>
              <a:t>Spending declined markedly across almost all categories in March</a:t>
            </a:r>
            <a:endParaRPr lang="en-GB" dirty="0" smtClean="0">
              <a:solidFill>
                <a:srgbClr val="005E6E"/>
              </a:solidFill>
            </a:endParaRPr>
          </a:p>
          <a:p>
            <a:pPr lvl="2"/>
            <a:r>
              <a:rPr lang="en-GB" dirty="0">
                <a:solidFill>
                  <a:prstClr val="black"/>
                </a:solidFill>
              </a:rPr>
              <a:t>Consumer spending in March 2020, by sector</a:t>
            </a:r>
            <a:r>
              <a:rPr lang="en-GB" baseline="30000" dirty="0" smtClean="0">
                <a:solidFill>
                  <a:prstClr val="black"/>
                </a:solidFill>
              </a:rPr>
              <a:t>(a</a:t>
            </a:r>
            <a:r>
              <a:rPr lang="en-GB" baseline="30000" dirty="0">
                <a:solidFill>
                  <a:prstClr val="black"/>
                </a:solidFill>
              </a:rPr>
              <a:t>)</a:t>
            </a:r>
          </a:p>
        </p:txBody>
      </p:sp>
      <p:sp>
        <p:nvSpPr>
          <p:cNvPr id="5" name="Text Placeholder 4"/>
          <p:cNvSpPr>
            <a:spLocks noGrp="1"/>
          </p:cNvSpPr>
          <p:nvPr>
            <p:ph type="body" sz="quarter" idx="16"/>
          </p:nvPr>
        </p:nvSpPr>
        <p:spPr>
          <a:xfrm>
            <a:off x="307252" y="5810249"/>
            <a:ext cx="8229194" cy="1047751"/>
          </a:xfrm>
        </p:spPr>
        <p:txBody>
          <a:bodyPr/>
          <a:lstStyle/>
          <a:p>
            <a:r>
              <a:rPr lang="en-GB" dirty="0"/>
              <a:t>Source: Visa. </a:t>
            </a:r>
          </a:p>
          <a:p>
            <a:endParaRPr lang="en-GB" dirty="0"/>
          </a:p>
          <a:p>
            <a:r>
              <a:rPr lang="en-GB" dirty="0"/>
              <a:t>(a)	Volume measures. Data are not adjusted for seasonality or trading days.</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71074" y="1743075"/>
            <a:ext cx="5901550" cy="4198933"/>
          </a:xfrm>
          <a:prstGeom prst="rect">
            <a:avLst/>
          </a:prstGeom>
        </p:spPr>
      </p:pic>
    </p:spTree>
    <p:extLst>
      <p:ext uri="{BB962C8B-B14F-4D97-AF65-F5344CB8AC3E}">
        <p14:creationId xmlns:p14="http://schemas.microsoft.com/office/powerpoint/2010/main" val="132626675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2.28 </a:t>
            </a:r>
            <a:r>
              <a:rPr lang="en-GB" dirty="0" smtClean="0">
                <a:solidFill>
                  <a:srgbClr val="005E6E"/>
                </a:solidFill>
              </a:rPr>
              <a:t>Indicators </a:t>
            </a:r>
            <a:r>
              <a:rPr lang="en-GB" dirty="0">
                <a:solidFill>
                  <a:srgbClr val="005E6E"/>
                </a:solidFill>
              </a:rPr>
              <a:t>of consumer confidence fell by record amounts between March and </a:t>
            </a:r>
            <a:r>
              <a:rPr lang="en-GB" dirty="0" smtClean="0">
                <a:solidFill>
                  <a:srgbClr val="005E6E"/>
                </a:solidFill>
              </a:rPr>
              <a:t>April</a:t>
            </a:r>
          </a:p>
          <a:p>
            <a:pPr lvl="2"/>
            <a:r>
              <a:rPr lang="en-GB" dirty="0">
                <a:solidFill>
                  <a:prstClr val="black"/>
                </a:solidFill>
              </a:rPr>
              <a:t>Indicators of consumer confidence</a:t>
            </a:r>
            <a:r>
              <a:rPr lang="en-GB" baseline="30000" dirty="0" smtClean="0">
                <a:solidFill>
                  <a:prstClr val="black"/>
                </a:solidFill>
              </a:rPr>
              <a:t>(a</a:t>
            </a:r>
            <a:r>
              <a:rPr lang="en-GB" baseline="30000" dirty="0">
                <a:solidFill>
                  <a:prstClr val="black"/>
                </a:solidFill>
              </a:rPr>
              <a:t>)</a:t>
            </a:r>
          </a:p>
        </p:txBody>
      </p:sp>
      <p:sp>
        <p:nvSpPr>
          <p:cNvPr id="5" name="Text Placeholder 4"/>
          <p:cNvSpPr>
            <a:spLocks noGrp="1"/>
          </p:cNvSpPr>
          <p:nvPr>
            <p:ph type="body" sz="quarter" idx="16"/>
          </p:nvPr>
        </p:nvSpPr>
        <p:spPr>
          <a:xfrm>
            <a:off x="307252" y="5810249"/>
            <a:ext cx="8229194" cy="1047751"/>
          </a:xfrm>
        </p:spPr>
        <p:txBody>
          <a:bodyPr/>
          <a:lstStyle/>
          <a:p>
            <a:r>
              <a:rPr lang="en-GB" dirty="0"/>
              <a:t>Sources: </a:t>
            </a:r>
            <a:r>
              <a:rPr lang="en-GB" dirty="0" err="1"/>
              <a:t>GfK</a:t>
            </a:r>
            <a:r>
              <a:rPr lang="en-GB" dirty="0"/>
              <a:t> (research carried out on behalf of the European Commission) and Bank calculations. </a:t>
            </a:r>
          </a:p>
          <a:p>
            <a:endParaRPr lang="en-GB" dirty="0"/>
          </a:p>
          <a:p>
            <a:r>
              <a:rPr lang="en-GB" dirty="0"/>
              <a:t>(a)	Differences from averages since 1997. </a:t>
            </a:r>
          </a:p>
          <a:p>
            <a:r>
              <a:rPr lang="en-GB" dirty="0"/>
              <a:t>(b)	Net balance of respondents expecting that the number of people unemployed will rise over the next 12 months. </a:t>
            </a:r>
          </a:p>
          <a:p>
            <a:r>
              <a:rPr lang="en-GB" dirty="0"/>
              <a:t>(c)	Net balances of respondents expecting an improvement over the next 12 months.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371600"/>
            <a:ext cx="5114250" cy="4429362"/>
          </a:xfrm>
          <a:prstGeom prst="rect">
            <a:avLst/>
          </a:prstGeom>
        </p:spPr>
      </p:pic>
    </p:spTree>
    <p:extLst>
      <p:ext uri="{BB962C8B-B14F-4D97-AF65-F5344CB8AC3E}">
        <p14:creationId xmlns:p14="http://schemas.microsoft.com/office/powerpoint/2010/main" val="11114027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2.2 </a:t>
            </a:r>
            <a:r>
              <a:rPr lang="en-GB" dirty="0" smtClean="0">
                <a:solidFill>
                  <a:srgbClr val="005E6E"/>
                </a:solidFill>
              </a:rPr>
              <a:t>Surveys </a:t>
            </a:r>
            <a:r>
              <a:rPr lang="en-GB" dirty="0">
                <a:solidFill>
                  <a:srgbClr val="005E6E"/>
                </a:solidFill>
              </a:rPr>
              <a:t>suggest many economies have experienced record monthly declines in </a:t>
            </a:r>
            <a:r>
              <a:rPr lang="en-GB" dirty="0" smtClean="0">
                <a:solidFill>
                  <a:srgbClr val="005E6E"/>
                </a:solidFill>
              </a:rPr>
              <a:t>output</a:t>
            </a:r>
          </a:p>
          <a:p>
            <a:pPr lvl="2"/>
            <a:r>
              <a:rPr lang="en-GB" dirty="0"/>
              <a:t>Composite output PMIs in selected economies</a:t>
            </a:r>
            <a:r>
              <a:rPr lang="en-GB" baseline="30000" dirty="0" smtClean="0"/>
              <a:t>(a)</a:t>
            </a:r>
            <a:endParaRPr lang="en-GB" baseline="30000" dirty="0"/>
          </a:p>
        </p:txBody>
      </p:sp>
      <p:sp>
        <p:nvSpPr>
          <p:cNvPr id="5" name="Text Placeholder 4"/>
          <p:cNvSpPr>
            <a:spLocks noGrp="1"/>
          </p:cNvSpPr>
          <p:nvPr>
            <p:ph type="body" sz="quarter" idx="16"/>
          </p:nvPr>
        </p:nvSpPr>
        <p:spPr>
          <a:xfrm>
            <a:off x="307252" y="5810249"/>
            <a:ext cx="8229194" cy="1047751"/>
          </a:xfrm>
        </p:spPr>
        <p:txBody>
          <a:bodyPr/>
          <a:lstStyle/>
          <a:p>
            <a:r>
              <a:rPr lang="en-GB" dirty="0" smtClean="0"/>
              <a:t>Sources</a:t>
            </a:r>
            <a:r>
              <a:rPr lang="en-GB" dirty="0"/>
              <a:t>: </a:t>
            </a:r>
            <a:r>
              <a:rPr lang="en-GB" dirty="0" err="1"/>
              <a:t>Eikon</a:t>
            </a:r>
            <a:r>
              <a:rPr lang="en-GB" dirty="0"/>
              <a:t> from </a:t>
            </a:r>
            <a:r>
              <a:rPr lang="en-GB" dirty="0" err="1"/>
              <a:t>Refinitiv</a:t>
            </a:r>
            <a:r>
              <a:rPr lang="en-GB" dirty="0"/>
              <a:t> and IHS </a:t>
            </a:r>
            <a:r>
              <a:rPr lang="en-GB" dirty="0" err="1"/>
              <a:t>Markit</a:t>
            </a:r>
            <a:r>
              <a:rPr lang="en-GB" dirty="0" smtClean="0"/>
              <a:t>.</a:t>
            </a:r>
          </a:p>
          <a:p>
            <a:endParaRPr lang="en-GB" dirty="0"/>
          </a:p>
          <a:p>
            <a:pPr>
              <a:buAutoNum type="alphaLcParenBoth"/>
            </a:pPr>
            <a:r>
              <a:rPr lang="en-GB" dirty="0"/>
              <a:t>April data points for the euro area, UK and US are flash estimates. Data for China are to </a:t>
            </a:r>
            <a:r>
              <a:rPr lang="en-GB" dirty="0" smtClean="0"/>
              <a:t>March.</a:t>
            </a:r>
            <a:endParaRPr lang="en-GB"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19486" y="1446446"/>
            <a:ext cx="5404725" cy="4439116"/>
          </a:xfrm>
          <a:prstGeom prst="rect">
            <a:avLst/>
          </a:prstGeom>
        </p:spPr>
      </p:pic>
    </p:spTree>
    <p:extLst>
      <p:ext uri="{BB962C8B-B14F-4D97-AF65-F5344CB8AC3E}">
        <p14:creationId xmlns:p14="http://schemas.microsoft.com/office/powerpoint/2010/main" val="229347368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2.29 </a:t>
            </a:r>
            <a:r>
              <a:rPr lang="en-GB" dirty="0">
                <a:solidFill>
                  <a:srgbClr val="005E6E"/>
                </a:solidFill>
              </a:rPr>
              <a:t>Housing market activity has stalled</a:t>
            </a:r>
            <a:endParaRPr lang="en-GB" dirty="0" smtClean="0">
              <a:solidFill>
                <a:srgbClr val="005E6E"/>
              </a:solidFill>
            </a:endParaRPr>
          </a:p>
          <a:p>
            <a:pPr lvl="2"/>
            <a:r>
              <a:rPr lang="en-GB" dirty="0">
                <a:solidFill>
                  <a:prstClr val="black"/>
                </a:solidFill>
              </a:rPr>
              <a:t>Listings added and sales of properties on </a:t>
            </a:r>
            <a:r>
              <a:rPr lang="en-GB" dirty="0" smtClean="0">
                <a:solidFill>
                  <a:prstClr val="black"/>
                </a:solidFill>
              </a:rPr>
              <a:t>Zoopla</a:t>
            </a:r>
            <a:r>
              <a:rPr lang="en-GB" baseline="30000" dirty="0" smtClean="0">
                <a:solidFill>
                  <a:prstClr val="black"/>
                </a:solidFill>
              </a:rPr>
              <a:t>(a</a:t>
            </a:r>
            <a:r>
              <a:rPr lang="en-GB" baseline="30000" dirty="0">
                <a:solidFill>
                  <a:prstClr val="black"/>
                </a:solidFill>
              </a:rPr>
              <a:t>)</a:t>
            </a:r>
          </a:p>
        </p:txBody>
      </p:sp>
      <p:sp>
        <p:nvSpPr>
          <p:cNvPr id="5" name="Text Placeholder 4"/>
          <p:cNvSpPr>
            <a:spLocks noGrp="1"/>
          </p:cNvSpPr>
          <p:nvPr>
            <p:ph type="body" sz="quarter" idx="16"/>
          </p:nvPr>
        </p:nvSpPr>
        <p:spPr>
          <a:xfrm>
            <a:off x="307252" y="5810249"/>
            <a:ext cx="8229194" cy="1047751"/>
          </a:xfrm>
        </p:spPr>
        <p:txBody>
          <a:bodyPr/>
          <a:lstStyle/>
          <a:p>
            <a:r>
              <a:rPr lang="en-GB" dirty="0"/>
              <a:t>Sources: </a:t>
            </a:r>
            <a:r>
              <a:rPr lang="en-GB" dirty="0" err="1"/>
              <a:t>WhenFresh</a:t>
            </a:r>
            <a:r>
              <a:rPr lang="en-GB" dirty="0"/>
              <a:t>, Zoopla and Bank calculations. </a:t>
            </a:r>
            <a:endParaRPr lang="en-GB" dirty="0" smtClean="0"/>
          </a:p>
          <a:p>
            <a:endParaRPr lang="en-GB" dirty="0"/>
          </a:p>
          <a:p>
            <a:r>
              <a:rPr lang="en-GB" dirty="0"/>
              <a:t>(a</a:t>
            </a:r>
            <a:r>
              <a:rPr lang="en-GB" dirty="0" smtClean="0"/>
              <a:t>)	Seven-day </a:t>
            </a:r>
            <a:r>
              <a:rPr lang="en-GB" dirty="0"/>
              <a:t>moving averages. Data are not seasonally adjusted. </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00716" y="1392965"/>
            <a:ext cx="5242266" cy="4416560"/>
          </a:xfrm>
          <a:prstGeom prst="rect">
            <a:avLst/>
          </a:prstGeom>
        </p:spPr>
      </p:pic>
    </p:spTree>
    <p:extLst>
      <p:ext uri="{BB962C8B-B14F-4D97-AF65-F5344CB8AC3E}">
        <p14:creationId xmlns:p14="http://schemas.microsoft.com/office/powerpoint/2010/main" val="63438579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2.30 </a:t>
            </a:r>
            <a:r>
              <a:rPr lang="en-GB" dirty="0">
                <a:solidFill>
                  <a:srgbClr val="005E6E"/>
                </a:solidFill>
              </a:rPr>
              <a:t>Many firms expect Covid-19 will </a:t>
            </a:r>
            <a:r>
              <a:rPr lang="en-GB" dirty="0" smtClean="0">
                <a:solidFill>
                  <a:srgbClr val="005E6E"/>
                </a:solidFill>
              </a:rPr>
              <a:t>materially reduce their business investment and sales in Q2</a:t>
            </a:r>
          </a:p>
          <a:p>
            <a:pPr lvl="1"/>
            <a:r>
              <a:rPr lang="en-GB" sz="2000" dirty="0" smtClean="0">
                <a:solidFill>
                  <a:prstClr val="black"/>
                </a:solidFill>
              </a:rPr>
              <a:t>Average </a:t>
            </a:r>
            <a:r>
              <a:rPr lang="en-GB" sz="2000" dirty="0">
                <a:solidFill>
                  <a:prstClr val="black"/>
                </a:solidFill>
              </a:rPr>
              <a:t>expected impact of Covid-19 on business investment </a:t>
            </a:r>
            <a:r>
              <a:rPr lang="en-GB" sz="2000" dirty="0" smtClean="0">
                <a:solidFill>
                  <a:prstClr val="black"/>
                </a:solidFill>
              </a:rPr>
              <a:t>and sales </a:t>
            </a:r>
            <a:br>
              <a:rPr lang="en-GB" sz="2000" dirty="0" smtClean="0">
                <a:solidFill>
                  <a:prstClr val="black"/>
                </a:solidFill>
              </a:rPr>
            </a:br>
            <a:r>
              <a:rPr lang="en-GB" sz="2000" dirty="0" smtClean="0">
                <a:solidFill>
                  <a:prstClr val="black"/>
                </a:solidFill>
              </a:rPr>
              <a:t>in </a:t>
            </a:r>
            <a:r>
              <a:rPr lang="en-GB" sz="2000" dirty="0">
                <a:solidFill>
                  <a:prstClr val="black"/>
                </a:solidFill>
              </a:rPr>
              <a:t>2020 Q2</a:t>
            </a:r>
            <a:r>
              <a:rPr lang="en-GB" sz="2000" baseline="30000" dirty="0" smtClean="0">
                <a:solidFill>
                  <a:prstClr val="black"/>
                </a:solidFill>
              </a:rPr>
              <a:t>(a</a:t>
            </a:r>
            <a:r>
              <a:rPr lang="en-GB" sz="2000" baseline="30000" dirty="0">
                <a:solidFill>
                  <a:prstClr val="black"/>
                </a:solidFill>
              </a:rPr>
              <a:t>)</a:t>
            </a:r>
          </a:p>
        </p:txBody>
      </p:sp>
      <p:sp>
        <p:nvSpPr>
          <p:cNvPr id="5" name="Text Placeholder 4"/>
          <p:cNvSpPr>
            <a:spLocks noGrp="1"/>
          </p:cNvSpPr>
          <p:nvPr>
            <p:ph type="body" sz="quarter" idx="16"/>
          </p:nvPr>
        </p:nvSpPr>
        <p:spPr>
          <a:xfrm>
            <a:off x="307252" y="5810249"/>
            <a:ext cx="8229194" cy="1047751"/>
          </a:xfrm>
        </p:spPr>
        <p:txBody>
          <a:bodyPr/>
          <a:lstStyle/>
          <a:p>
            <a:r>
              <a:rPr lang="en-GB" dirty="0"/>
              <a:t>Sources: DMP Survey and Bank calculations</a:t>
            </a:r>
            <a:r>
              <a:rPr lang="en-GB" dirty="0" smtClean="0"/>
              <a:t>.</a:t>
            </a:r>
          </a:p>
          <a:p>
            <a:endParaRPr lang="en-GB" dirty="0"/>
          </a:p>
          <a:p>
            <a:r>
              <a:rPr lang="en-GB" dirty="0"/>
              <a:t>(a</a:t>
            </a:r>
            <a:r>
              <a:rPr lang="en-GB" dirty="0" smtClean="0"/>
              <a:t>)	Question</a:t>
            </a:r>
            <a:r>
              <a:rPr lang="en-GB" dirty="0"/>
              <a:t>: ‘Relative to what would have otherwise happened, what is your best estimate for </a:t>
            </a:r>
            <a:r>
              <a:rPr lang="en-GB" dirty="0" smtClean="0"/>
              <a:t>the impact </a:t>
            </a:r>
            <a:r>
              <a:rPr lang="en-GB" dirty="0"/>
              <a:t>of the spread of Coronavirus (Covid-19) on the sales/capital expenditure of </a:t>
            </a:r>
            <a:r>
              <a:rPr lang="en-GB" dirty="0" smtClean="0"/>
              <a:t>your business </a:t>
            </a:r>
            <a:r>
              <a:rPr lang="en-GB" dirty="0"/>
              <a:t>in 2020 Q2?’.</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38364" y="2018818"/>
            <a:ext cx="5480011" cy="3899009"/>
          </a:xfrm>
          <a:prstGeom prst="rect">
            <a:avLst/>
          </a:prstGeom>
        </p:spPr>
      </p:pic>
    </p:spTree>
    <p:extLst>
      <p:ext uri="{BB962C8B-B14F-4D97-AF65-F5344CB8AC3E}">
        <p14:creationId xmlns:p14="http://schemas.microsoft.com/office/powerpoint/2010/main" val="278983453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2.31 </a:t>
            </a:r>
            <a:r>
              <a:rPr lang="en-GB" dirty="0">
                <a:solidFill>
                  <a:srgbClr val="005E6E"/>
                </a:solidFill>
              </a:rPr>
              <a:t>Internet searches for terms related </a:t>
            </a:r>
            <a:r>
              <a:rPr lang="en-GB" dirty="0" smtClean="0">
                <a:solidFill>
                  <a:srgbClr val="005E6E"/>
                </a:solidFill>
              </a:rPr>
              <a:t>to redundancy </a:t>
            </a:r>
            <a:r>
              <a:rPr lang="en-GB" dirty="0">
                <a:solidFill>
                  <a:srgbClr val="005E6E"/>
                </a:solidFill>
              </a:rPr>
              <a:t>picked up sharply in </a:t>
            </a:r>
            <a:r>
              <a:rPr lang="en-GB" dirty="0" smtClean="0">
                <a:solidFill>
                  <a:srgbClr val="005E6E"/>
                </a:solidFill>
              </a:rPr>
              <a:t>March</a:t>
            </a:r>
          </a:p>
          <a:p>
            <a:pPr lvl="1"/>
            <a:r>
              <a:rPr lang="en-GB" sz="2000" dirty="0">
                <a:solidFill>
                  <a:prstClr val="black"/>
                </a:solidFill>
              </a:rPr>
              <a:t>Internet searches related to </a:t>
            </a:r>
            <a:r>
              <a:rPr lang="en-GB" sz="2000" dirty="0" smtClean="0">
                <a:solidFill>
                  <a:prstClr val="black"/>
                </a:solidFill>
              </a:rPr>
              <a:t>redundancy</a:t>
            </a:r>
            <a:r>
              <a:rPr lang="en-GB" sz="2000" baseline="30000" dirty="0" smtClean="0">
                <a:solidFill>
                  <a:prstClr val="black"/>
                </a:solidFill>
              </a:rPr>
              <a:t>(a</a:t>
            </a:r>
            <a:r>
              <a:rPr lang="en-GB" sz="2000" baseline="30000" dirty="0">
                <a:solidFill>
                  <a:prstClr val="black"/>
                </a:solidFill>
              </a:rPr>
              <a:t>)</a:t>
            </a:r>
          </a:p>
        </p:txBody>
      </p:sp>
      <p:sp>
        <p:nvSpPr>
          <p:cNvPr id="5" name="Text Placeholder 4"/>
          <p:cNvSpPr>
            <a:spLocks noGrp="1"/>
          </p:cNvSpPr>
          <p:nvPr>
            <p:ph type="body" sz="quarter" idx="16"/>
          </p:nvPr>
        </p:nvSpPr>
        <p:spPr>
          <a:xfrm>
            <a:off x="307252" y="5810249"/>
            <a:ext cx="8229194" cy="1047751"/>
          </a:xfrm>
        </p:spPr>
        <p:txBody>
          <a:bodyPr/>
          <a:lstStyle/>
          <a:p>
            <a:r>
              <a:rPr lang="en-GB" dirty="0"/>
              <a:t>Sources: Google Trends and Bank calculations. </a:t>
            </a:r>
            <a:endParaRPr lang="en-GB" dirty="0" smtClean="0"/>
          </a:p>
          <a:p>
            <a:endParaRPr lang="en-GB" dirty="0"/>
          </a:p>
          <a:p>
            <a:r>
              <a:rPr lang="en-GB" dirty="0"/>
              <a:t>(a</a:t>
            </a:r>
            <a:r>
              <a:rPr lang="en-GB" dirty="0" smtClean="0"/>
              <a:t>)	The </a:t>
            </a:r>
            <a:r>
              <a:rPr lang="en-GB" dirty="0"/>
              <a:t>terms included are ‘unemployment benefits’, ‘unemployment insurance’ and ‘redundancy insurance’. Data are monthly averages and are not seasonally adjusted. April data points are the average to 24 April. </a:t>
            </a:r>
          </a:p>
          <a:p>
            <a:r>
              <a:rPr lang="en-GB" dirty="0"/>
              <a:t>(b</a:t>
            </a:r>
            <a:r>
              <a:rPr lang="en-GB" dirty="0" smtClean="0"/>
              <a:t>)	Search </a:t>
            </a:r>
            <a:r>
              <a:rPr lang="en-GB" dirty="0"/>
              <a:t>volumes are calculated as an index where 100 represents the maximum search volume for the term. </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00716" y="1457662"/>
            <a:ext cx="5242266" cy="4333350"/>
          </a:xfrm>
          <a:prstGeom prst="rect">
            <a:avLst/>
          </a:prstGeom>
        </p:spPr>
      </p:pic>
    </p:spTree>
    <p:extLst>
      <p:ext uri="{BB962C8B-B14F-4D97-AF65-F5344CB8AC3E}">
        <p14:creationId xmlns:p14="http://schemas.microsoft.com/office/powerpoint/2010/main" val="359795625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2.32 </a:t>
            </a:r>
            <a:r>
              <a:rPr lang="en-GB" dirty="0">
                <a:solidFill>
                  <a:srgbClr val="005E6E"/>
                </a:solidFill>
              </a:rPr>
              <a:t>The number of people claiming Universal</a:t>
            </a:r>
          </a:p>
          <a:p>
            <a:pPr lvl="1"/>
            <a:r>
              <a:rPr lang="en-GB" dirty="0">
                <a:solidFill>
                  <a:srgbClr val="005E6E"/>
                </a:solidFill>
              </a:rPr>
              <a:t>Credit has picked up since March</a:t>
            </a:r>
            <a:endParaRPr lang="en-GB" dirty="0" smtClean="0">
              <a:solidFill>
                <a:srgbClr val="005E6E"/>
              </a:solidFill>
            </a:endParaRPr>
          </a:p>
          <a:p>
            <a:pPr lvl="2"/>
            <a:r>
              <a:rPr lang="en-GB" dirty="0"/>
              <a:t>Universal Credit </a:t>
            </a:r>
            <a:r>
              <a:rPr lang="en-GB" dirty="0" smtClean="0"/>
              <a:t>claims</a:t>
            </a:r>
            <a:r>
              <a:rPr lang="en-GB" baseline="30000" dirty="0" smtClean="0">
                <a:solidFill>
                  <a:prstClr val="black"/>
                </a:solidFill>
              </a:rPr>
              <a:t>(a</a:t>
            </a:r>
            <a:r>
              <a:rPr lang="en-GB" baseline="30000" dirty="0">
                <a:solidFill>
                  <a:prstClr val="black"/>
                </a:solidFill>
              </a:rPr>
              <a:t>)</a:t>
            </a:r>
          </a:p>
        </p:txBody>
      </p:sp>
      <p:sp>
        <p:nvSpPr>
          <p:cNvPr id="5" name="Text Placeholder 4"/>
          <p:cNvSpPr>
            <a:spLocks noGrp="1"/>
          </p:cNvSpPr>
          <p:nvPr>
            <p:ph type="body" sz="quarter" idx="16"/>
          </p:nvPr>
        </p:nvSpPr>
        <p:spPr>
          <a:xfrm>
            <a:off x="307252" y="5810249"/>
            <a:ext cx="8836748" cy="1047751"/>
          </a:xfrm>
        </p:spPr>
        <p:txBody>
          <a:bodyPr/>
          <a:lstStyle/>
          <a:p>
            <a:r>
              <a:rPr lang="en-GB" dirty="0"/>
              <a:t>Sources: Department for Work and Pensions and Bank calculations</a:t>
            </a:r>
            <a:r>
              <a:rPr lang="en-GB" dirty="0" smtClean="0"/>
              <a:t>.</a:t>
            </a:r>
          </a:p>
          <a:p>
            <a:endParaRPr lang="en-GB" dirty="0"/>
          </a:p>
          <a:p>
            <a:r>
              <a:rPr lang="en-GB" dirty="0"/>
              <a:t>(a</a:t>
            </a:r>
            <a:r>
              <a:rPr lang="en-GB" dirty="0" smtClean="0"/>
              <a:t>)	Management </a:t>
            </a:r>
            <a:r>
              <a:rPr lang="en-GB" dirty="0"/>
              <a:t>information on individuals making a Universal Credit declaration. Not </a:t>
            </a:r>
            <a:r>
              <a:rPr lang="en-GB" dirty="0" smtClean="0"/>
              <a:t>all declarations </a:t>
            </a:r>
            <a:r>
              <a:rPr lang="en-GB" dirty="0"/>
              <a:t>will go on to receive payment. Data are not seasonally adjusted and are </a:t>
            </a:r>
            <a:r>
              <a:rPr lang="en-GB" dirty="0" smtClean="0"/>
              <a:t>for </a:t>
            </a:r>
            <a:br>
              <a:rPr lang="en-GB" dirty="0" smtClean="0"/>
            </a:br>
            <a:r>
              <a:rPr lang="en-GB" dirty="0" smtClean="0"/>
              <a:t>Great </a:t>
            </a:r>
            <a:r>
              <a:rPr lang="en-GB" dirty="0"/>
              <a:t>Britain only.</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498062"/>
            <a:ext cx="5536703" cy="4422961"/>
          </a:xfrm>
          <a:prstGeom prst="rect">
            <a:avLst/>
          </a:prstGeom>
        </p:spPr>
      </p:pic>
    </p:spTree>
    <p:extLst>
      <p:ext uri="{BB962C8B-B14F-4D97-AF65-F5344CB8AC3E}">
        <p14:creationId xmlns:p14="http://schemas.microsoft.com/office/powerpoint/2010/main" val="304609567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2.33 </a:t>
            </a:r>
            <a:r>
              <a:rPr lang="en-GB" dirty="0">
                <a:solidFill>
                  <a:srgbClr val="005E6E"/>
                </a:solidFill>
              </a:rPr>
              <a:t>Many people are working fewer hours as a result of </a:t>
            </a:r>
            <a:r>
              <a:rPr lang="en-GB" dirty="0" smtClean="0">
                <a:solidFill>
                  <a:srgbClr val="005E6E"/>
                </a:solidFill>
              </a:rPr>
              <a:t>Covid-19</a:t>
            </a:r>
          </a:p>
          <a:p>
            <a:pPr lvl="1"/>
            <a:r>
              <a:rPr lang="en-GB" sz="2000" dirty="0">
                <a:solidFill>
                  <a:prstClr val="black"/>
                </a:solidFill>
              </a:rPr>
              <a:t>Reported reductions in working hours</a:t>
            </a:r>
            <a:r>
              <a:rPr lang="en-GB" sz="2000" baseline="30000" dirty="0" smtClean="0">
                <a:solidFill>
                  <a:prstClr val="black"/>
                </a:solidFill>
              </a:rPr>
              <a:t>(a</a:t>
            </a:r>
            <a:r>
              <a:rPr lang="en-GB" sz="2000" baseline="30000" dirty="0">
                <a:solidFill>
                  <a:prstClr val="black"/>
                </a:solidFill>
              </a:rPr>
              <a:t>)</a:t>
            </a:r>
          </a:p>
        </p:txBody>
      </p:sp>
      <p:sp>
        <p:nvSpPr>
          <p:cNvPr id="5" name="Text Placeholder 4"/>
          <p:cNvSpPr>
            <a:spLocks noGrp="1"/>
          </p:cNvSpPr>
          <p:nvPr>
            <p:ph type="body" sz="quarter" idx="16"/>
          </p:nvPr>
        </p:nvSpPr>
        <p:spPr>
          <a:xfrm>
            <a:off x="307252" y="5810249"/>
            <a:ext cx="8229194" cy="1047751"/>
          </a:xfrm>
        </p:spPr>
        <p:txBody>
          <a:bodyPr/>
          <a:lstStyle/>
          <a:p>
            <a:pPr lvl="0"/>
            <a:r>
              <a:rPr lang="en-GB" dirty="0">
                <a:solidFill>
                  <a:prstClr val="black"/>
                </a:solidFill>
              </a:rPr>
              <a:t>Sources: Bank of England, </a:t>
            </a:r>
            <a:r>
              <a:rPr lang="en-GB" dirty="0" err="1">
                <a:solidFill>
                  <a:prstClr val="black"/>
                </a:solidFill>
              </a:rPr>
              <a:t>Ipsos</a:t>
            </a:r>
            <a:r>
              <a:rPr lang="en-GB" dirty="0">
                <a:solidFill>
                  <a:prstClr val="black"/>
                </a:solidFill>
              </a:rPr>
              <a:t> MORI and Bank calculations.</a:t>
            </a:r>
          </a:p>
          <a:p>
            <a:pPr lvl="0"/>
            <a:endParaRPr lang="en-GB" dirty="0">
              <a:solidFill>
                <a:prstClr val="black"/>
              </a:solidFill>
            </a:endParaRPr>
          </a:p>
          <a:p>
            <a:pPr lvl="0"/>
            <a:r>
              <a:rPr lang="en-GB" dirty="0">
                <a:solidFill>
                  <a:prstClr val="black"/>
                </a:solidFill>
              </a:rPr>
              <a:t>(a)	Respondents were asked if on balance they were working more hours, fewer hours, or about the same hours as a result of the measures taken around the coronavirus pandemic. Respondents were surveyed between 24 and 27 April. </a:t>
            </a:r>
          </a:p>
          <a:p>
            <a:pPr lvl="0"/>
            <a:r>
              <a:rPr lang="en-GB" dirty="0">
                <a:solidFill>
                  <a:prstClr val="black"/>
                </a:solidFill>
              </a:rPr>
              <a:t>(b)	Includes people that are not working at all because they have been furloughed/have taken unpaid leave/taken a sabbatical, etc.</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90630" y="1562100"/>
            <a:ext cx="5722328" cy="4198933"/>
          </a:xfrm>
          <a:prstGeom prst="rect">
            <a:avLst/>
          </a:prstGeom>
        </p:spPr>
      </p:pic>
    </p:spTree>
    <p:extLst>
      <p:ext uri="{BB962C8B-B14F-4D97-AF65-F5344CB8AC3E}">
        <p14:creationId xmlns:p14="http://schemas.microsoft.com/office/powerpoint/2010/main" val="368017241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2.34 </a:t>
            </a:r>
            <a:r>
              <a:rPr lang="en-GB" dirty="0">
                <a:solidFill>
                  <a:srgbClr val="005E6E"/>
                </a:solidFill>
              </a:rPr>
              <a:t>Over half of firms have experienced disruption to their supply </a:t>
            </a:r>
            <a:r>
              <a:rPr lang="en-GB" dirty="0" smtClean="0">
                <a:solidFill>
                  <a:srgbClr val="005E6E"/>
                </a:solidFill>
              </a:rPr>
              <a:t>chains</a:t>
            </a:r>
          </a:p>
          <a:p>
            <a:pPr lvl="1"/>
            <a:r>
              <a:rPr lang="en-GB" sz="2000" dirty="0">
                <a:solidFill>
                  <a:prstClr val="black"/>
                </a:solidFill>
              </a:rPr>
              <a:t>Disruption to non-labour inputs from Covid-19</a:t>
            </a:r>
            <a:r>
              <a:rPr lang="en-GB" sz="2000" baseline="30000" dirty="0" smtClean="0">
                <a:solidFill>
                  <a:prstClr val="black"/>
                </a:solidFill>
              </a:rPr>
              <a:t>(a</a:t>
            </a:r>
            <a:r>
              <a:rPr lang="en-GB" sz="2000" baseline="30000" dirty="0">
                <a:solidFill>
                  <a:prstClr val="black"/>
                </a:solidFill>
              </a:rPr>
              <a:t>)</a:t>
            </a:r>
          </a:p>
        </p:txBody>
      </p:sp>
      <p:sp>
        <p:nvSpPr>
          <p:cNvPr id="5" name="Text Placeholder 4"/>
          <p:cNvSpPr>
            <a:spLocks noGrp="1"/>
          </p:cNvSpPr>
          <p:nvPr>
            <p:ph type="body" sz="quarter" idx="16"/>
          </p:nvPr>
        </p:nvSpPr>
        <p:spPr>
          <a:xfrm>
            <a:off x="307252" y="5810249"/>
            <a:ext cx="8229194" cy="1047751"/>
          </a:xfrm>
        </p:spPr>
        <p:txBody>
          <a:bodyPr/>
          <a:lstStyle/>
          <a:p>
            <a:r>
              <a:rPr lang="en-GB" dirty="0"/>
              <a:t>Sources: DMP Survey and Bank calculations.</a:t>
            </a:r>
          </a:p>
          <a:p>
            <a:endParaRPr lang="en-GB" dirty="0"/>
          </a:p>
          <a:p>
            <a:r>
              <a:rPr lang="en-GB" dirty="0"/>
              <a:t>(a)	Question: ‘How has the spread of Coronavirus (Covid-19) affected the availability of the non-labour inputs your business uses as of April 2020?’.</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586863"/>
            <a:ext cx="5171857" cy="4416560"/>
          </a:xfrm>
          <a:prstGeom prst="rect">
            <a:avLst/>
          </a:prstGeom>
        </p:spPr>
      </p:pic>
    </p:spTree>
    <p:extLst>
      <p:ext uri="{BB962C8B-B14F-4D97-AF65-F5344CB8AC3E}">
        <p14:creationId xmlns:p14="http://schemas.microsoft.com/office/powerpoint/2010/main" val="311143524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2.35 </a:t>
            </a:r>
            <a:r>
              <a:rPr lang="en-GB" dirty="0">
                <a:solidFill>
                  <a:srgbClr val="005E6E"/>
                </a:solidFill>
              </a:rPr>
              <a:t>Unit labour cost growth has been lower in sectors that are important for consumer </a:t>
            </a:r>
            <a:r>
              <a:rPr lang="en-GB" dirty="0" smtClean="0">
                <a:solidFill>
                  <a:srgbClr val="005E6E"/>
                </a:solidFill>
              </a:rPr>
              <a:t>prices</a:t>
            </a:r>
          </a:p>
          <a:p>
            <a:pPr lvl="1"/>
            <a:r>
              <a:rPr lang="en-GB" sz="2000" dirty="0">
                <a:solidFill>
                  <a:prstClr val="black"/>
                </a:solidFill>
              </a:rPr>
              <a:t>Sectional unit labour costs</a:t>
            </a:r>
            <a:r>
              <a:rPr lang="en-GB" sz="2000" baseline="30000" dirty="0" smtClean="0">
                <a:solidFill>
                  <a:prstClr val="black"/>
                </a:solidFill>
              </a:rPr>
              <a:t>(a</a:t>
            </a:r>
            <a:r>
              <a:rPr lang="en-GB" sz="2000" baseline="30000" dirty="0">
                <a:solidFill>
                  <a:prstClr val="black"/>
                </a:solidFill>
              </a:rPr>
              <a:t>)</a:t>
            </a:r>
          </a:p>
        </p:txBody>
      </p:sp>
      <p:sp>
        <p:nvSpPr>
          <p:cNvPr id="5" name="Text Placeholder 4"/>
          <p:cNvSpPr>
            <a:spLocks noGrp="1"/>
          </p:cNvSpPr>
          <p:nvPr>
            <p:ph type="body" sz="quarter" idx="16"/>
          </p:nvPr>
        </p:nvSpPr>
        <p:spPr>
          <a:xfrm>
            <a:off x="307252" y="5810249"/>
            <a:ext cx="8229194" cy="1047751"/>
          </a:xfrm>
        </p:spPr>
        <p:txBody>
          <a:bodyPr/>
          <a:lstStyle/>
          <a:p>
            <a:r>
              <a:rPr lang="en-GB" dirty="0"/>
              <a:t>(a</a:t>
            </a:r>
            <a:r>
              <a:rPr lang="en-GB" dirty="0" smtClean="0"/>
              <a:t>)	Data </a:t>
            </a:r>
            <a:r>
              <a:rPr lang="en-GB" dirty="0"/>
              <a:t>are not seasonally adjusted.</a:t>
            </a:r>
          </a:p>
          <a:p>
            <a:r>
              <a:rPr lang="en-GB" dirty="0"/>
              <a:t>(b</a:t>
            </a:r>
            <a:r>
              <a:rPr lang="en-GB" dirty="0" smtClean="0"/>
              <a:t>)	Wholesale </a:t>
            </a:r>
            <a:r>
              <a:rPr lang="en-GB" dirty="0"/>
              <a:t>and retail trade, transportation and storage, accommodation and food services. </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610062"/>
            <a:ext cx="5107849" cy="4230937"/>
          </a:xfrm>
          <a:prstGeom prst="rect">
            <a:avLst/>
          </a:prstGeom>
        </p:spPr>
      </p:pic>
    </p:spTree>
    <p:extLst>
      <p:ext uri="{BB962C8B-B14F-4D97-AF65-F5344CB8AC3E}">
        <p14:creationId xmlns:p14="http://schemas.microsoft.com/office/powerpoint/2010/main" val="367908102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2.36 </a:t>
            </a:r>
            <a:r>
              <a:rPr lang="en-GB" dirty="0">
                <a:solidFill>
                  <a:srgbClr val="005E6E"/>
                </a:solidFill>
              </a:rPr>
              <a:t>Inflation is expected to fall well below 1% over the next six months, driven by fuel and energy </a:t>
            </a:r>
            <a:r>
              <a:rPr lang="en-GB" dirty="0" smtClean="0">
                <a:solidFill>
                  <a:srgbClr val="005E6E"/>
                </a:solidFill>
              </a:rPr>
              <a:t>prices</a:t>
            </a:r>
          </a:p>
          <a:p>
            <a:pPr lvl="1"/>
            <a:r>
              <a:rPr lang="en-GB" sz="2000" dirty="0">
                <a:solidFill>
                  <a:prstClr val="black"/>
                </a:solidFill>
              </a:rPr>
              <a:t>CPI inflation and the contribution of energy</a:t>
            </a:r>
            <a:endParaRPr lang="en-GB" sz="2000" baseline="30000" dirty="0">
              <a:solidFill>
                <a:prstClr val="black"/>
              </a:solidFill>
            </a:endParaRPr>
          </a:p>
        </p:txBody>
      </p:sp>
      <p:sp>
        <p:nvSpPr>
          <p:cNvPr id="5" name="Text Placeholder 4"/>
          <p:cNvSpPr>
            <a:spLocks noGrp="1"/>
          </p:cNvSpPr>
          <p:nvPr>
            <p:ph type="body" sz="quarter" idx="16"/>
          </p:nvPr>
        </p:nvSpPr>
        <p:spPr>
          <a:xfrm>
            <a:off x="307252" y="5810249"/>
            <a:ext cx="8229194" cy="1047751"/>
          </a:xfrm>
        </p:spPr>
        <p:txBody>
          <a:bodyPr/>
          <a:lstStyle/>
          <a:p>
            <a:r>
              <a:rPr lang="en-GB" dirty="0"/>
              <a:t>Sources: Bloomberg Finance L.P., Department for Business, Energy and Industrial Strategy, ONS and Bank calculations</a:t>
            </a:r>
            <a:r>
              <a:rPr lang="en-GB" dirty="0" smtClean="0"/>
              <a:t>.</a:t>
            </a:r>
          </a:p>
          <a:p>
            <a:endParaRPr lang="en-GB" dirty="0"/>
          </a:p>
          <a:p>
            <a:r>
              <a:rPr lang="en-GB" dirty="0"/>
              <a:t>(a</a:t>
            </a:r>
            <a:r>
              <a:rPr lang="en-GB" dirty="0" smtClean="0"/>
              <a:t>)	Bank </a:t>
            </a:r>
            <a:r>
              <a:rPr lang="en-GB" dirty="0"/>
              <a:t>staff’s projection. Fuels and lubricants estimates use Department for Business, Energy and Industrial Strategy petrol price data for April 2020 and are then based on the sterling oil </a:t>
            </a:r>
            <a:r>
              <a:rPr lang="en-GB" dirty="0" smtClean="0"/>
              <a:t>futures curve.</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532966"/>
            <a:ext cx="5120651" cy="4230937"/>
          </a:xfrm>
          <a:prstGeom prst="rect">
            <a:avLst/>
          </a:prstGeom>
        </p:spPr>
      </p:pic>
    </p:spTree>
    <p:extLst>
      <p:ext uri="{BB962C8B-B14F-4D97-AF65-F5344CB8AC3E}">
        <p14:creationId xmlns:p14="http://schemas.microsoft.com/office/powerpoint/2010/main" val="324473357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851901" cy="1516854"/>
          </a:xfrm>
        </p:spPr>
        <p:txBody>
          <a:bodyPr/>
          <a:lstStyle/>
          <a:p>
            <a:pPr lvl="1"/>
            <a:r>
              <a:rPr lang="en-GB" b="1" dirty="0" smtClean="0">
                <a:solidFill>
                  <a:srgbClr val="005E6E"/>
                </a:solidFill>
              </a:rPr>
              <a:t>Chart 2.37 </a:t>
            </a:r>
            <a:r>
              <a:rPr lang="en-GB" dirty="0">
                <a:solidFill>
                  <a:srgbClr val="005E6E"/>
                </a:solidFill>
              </a:rPr>
              <a:t>Import prices have been relatively </a:t>
            </a:r>
            <a:r>
              <a:rPr lang="en-GB" dirty="0" smtClean="0">
                <a:solidFill>
                  <a:srgbClr val="005E6E"/>
                </a:solidFill>
              </a:rPr>
              <a:t>stable recently </a:t>
            </a:r>
            <a:br>
              <a:rPr lang="en-GB" dirty="0" smtClean="0">
                <a:solidFill>
                  <a:srgbClr val="005E6E"/>
                </a:solidFill>
              </a:rPr>
            </a:br>
            <a:r>
              <a:rPr lang="en-GB" dirty="0" smtClean="0">
                <a:solidFill>
                  <a:srgbClr val="005E6E"/>
                </a:solidFill>
              </a:rPr>
              <a:t>but </a:t>
            </a:r>
            <a:r>
              <a:rPr lang="en-GB" dirty="0">
                <a:solidFill>
                  <a:srgbClr val="005E6E"/>
                </a:solidFill>
              </a:rPr>
              <a:t>lower foreign export prices may cause </a:t>
            </a:r>
            <a:r>
              <a:rPr lang="en-GB" dirty="0" smtClean="0">
                <a:solidFill>
                  <a:srgbClr val="005E6E"/>
                </a:solidFill>
              </a:rPr>
              <a:t>them to fall</a:t>
            </a:r>
          </a:p>
          <a:p>
            <a:pPr lvl="1"/>
            <a:r>
              <a:rPr lang="en-GB" sz="2000" dirty="0">
                <a:solidFill>
                  <a:prstClr val="black"/>
                </a:solidFill>
              </a:rPr>
              <a:t>Import price and foreign export price </a:t>
            </a:r>
            <a:r>
              <a:rPr lang="en-GB" sz="2000" dirty="0" smtClean="0">
                <a:solidFill>
                  <a:prstClr val="black"/>
                </a:solidFill>
              </a:rPr>
              <a:t>inflation</a:t>
            </a:r>
            <a:r>
              <a:rPr lang="en-GB" sz="2000" baseline="30000" dirty="0" smtClean="0">
                <a:solidFill>
                  <a:prstClr val="black"/>
                </a:solidFill>
              </a:rPr>
              <a:t>(a</a:t>
            </a:r>
            <a:r>
              <a:rPr lang="en-GB" sz="2000" baseline="30000" dirty="0">
                <a:solidFill>
                  <a:prstClr val="black"/>
                </a:solidFill>
              </a:rPr>
              <a:t>)</a:t>
            </a:r>
          </a:p>
        </p:txBody>
      </p:sp>
      <p:sp>
        <p:nvSpPr>
          <p:cNvPr id="5" name="Text Placeholder 4"/>
          <p:cNvSpPr>
            <a:spLocks noGrp="1"/>
          </p:cNvSpPr>
          <p:nvPr>
            <p:ph type="body" sz="quarter" idx="16"/>
          </p:nvPr>
        </p:nvSpPr>
        <p:spPr>
          <a:xfrm>
            <a:off x="307252" y="5810249"/>
            <a:ext cx="8229194" cy="1047751"/>
          </a:xfrm>
        </p:spPr>
        <p:txBody>
          <a:bodyPr/>
          <a:lstStyle/>
          <a:p>
            <a:r>
              <a:rPr lang="en-GB" dirty="0"/>
              <a:t>Sources: Bank of England, CEIC, </a:t>
            </a:r>
            <a:r>
              <a:rPr lang="en-GB" dirty="0" err="1"/>
              <a:t>Eikon</a:t>
            </a:r>
            <a:r>
              <a:rPr lang="en-GB" dirty="0"/>
              <a:t> from </a:t>
            </a:r>
            <a:r>
              <a:rPr lang="en-GB" dirty="0" err="1"/>
              <a:t>Refinitiv</a:t>
            </a:r>
            <a:r>
              <a:rPr lang="en-GB" dirty="0"/>
              <a:t>, Eurostat, ONS and Bank calculations</a:t>
            </a:r>
            <a:r>
              <a:rPr lang="en-GB" dirty="0" smtClean="0"/>
              <a:t>.</a:t>
            </a:r>
          </a:p>
          <a:p>
            <a:endParaRPr lang="en-GB" dirty="0"/>
          </a:p>
          <a:p>
            <a:r>
              <a:rPr lang="en-GB" dirty="0"/>
              <a:t>(a</a:t>
            </a:r>
            <a:r>
              <a:rPr lang="en-GB" dirty="0" smtClean="0"/>
              <a:t>)	The </a:t>
            </a:r>
            <a:r>
              <a:rPr lang="en-GB" dirty="0"/>
              <a:t>diamonds show Bank staff’s projections for 2020 Q1.</a:t>
            </a:r>
          </a:p>
          <a:p>
            <a:r>
              <a:rPr lang="en-GB" dirty="0"/>
              <a:t>(b</a:t>
            </a:r>
            <a:r>
              <a:rPr lang="en-GB" dirty="0" smtClean="0"/>
              <a:t>)	Domestic </a:t>
            </a:r>
            <a:r>
              <a:rPr lang="en-GB" dirty="0"/>
              <a:t>currency export prices as defined in footnote (d), divided by the sterling </a:t>
            </a:r>
            <a:r>
              <a:rPr lang="en-GB" dirty="0" smtClean="0"/>
              <a:t>effective exchange </a:t>
            </a:r>
            <a:r>
              <a:rPr lang="en-GB" dirty="0"/>
              <a:t>rate index.</a:t>
            </a:r>
          </a:p>
          <a:p>
            <a:r>
              <a:rPr lang="en-GB" dirty="0"/>
              <a:t>(c</a:t>
            </a:r>
            <a:r>
              <a:rPr lang="en-GB" dirty="0" smtClean="0"/>
              <a:t>)	UK </a:t>
            </a:r>
            <a:r>
              <a:rPr lang="en-GB" dirty="0"/>
              <a:t>goods and services import deflator excluding fuels and the impact of MTIC fraud.</a:t>
            </a:r>
          </a:p>
          <a:p>
            <a:r>
              <a:rPr lang="en-GB" dirty="0"/>
              <a:t>(d</a:t>
            </a:r>
            <a:r>
              <a:rPr lang="en-GB" dirty="0" smtClean="0"/>
              <a:t>)	Domestic </a:t>
            </a:r>
            <a:r>
              <a:rPr lang="en-GB" dirty="0"/>
              <a:t>currency non-oil export prices of goods and services of 51 countries </a:t>
            </a:r>
            <a:r>
              <a:rPr lang="en-GB" dirty="0" smtClean="0"/>
              <a:t>weighted according </a:t>
            </a:r>
            <a:r>
              <a:rPr lang="en-GB" dirty="0"/>
              <a:t>to their shares in UK imports. The sample excludes major oil exporters.</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03354" y="1418810"/>
            <a:ext cx="5165456" cy="4230937"/>
          </a:xfrm>
          <a:prstGeom prst="rect">
            <a:avLst/>
          </a:prstGeom>
        </p:spPr>
      </p:pic>
    </p:spTree>
    <p:extLst>
      <p:ext uri="{BB962C8B-B14F-4D97-AF65-F5344CB8AC3E}">
        <p14:creationId xmlns:p14="http://schemas.microsoft.com/office/powerpoint/2010/main" val="267253847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2.38 </a:t>
            </a:r>
            <a:r>
              <a:rPr lang="en-GB" dirty="0">
                <a:solidFill>
                  <a:srgbClr val="005E6E"/>
                </a:solidFill>
              </a:rPr>
              <a:t>UK implied inflation expectations are a little</a:t>
            </a:r>
          </a:p>
          <a:p>
            <a:pPr lvl="1"/>
            <a:r>
              <a:rPr lang="en-GB" dirty="0">
                <a:solidFill>
                  <a:srgbClr val="005E6E"/>
                </a:solidFill>
              </a:rPr>
              <a:t>lower than in </a:t>
            </a:r>
            <a:r>
              <a:rPr lang="en-GB" dirty="0" smtClean="0">
                <a:solidFill>
                  <a:srgbClr val="005E6E"/>
                </a:solidFill>
              </a:rPr>
              <a:t>January</a:t>
            </a:r>
          </a:p>
          <a:p>
            <a:pPr lvl="1"/>
            <a:r>
              <a:rPr lang="en-GB" sz="2000" dirty="0">
                <a:solidFill>
                  <a:prstClr val="black"/>
                </a:solidFill>
              </a:rPr>
              <a:t>Changes in five-year, five-year forward inflation </a:t>
            </a:r>
            <a:r>
              <a:rPr lang="en-GB" sz="2000" dirty="0" smtClean="0">
                <a:solidFill>
                  <a:prstClr val="black"/>
                </a:solidFill>
              </a:rPr>
              <a:t>compensation</a:t>
            </a:r>
            <a:r>
              <a:rPr lang="en-GB" sz="2000" baseline="30000" dirty="0" smtClean="0">
                <a:solidFill>
                  <a:prstClr val="black"/>
                </a:solidFill>
              </a:rPr>
              <a:t>(a</a:t>
            </a:r>
            <a:r>
              <a:rPr lang="en-GB" sz="2000" baseline="30000" dirty="0">
                <a:solidFill>
                  <a:prstClr val="black"/>
                </a:solidFill>
              </a:rPr>
              <a:t>)</a:t>
            </a:r>
          </a:p>
        </p:txBody>
      </p:sp>
      <p:sp>
        <p:nvSpPr>
          <p:cNvPr id="5" name="Text Placeholder 4"/>
          <p:cNvSpPr>
            <a:spLocks noGrp="1"/>
          </p:cNvSpPr>
          <p:nvPr>
            <p:ph type="body" sz="quarter" idx="16"/>
          </p:nvPr>
        </p:nvSpPr>
        <p:spPr>
          <a:xfrm>
            <a:off x="307252" y="5810249"/>
            <a:ext cx="8229194" cy="1047751"/>
          </a:xfrm>
        </p:spPr>
        <p:txBody>
          <a:bodyPr/>
          <a:lstStyle/>
          <a:p>
            <a:r>
              <a:rPr lang="en-GB" dirty="0"/>
              <a:t>Sources: Bloomberg Finance L.P. and Bank calculations</a:t>
            </a:r>
            <a:r>
              <a:rPr lang="en-GB" dirty="0" smtClean="0"/>
              <a:t>.</a:t>
            </a:r>
          </a:p>
          <a:p>
            <a:endParaRPr lang="en-GB" dirty="0"/>
          </a:p>
          <a:p>
            <a:r>
              <a:rPr lang="en-GB" dirty="0"/>
              <a:t>(a</a:t>
            </a:r>
            <a:r>
              <a:rPr lang="en-GB" dirty="0" smtClean="0"/>
              <a:t>)	Derived </a:t>
            </a:r>
            <a:r>
              <a:rPr lang="en-GB" dirty="0"/>
              <a:t>from swaps. The instruments are linked to the UK RPI, US CPI and euro-area </a:t>
            </a:r>
            <a:r>
              <a:rPr lang="en-GB" dirty="0" smtClean="0"/>
              <a:t>HICP measures </a:t>
            </a:r>
            <a:r>
              <a:rPr lang="en-GB" dirty="0"/>
              <a:t>of inflation respectively.</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16718" y="1568382"/>
            <a:ext cx="5210262" cy="4416560"/>
          </a:xfrm>
          <a:prstGeom prst="rect">
            <a:avLst/>
          </a:prstGeom>
        </p:spPr>
      </p:pic>
    </p:spTree>
    <p:extLst>
      <p:ext uri="{BB962C8B-B14F-4D97-AF65-F5344CB8AC3E}">
        <p14:creationId xmlns:p14="http://schemas.microsoft.com/office/powerpoint/2010/main" val="11149632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2.3 </a:t>
            </a:r>
            <a:r>
              <a:rPr lang="en-GB" dirty="0" smtClean="0">
                <a:solidFill>
                  <a:srgbClr val="005E6E"/>
                </a:solidFill>
              </a:rPr>
              <a:t>Air </a:t>
            </a:r>
            <a:r>
              <a:rPr lang="en-GB" dirty="0">
                <a:solidFill>
                  <a:srgbClr val="005E6E"/>
                </a:solidFill>
              </a:rPr>
              <a:t>traffic has fallen sharply all over the </a:t>
            </a:r>
            <a:r>
              <a:rPr lang="en-GB" dirty="0" smtClean="0">
                <a:solidFill>
                  <a:srgbClr val="005E6E"/>
                </a:solidFill>
              </a:rPr>
              <a:t>world</a:t>
            </a:r>
          </a:p>
          <a:p>
            <a:pPr lvl="2"/>
            <a:r>
              <a:rPr lang="en-GB" dirty="0"/>
              <a:t>Aircraft departures from selected major airports</a:t>
            </a:r>
            <a:endParaRPr lang="en-GB" baseline="30000" dirty="0"/>
          </a:p>
        </p:txBody>
      </p:sp>
      <p:sp>
        <p:nvSpPr>
          <p:cNvPr id="5" name="Text Placeholder 4"/>
          <p:cNvSpPr>
            <a:spLocks noGrp="1"/>
          </p:cNvSpPr>
          <p:nvPr>
            <p:ph type="body" sz="quarter" idx="16"/>
          </p:nvPr>
        </p:nvSpPr>
        <p:spPr>
          <a:xfrm>
            <a:off x="307252" y="5810249"/>
            <a:ext cx="8229194" cy="1047751"/>
          </a:xfrm>
        </p:spPr>
        <p:txBody>
          <a:bodyPr/>
          <a:lstStyle/>
          <a:p>
            <a:r>
              <a:rPr lang="en-GB" dirty="0"/>
              <a:t>Sources: </a:t>
            </a:r>
            <a:r>
              <a:rPr lang="en-GB" dirty="0" err="1"/>
              <a:t>OpenSky</a:t>
            </a:r>
            <a:r>
              <a:rPr lang="en-GB" dirty="0"/>
              <a:t> Network and Bank </a:t>
            </a:r>
            <a:r>
              <a:rPr lang="en-GB" dirty="0" smtClean="0"/>
              <a:t>calculations.</a:t>
            </a:r>
          </a:p>
          <a:p>
            <a:endParaRPr lang="en-GB" dirty="0"/>
          </a:p>
          <a:p>
            <a:pPr>
              <a:buAutoNum type="alphaLcParenBoth"/>
            </a:pPr>
            <a:r>
              <a:rPr lang="en-GB" dirty="0" smtClean="0"/>
              <a:t>Seven-day </a:t>
            </a:r>
            <a:r>
              <a:rPr lang="en-GB" dirty="0"/>
              <a:t>moving averages of flights tracked by the </a:t>
            </a:r>
            <a:r>
              <a:rPr lang="en-GB" dirty="0" err="1"/>
              <a:t>OpenSky</a:t>
            </a:r>
            <a:r>
              <a:rPr lang="en-GB" dirty="0"/>
              <a:t> </a:t>
            </a:r>
            <a:r>
              <a:rPr lang="en-GB" dirty="0" smtClean="0"/>
              <a:t>Network.</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95787" y="1129731"/>
            <a:ext cx="5512014" cy="4680518"/>
          </a:xfrm>
          <a:prstGeom prst="rect">
            <a:avLst/>
          </a:prstGeom>
        </p:spPr>
      </p:pic>
    </p:spTree>
    <p:extLst>
      <p:ext uri="{BB962C8B-B14F-4D97-AF65-F5344CB8AC3E}">
        <p14:creationId xmlns:p14="http://schemas.microsoft.com/office/powerpoint/2010/main" val="341321770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a:solidFill>
                  <a:srgbClr val="005E6E"/>
                </a:solidFill>
                <a:latin typeface="Arial" pitchFamily="34" charset="0"/>
                <a:cs typeface="Arial" pitchFamily="34" charset="0"/>
              </a:rPr>
              <a:t>Tables</a:t>
            </a:r>
            <a:endParaRPr lang="en-GB" sz="2400" dirty="0">
              <a:solidFill>
                <a:srgbClr val="005E6E"/>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Table 2.A </a:t>
            </a:r>
            <a:r>
              <a:rPr lang="en-GB" dirty="0" smtClean="0">
                <a:solidFill>
                  <a:srgbClr val="005E6E"/>
                </a:solidFill>
              </a:rPr>
              <a:t>Many </a:t>
            </a:r>
            <a:r>
              <a:rPr lang="en-GB" dirty="0">
                <a:solidFill>
                  <a:srgbClr val="005E6E"/>
                </a:solidFill>
              </a:rPr>
              <a:t>countries experienced falls in GDP in Q1 and world GDP fell for the first time since </a:t>
            </a:r>
            <a:r>
              <a:rPr lang="en-GB" dirty="0" smtClean="0">
                <a:solidFill>
                  <a:srgbClr val="005E6E"/>
                </a:solidFill>
              </a:rPr>
              <a:t>2009</a:t>
            </a:r>
          </a:p>
          <a:p>
            <a:pPr lvl="2"/>
            <a:r>
              <a:rPr lang="en-GB" dirty="0" smtClean="0"/>
              <a:t>GDP </a:t>
            </a:r>
            <a:r>
              <a:rPr lang="en-GB" dirty="0"/>
              <a:t>in selected countries and </a:t>
            </a:r>
            <a:r>
              <a:rPr lang="en-GB" dirty="0" smtClean="0"/>
              <a:t>regions</a:t>
            </a:r>
            <a:r>
              <a:rPr lang="en-GB" baseline="30000" dirty="0" smtClean="0"/>
              <a:t>(a</a:t>
            </a:r>
            <a:r>
              <a:rPr lang="en-GB" baseline="30000" dirty="0"/>
              <a:t>)</a:t>
            </a:r>
          </a:p>
        </p:txBody>
      </p:sp>
      <p:sp>
        <p:nvSpPr>
          <p:cNvPr id="5" name="Text Placeholder 4"/>
          <p:cNvSpPr>
            <a:spLocks noGrp="1"/>
          </p:cNvSpPr>
          <p:nvPr>
            <p:ph type="body" sz="quarter" idx="16"/>
          </p:nvPr>
        </p:nvSpPr>
        <p:spPr>
          <a:xfrm>
            <a:off x="307252" y="5810249"/>
            <a:ext cx="8229194" cy="1047751"/>
          </a:xfrm>
        </p:spPr>
        <p:txBody>
          <a:bodyPr/>
          <a:lstStyle/>
          <a:p>
            <a:r>
              <a:rPr lang="en-GB" dirty="0"/>
              <a:t>Sources: </a:t>
            </a:r>
            <a:r>
              <a:rPr lang="en-GB" dirty="0" err="1"/>
              <a:t>Eikon</a:t>
            </a:r>
            <a:r>
              <a:rPr lang="en-GB" dirty="0"/>
              <a:t> from </a:t>
            </a:r>
            <a:r>
              <a:rPr lang="en-GB" dirty="0" err="1"/>
              <a:t>Refinitiv</a:t>
            </a:r>
            <a:r>
              <a:rPr lang="en-GB" dirty="0"/>
              <a:t>, </a:t>
            </a:r>
            <a:r>
              <a:rPr lang="en-GB" i="1" dirty="0"/>
              <a:t>IMF World Economic Outlook </a:t>
            </a:r>
            <a:r>
              <a:rPr lang="en-GB" dirty="0"/>
              <a:t>(</a:t>
            </a:r>
            <a:r>
              <a:rPr lang="en-GB" i="1" dirty="0"/>
              <a:t>WEO</a:t>
            </a:r>
            <a:r>
              <a:rPr lang="en-GB" dirty="0"/>
              <a:t>), National Bureau of Statistics of China, OECD, ONS and Bank calculations.</a:t>
            </a:r>
          </a:p>
          <a:p>
            <a:endParaRPr lang="en-GB" dirty="0"/>
          </a:p>
          <a:p>
            <a:r>
              <a:rPr lang="en-GB" dirty="0"/>
              <a:t>(a)	Figures in parentheses are shares in UK exports in 2018.</a:t>
            </a:r>
          </a:p>
          <a:p>
            <a:r>
              <a:rPr lang="en-GB" dirty="0"/>
              <a:t>(b)	Figures for 2020 Q1 are Bank staff’s projections.</a:t>
            </a:r>
          </a:p>
          <a:p>
            <a:r>
              <a:rPr lang="en-GB" dirty="0"/>
              <a:t>(c)	Estimates from 2010 Q4 onwards are from the National Bureau of Statistics of China.</a:t>
            </a:r>
          </a:p>
          <a:p>
            <a:r>
              <a:rPr lang="en-GB" dirty="0"/>
              <a:t>(d)	See footnote (c) of </a:t>
            </a:r>
            <a:r>
              <a:rPr lang="en-GB" b="1" dirty="0"/>
              <a:t>Table 1.A</a:t>
            </a:r>
            <a:r>
              <a:rPr lang="en-GB" dirty="0"/>
              <a:t>. </a:t>
            </a:r>
          </a:p>
        </p:txBody>
      </p:sp>
      <p:pic>
        <p:nvPicPr>
          <p:cNvPr id="2" name="Picture 1"/>
          <p:cNvPicPr>
            <a:picLocks noChangeAspect="1"/>
          </p:cNvPicPr>
          <p:nvPr/>
        </p:nvPicPr>
        <p:blipFill>
          <a:blip r:embed="rId2"/>
          <a:stretch>
            <a:fillRect/>
          </a:stretch>
        </p:blipFill>
        <p:spPr>
          <a:xfrm>
            <a:off x="325671" y="1440506"/>
            <a:ext cx="7203535" cy="3893803"/>
          </a:xfrm>
          <a:prstGeom prst="rect">
            <a:avLst/>
          </a:prstGeom>
        </p:spPr>
      </p:pic>
    </p:spTree>
    <p:extLst>
      <p:ext uri="{BB962C8B-B14F-4D97-AF65-F5344CB8AC3E}">
        <p14:creationId xmlns:p14="http://schemas.microsoft.com/office/powerpoint/2010/main" val="374458022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Table 2.B </a:t>
            </a:r>
            <a:r>
              <a:rPr lang="en-GB" dirty="0" smtClean="0">
                <a:solidFill>
                  <a:srgbClr val="005E6E"/>
                </a:solidFill>
              </a:rPr>
              <a:t>There </a:t>
            </a:r>
            <a:r>
              <a:rPr lang="en-GB" dirty="0">
                <a:solidFill>
                  <a:srgbClr val="005E6E"/>
                </a:solidFill>
              </a:rPr>
              <a:t>has been an exceptional economic policy response to the crisis </a:t>
            </a:r>
            <a:endParaRPr lang="en-GB" dirty="0" smtClean="0">
              <a:solidFill>
                <a:srgbClr val="005E6E"/>
              </a:solidFill>
            </a:endParaRPr>
          </a:p>
          <a:p>
            <a:pPr lvl="2"/>
            <a:r>
              <a:rPr lang="en-GB" dirty="0" smtClean="0"/>
              <a:t>Selected </a:t>
            </a:r>
            <a:r>
              <a:rPr lang="en-GB" dirty="0"/>
              <a:t>economic policy </a:t>
            </a:r>
            <a:r>
              <a:rPr lang="en-GB" dirty="0" smtClean="0"/>
              <a:t>announcements</a:t>
            </a:r>
            <a:r>
              <a:rPr lang="en-GB" baseline="30000" dirty="0" smtClean="0"/>
              <a:t>(a</a:t>
            </a:r>
            <a:r>
              <a:rPr lang="en-GB" baseline="30000" dirty="0"/>
              <a:t>)</a:t>
            </a:r>
          </a:p>
        </p:txBody>
      </p:sp>
      <p:sp>
        <p:nvSpPr>
          <p:cNvPr id="5" name="Text Placeholder 4"/>
          <p:cNvSpPr>
            <a:spLocks noGrp="1"/>
          </p:cNvSpPr>
          <p:nvPr>
            <p:ph type="body" sz="quarter" idx="16"/>
          </p:nvPr>
        </p:nvSpPr>
        <p:spPr>
          <a:xfrm>
            <a:off x="307252" y="5810249"/>
            <a:ext cx="8229194" cy="1047751"/>
          </a:xfrm>
        </p:spPr>
        <p:txBody>
          <a:bodyPr/>
          <a:lstStyle/>
          <a:p>
            <a:r>
              <a:rPr lang="en-GB" dirty="0"/>
              <a:t>(a)	The IMF is maintaining a comprehensive </a:t>
            </a:r>
            <a:r>
              <a:rPr lang="en-GB" dirty="0">
                <a:hlinkClick r:id="rId2"/>
              </a:rPr>
              <a:t>policy tracker </a:t>
            </a:r>
            <a:r>
              <a:rPr lang="en-GB" dirty="0"/>
              <a:t>of economic responses to Covid-19 covering 193 economies. Many measures feature elements of both discretionary fiscal policy and bridging finance and their classification is a matter of judgement. China fiscal measures represent a lower bound as the size of some policies have not been provided and therefore not included. China bridging measures take into account target credit measures that may be implemented by the </a:t>
            </a:r>
            <a:r>
              <a:rPr lang="en-GB" dirty="0" err="1"/>
              <a:t>PBoC</a:t>
            </a:r>
            <a:r>
              <a:rPr lang="en-GB" dirty="0"/>
              <a:t> and other financial institutions.</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1175" y="1492787"/>
            <a:ext cx="5214106" cy="4551208"/>
          </a:xfrm>
          <a:prstGeom prst="rect">
            <a:avLst/>
          </a:prstGeom>
        </p:spPr>
      </p:pic>
    </p:spTree>
    <p:extLst>
      <p:ext uri="{BB962C8B-B14F-4D97-AF65-F5344CB8AC3E}">
        <p14:creationId xmlns:p14="http://schemas.microsoft.com/office/powerpoint/2010/main" val="92059071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Table 2.C </a:t>
            </a:r>
            <a:r>
              <a:rPr lang="en-GB" dirty="0" smtClean="0">
                <a:solidFill>
                  <a:srgbClr val="005E6E"/>
                </a:solidFill>
              </a:rPr>
              <a:t>Inflation </a:t>
            </a:r>
            <a:r>
              <a:rPr lang="en-GB" dirty="0">
                <a:solidFill>
                  <a:srgbClr val="005E6E"/>
                </a:solidFill>
              </a:rPr>
              <a:t>expectations remain well </a:t>
            </a:r>
            <a:r>
              <a:rPr lang="en-GB" dirty="0" smtClean="0">
                <a:solidFill>
                  <a:srgbClr val="005E6E"/>
                </a:solidFill>
              </a:rPr>
              <a:t>anchored</a:t>
            </a:r>
          </a:p>
          <a:p>
            <a:pPr lvl="2"/>
            <a:r>
              <a:rPr lang="en-GB" dirty="0"/>
              <a:t>Measures of inflation </a:t>
            </a:r>
            <a:r>
              <a:rPr lang="en-GB" dirty="0" smtClean="0"/>
              <a:t>expectations</a:t>
            </a:r>
            <a:r>
              <a:rPr lang="en-GB" baseline="30000" dirty="0" smtClean="0"/>
              <a:t>(a)</a:t>
            </a:r>
            <a:endParaRPr lang="en-GB" baseline="30000" dirty="0"/>
          </a:p>
        </p:txBody>
      </p:sp>
      <p:sp>
        <p:nvSpPr>
          <p:cNvPr id="5" name="Text Placeholder 4"/>
          <p:cNvSpPr>
            <a:spLocks noGrp="1"/>
          </p:cNvSpPr>
          <p:nvPr>
            <p:ph type="body" sz="quarter" idx="16"/>
          </p:nvPr>
        </p:nvSpPr>
        <p:spPr>
          <a:xfrm>
            <a:off x="307252" y="5810249"/>
            <a:ext cx="8229194" cy="1047751"/>
          </a:xfrm>
        </p:spPr>
        <p:txBody>
          <a:bodyPr/>
          <a:lstStyle/>
          <a:p>
            <a:r>
              <a:rPr lang="en-GB" dirty="0"/>
              <a:t>Sources: Bank of England, Barclays Capital, Bloomberg Finance L.P., CBI, Citigroup, ONS, </a:t>
            </a:r>
            <a:r>
              <a:rPr lang="en-GB" dirty="0" err="1" smtClean="0"/>
              <a:t>TNS,YouGov</a:t>
            </a:r>
            <a:r>
              <a:rPr lang="en-GB" dirty="0" smtClean="0"/>
              <a:t> </a:t>
            </a:r>
            <a:r>
              <a:rPr lang="en-GB" dirty="0"/>
              <a:t>and Bank calculations</a:t>
            </a:r>
            <a:r>
              <a:rPr lang="en-GB" dirty="0" smtClean="0"/>
              <a:t>.</a:t>
            </a:r>
          </a:p>
          <a:p>
            <a:endParaRPr lang="en-GB" dirty="0"/>
          </a:p>
          <a:p>
            <a:r>
              <a:rPr lang="en-GB" dirty="0"/>
              <a:t>(a) </a:t>
            </a:r>
            <a:r>
              <a:rPr lang="en-GB" dirty="0" smtClean="0"/>
              <a:t>	Data </a:t>
            </a:r>
            <a:r>
              <a:rPr lang="en-GB" dirty="0"/>
              <a:t>are not seasonally adjusted.</a:t>
            </a:r>
          </a:p>
          <a:p>
            <a:r>
              <a:rPr lang="en-GB" dirty="0"/>
              <a:t>(b) </a:t>
            </a:r>
            <a:r>
              <a:rPr lang="en-GB" dirty="0" smtClean="0"/>
              <a:t>	Averages </a:t>
            </a:r>
            <a:r>
              <a:rPr lang="en-GB" dirty="0"/>
              <a:t>from 2000, or start of series, to 2007. Financial market data start in October </a:t>
            </a:r>
            <a:r>
              <a:rPr lang="en-GB" dirty="0" smtClean="0"/>
              <a:t>2004,YouGov/Citigroup data start in November 2005 and external forecasters’ data start in 2006 </a:t>
            </a:r>
            <a:r>
              <a:rPr lang="en-GB" dirty="0"/>
              <a:t>Q2.</a:t>
            </a:r>
          </a:p>
          <a:p>
            <a:r>
              <a:rPr lang="en-GB" dirty="0"/>
              <a:t>(c</a:t>
            </a:r>
            <a:r>
              <a:rPr lang="en-GB" dirty="0" smtClean="0"/>
              <a:t>)	The </a:t>
            </a:r>
            <a:r>
              <a:rPr lang="en-GB" dirty="0"/>
              <a:t>household surveys ask about expected changes in prices but do not reference a </a:t>
            </a:r>
            <a:r>
              <a:rPr lang="en-GB" dirty="0" smtClean="0"/>
              <a:t>specific price </a:t>
            </a:r>
            <a:r>
              <a:rPr lang="en-GB" dirty="0"/>
              <a:t>index.</a:t>
            </a:r>
          </a:p>
          <a:p>
            <a:r>
              <a:rPr lang="en-GB" dirty="0"/>
              <a:t>(d</a:t>
            </a:r>
            <a:r>
              <a:rPr lang="en-GB" dirty="0" smtClean="0"/>
              <a:t>)	CBI </a:t>
            </a:r>
            <a:r>
              <a:rPr lang="en-GB" dirty="0"/>
              <a:t>data for the distributive trades sector. Companies are asked about the expected </a:t>
            </a:r>
            <a:r>
              <a:rPr lang="en-GB" dirty="0" smtClean="0"/>
              <a:t>percentage price </a:t>
            </a:r>
            <a:r>
              <a:rPr lang="en-GB" dirty="0"/>
              <a:t>change over the coming 12 months and the following 12 months in the markets in </a:t>
            </a:r>
            <a:r>
              <a:rPr lang="en-GB" dirty="0" smtClean="0"/>
              <a:t>which they </a:t>
            </a:r>
            <a:r>
              <a:rPr lang="en-GB" dirty="0"/>
              <a:t>compete.</a:t>
            </a:r>
          </a:p>
          <a:p>
            <a:r>
              <a:rPr lang="en-GB" dirty="0"/>
              <a:t>(e</a:t>
            </a:r>
            <a:r>
              <a:rPr lang="en-GB" dirty="0" smtClean="0"/>
              <a:t>)	Instantaneous </a:t>
            </a:r>
            <a:r>
              <a:rPr lang="en-GB" dirty="0"/>
              <a:t>RPI inflation one and three years ahead and five-year RPI inflation five </a:t>
            </a:r>
            <a:r>
              <a:rPr lang="en-GB" dirty="0" smtClean="0"/>
              <a:t>years ahead</a:t>
            </a:r>
            <a:r>
              <a:rPr lang="en-GB" dirty="0"/>
              <a:t>, derived from swaps.</a:t>
            </a:r>
          </a:p>
          <a:p>
            <a:r>
              <a:rPr lang="en-GB" dirty="0"/>
              <a:t>(f) </a:t>
            </a:r>
            <a:r>
              <a:rPr lang="en-GB" dirty="0" smtClean="0"/>
              <a:t>	Bank’s </a:t>
            </a:r>
            <a:r>
              <a:rPr lang="en-GB" dirty="0"/>
              <a:t>survey of external forecasters, CPI inflation rate three years ahead.</a:t>
            </a:r>
          </a:p>
        </p:txBody>
      </p:sp>
      <p:pic>
        <p:nvPicPr>
          <p:cNvPr id="3" name="Picture 2"/>
          <p:cNvPicPr>
            <a:picLocks noChangeAspect="1"/>
          </p:cNvPicPr>
          <p:nvPr/>
        </p:nvPicPr>
        <p:blipFill>
          <a:blip r:embed="rId2"/>
          <a:stretch>
            <a:fillRect/>
          </a:stretch>
        </p:blipFill>
        <p:spPr>
          <a:xfrm>
            <a:off x="2979216" y="1108795"/>
            <a:ext cx="3145155" cy="4154085"/>
          </a:xfrm>
          <a:prstGeom prst="rect">
            <a:avLst/>
          </a:prstGeom>
        </p:spPr>
      </p:pic>
    </p:spTree>
    <p:extLst>
      <p:ext uri="{BB962C8B-B14F-4D97-AF65-F5344CB8AC3E}">
        <p14:creationId xmlns:p14="http://schemas.microsoft.com/office/powerpoint/2010/main" val="409836950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a:solidFill>
                  <a:srgbClr val="005E6E"/>
                </a:solidFill>
                <a:latin typeface="Arial" pitchFamily="34" charset="0"/>
                <a:cs typeface="Arial" pitchFamily="34" charset="0"/>
              </a:rPr>
              <a:t>Box </a:t>
            </a:r>
            <a:r>
              <a:rPr lang="en-GB" sz="2400" b="1" dirty="0" smtClean="0">
                <a:solidFill>
                  <a:srgbClr val="005E6E"/>
                </a:solidFill>
                <a:latin typeface="Arial" pitchFamily="34" charset="0"/>
                <a:cs typeface="Arial" pitchFamily="34" charset="0"/>
              </a:rPr>
              <a:t>5</a:t>
            </a:r>
            <a:endParaRPr lang="en-GB" sz="2400" b="1" dirty="0">
              <a:solidFill>
                <a:srgbClr val="005E6E"/>
              </a:solidFill>
              <a:latin typeface="Arial" pitchFamily="34" charset="0"/>
              <a:cs typeface="Arial" pitchFamily="34" charset="0"/>
            </a:endParaRPr>
          </a:p>
          <a:p>
            <a:pPr algn="ctr"/>
            <a:r>
              <a:rPr lang="en-GB" sz="2400" b="1" dirty="0">
                <a:latin typeface="Arial" pitchFamily="34" charset="0"/>
                <a:cs typeface="Arial" pitchFamily="34" charset="0"/>
              </a:rPr>
              <a:t>Agents’ update on business conditions</a:t>
            </a:r>
          </a:p>
        </p:txBody>
      </p:sp>
    </p:spTree>
    <p:extLst>
      <p:ext uri="{BB962C8B-B14F-4D97-AF65-F5344CB8AC3E}">
        <p14:creationId xmlns:p14="http://schemas.microsoft.com/office/powerpoint/2010/main" val="257232570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A </a:t>
            </a:r>
            <a:r>
              <a:rPr lang="en-GB" dirty="0" smtClean="0">
                <a:solidFill>
                  <a:srgbClr val="005E6E"/>
                </a:solidFill>
              </a:rPr>
              <a:t>Sales </a:t>
            </a:r>
            <a:r>
              <a:rPr lang="en-GB" dirty="0">
                <a:solidFill>
                  <a:srgbClr val="005E6E"/>
                </a:solidFill>
              </a:rPr>
              <a:t>of consumer goods and services are markedly weaker than a year </a:t>
            </a:r>
            <a:r>
              <a:rPr lang="en-GB" dirty="0" smtClean="0">
                <a:solidFill>
                  <a:srgbClr val="005E6E"/>
                </a:solidFill>
              </a:rPr>
              <a:t>ago</a:t>
            </a:r>
          </a:p>
          <a:p>
            <a:pPr lvl="2"/>
            <a:r>
              <a:rPr lang="en-GB" dirty="0">
                <a:solidFill>
                  <a:prstClr val="black"/>
                </a:solidFill>
              </a:rPr>
              <a:t>Consumer goods and services </a:t>
            </a:r>
            <a:r>
              <a:rPr lang="en-GB" dirty="0" smtClean="0">
                <a:solidFill>
                  <a:prstClr val="black"/>
                </a:solidFill>
              </a:rPr>
              <a:t>values</a:t>
            </a:r>
            <a:endParaRPr lang="en-GB" baseline="30000" dirty="0">
              <a:solidFill>
                <a:prstClr val="black"/>
              </a:solidFill>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97869" y="1716762"/>
            <a:ext cx="5107849" cy="4326949"/>
          </a:xfrm>
          <a:prstGeom prst="rect">
            <a:avLst/>
          </a:prstGeom>
        </p:spPr>
      </p:pic>
    </p:spTree>
    <p:extLst>
      <p:ext uri="{BB962C8B-B14F-4D97-AF65-F5344CB8AC3E}">
        <p14:creationId xmlns:p14="http://schemas.microsoft.com/office/powerpoint/2010/main" val="289805690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B </a:t>
            </a:r>
            <a:r>
              <a:rPr lang="en-GB" dirty="0">
                <a:solidFill>
                  <a:srgbClr val="005E6E"/>
                </a:solidFill>
              </a:rPr>
              <a:t>Manufacturing output and exports fell sharply, but demand varied between sectors</a:t>
            </a:r>
            <a:endParaRPr lang="en-GB" dirty="0" smtClean="0">
              <a:solidFill>
                <a:srgbClr val="005E6E"/>
              </a:solidFill>
            </a:endParaRPr>
          </a:p>
          <a:p>
            <a:pPr lvl="2"/>
            <a:r>
              <a:rPr lang="en-GB" dirty="0">
                <a:solidFill>
                  <a:prstClr val="black"/>
                </a:solidFill>
              </a:rPr>
              <a:t>Total manufacturing output and manufacturing exports</a:t>
            </a:r>
            <a:endParaRPr lang="en-GB" baseline="30000" dirty="0">
              <a:solidFill>
                <a:prstClr val="black"/>
              </a:solidFill>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52165" y="1525014"/>
            <a:ext cx="5107849" cy="4326949"/>
          </a:xfrm>
          <a:prstGeom prst="rect">
            <a:avLst/>
          </a:prstGeom>
        </p:spPr>
      </p:pic>
    </p:spTree>
    <p:extLst>
      <p:ext uri="{BB962C8B-B14F-4D97-AF65-F5344CB8AC3E}">
        <p14:creationId xmlns:p14="http://schemas.microsoft.com/office/powerpoint/2010/main" val="169895477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C </a:t>
            </a:r>
            <a:r>
              <a:rPr lang="en-GB" dirty="0">
                <a:solidFill>
                  <a:srgbClr val="005E6E"/>
                </a:solidFill>
              </a:rPr>
              <a:t>Business services activity has weakened </a:t>
            </a:r>
            <a:r>
              <a:rPr lang="en-GB" dirty="0" smtClean="0">
                <a:solidFill>
                  <a:srgbClr val="005E6E"/>
                </a:solidFill>
              </a:rPr>
              <a:t>markedly</a:t>
            </a:r>
          </a:p>
          <a:p>
            <a:pPr lvl="1"/>
            <a:r>
              <a:rPr lang="en-GB" sz="2000" dirty="0">
                <a:solidFill>
                  <a:prstClr val="black"/>
                </a:solidFill>
              </a:rPr>
              <a:t>Business services and services exports</a:t>
            </a:r>
            <a:endParaRPr lang="en-GB" sz="2000" baseline="30000" dirty="0">
              <a:solidFill>
                <a:prstClr val="black"/>
              </a:solidFill>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428115"/>
            <a:ext cx="5107849" cy="4326949"/>
          </a:xfrm>
          <a:prstGeom prst="rect">
            <a:avLst/>
          </a:prstGeom>
        </p:spPr>
      </p:pic>
    </p:spTree>
    <p:extLst>
      <p:ext uri="{BB962C8B-B14F-4D97-AF65-F5344CB8AC3E}">
        <p14:creationId xmlns:p14="http://schemas.microsoft.com/office/powerpoint/2010/main" val="90857431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D </a:t>
            </a:r>
            <a:r>
              <a:rPr lang="en-GB" dirty="0">
                <a:solidFill>
                  <a:srgbClr val="005E6E"/>
                </a:solidFill>
              </a:rPr>
              <a:t>Construction activity has fallen </a:t>
            </a:r>
            <a:r>
              <a:rPr lang="en-GB" dirty="0" smtClean="0">
                <a:solidFill>
                  <a:srgbClr val="005E6E"/>
                </a:solidFill>
              </a:rPr>
              <a:t>sharply</a:t>
            </a:r>
          </a:p>
          <a:p>
            <a:pPr lvl="1"/>
            <a:r>
              <a:rPr lang="en-GB" sz="2000" dirty="0">
                <a:solidFill>
                  <a:prstClr val="black"/>
                </a:solidFill>
              </a:rPr>
              <a:t>Construction output</a:t>
            </a:r>
            <a:endParaRPr lang="en-GB" sz="2000" baseline="30000" dirty="0">
              <a:solidFill>
                <a:prstClr val="black"/>
              </a:solidFill>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346835"/>
            <a:ext cx="5107849" cy="4326949"/>
          </a:xfrm>
          <a:prstGeom prst="rect">
            <a:avLst/>
          </a:prstGeom>
        </p:spPr>
      </p:pic>
    </p:spTree>
    <p:extLst>
      <p:ext uri="{BB962C8B-B14F-4D97-AF65-F5344CB8AC3E}">
        <p14:creationId xmlns:p14="http://schemas.microsoft.com/office/powerpoint/2010/main" val="30287718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851901" cy="1516854"/>
          </a:xfrm>
        </p:spPr>
        <p:txBody>
          <a:bodyPr/>
          <a:lstStyle/>
          <a:p>
            <a:pPr lvl="1"/>
            <a:r>
              <a:rPr lang="en-GB" b="1" dirty="0" smtClean="0">
                <a:solidFill>
                  <a:srgbClr val="005E6E"/>
                </a:solidFill>
              </a:rPr>
              <a:t>Chart 2.4 </a:t>
            </a:r>
            <a:r>
              <a:rPr lang="en-GB" dirty="0">
                <a:solidFill>
                  <a:srgbClr val="005E6E"/>
                </a:solidFill>
              </a:rPr>
              <a:t>World trade volumes were already falling in February</a:t>
            </a:r>
            <a:endParaRPr lang="en-GB" dirty="0" smtClean="0">
              <a:solidFill>
                <a:srgbClr val="005E6E"/>
              </a:solidFill>
            </a:endParaRPr>
          </a:p>
          <a:p>
            <a:pPr lvl="2"/>
            <a:r>
              <a:rPr lang="en-GB" dirty="0"/>
              <a:t>World trade in goods</a:t>
            </a:r>
            <a:endParaRPr lang="en-GB" baseline="30000" dirty="0"/>
          </a:p>
        </p:txBody>
      </p:sp>
      <p:sp>
        <p:nvSpPr>
          <p:cNvPr id="5" name="Text Placeholder 4"/>
          <p:cNvSpPr>
            <a:spLocks noGrp="1"/>
          </p:cNvSpPr>
          <p:nvPr>
            <p:ph type="body" sz="quarter" idx="16"/>
          </p:nvPr>
        </p:nvSpPr>
        <p:spPr>
          <a:xfrm>
            <a:off x="307252" y="5810249"/>
            <a:ext cx="8229194" cy="1047751"/>
          </a:xfrm>
        </p:spPr>
        <p:txBody>
          <a:bodyPr/>
          <a:lstStyle/>
          <a:p>
            <a:r>
              <a:rPr lang="en-GB" dirty="0"/>
              <a:t>Sources: CPB Netherlands Bureau for Economic Policy Analysis and Bank calculations.</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16134" y="1261049"/>
            <a:ext cx="5411430" cy="4432410"/>
          </a:xfrm>
          <a:prstGeom prst="rect">
            <a:avLst/>
          </a:prstGeom>
        </p:spPr>
      </p:pic>
    </p:spTree>
    <p:extLst>
      <p:ext uri="{BB962C8B-B14F-4D97-AF65-F5344CB8AC3E}">
        <p14:creationId xmlns:p14="http://schemas.microsoft.com/office/powerpoint/2010/main" val="25937692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851901" cy="1516854"/>
          </a:xfrm>
        </p:spPr>
        <p:txBody>
          <a:bodyPr/>
          <a:lstStyle/>
          <a:p>
            <a:pPr lvl="1"/>
            <a:r>
              <a:rPr lang="en-GB" b="1" dirty="0" smtClean="0">
                <a:solidFill>
                  <a:srgbClr val="005E6E"/>
                </a:solidFill>
              </a:rPr>
              <a:t>Chart 2.5 </a:t>
            </a:r>
            <a:r>
              <a:rPr lang="en-GB" dirty="0">
                <a:solidFill>
                  <a:srgbClr val="005E6E"/>
                </a:solidFill>
              </a:rPr>
              <a:t>Chinese industrial production and retail sales were very weak at the start of the </a:t>
            </a:r>
            <a:r>
              <a:rPr lang="en-GB" dirty="0" smtClean="0">
                <a:solidFill>
                  <a:srgbClr val="005E6E"/>
                </a:solidFill>
              </a:rPr>
              <a:t>year</a:t>
            </a:r>
          </a:p>
          <a:p>
            <a:pPr lvl="2"/>
            <a:r>
              <a:rPr lang="en-GB" dirty="0" smtClean="0"/>
              <a:t>China </a:t>
            </a:r>
            <a:r>
              <a:rPr lang="en-GB" dirty="0"/>
              <a:t>industrial production and retail </a:t>
            </a:r>
            <a:r>
              <a:rPr lang="en-GB" dirty="0" smtClean="0"/>
              <a:t>sales</a:t>
            </a:r>
            <a:endParaRPr lang="en-GB" baseline="30000" dirty="0"/>
          </a:p>
        </p:txBody>
      </p:sp>
      <p:sp>
        <p:nvSpPr>
          <p:cNvPr id="5" name="Text Placeholder 4"/>
          <p:cNvSpPr>
            <a:spLocks noGrp="1"/>
          </p:cNvSpPr>
          <p:nvPr>
            <p:ph type="body" sz="quarter" idx="16"/>
          </p:nvPr>
        </p:nvSpPr>
        <p:spPr>
          <a:xfrm>
            <a:off x="307252" y="5810249"/>
            <a:ext cx="8229194" cy="1047751"/>
          </a:xfrm>
        </p:spPr>
        <p:txBody>
          <a:bodyPr/>
          <a:lstStyle/>
          <a:p>
            <a:r>
              <a:rPr lang="en-GB" dirty="0"/>
              <a:t>Sources: </a:t>
            </a:r>
            <a:r>
              <a:rPr lang="en-GB" dirty="0" err="1"/>
              <a:t>Eikon</a:t>
            </a:r>
            <a:r>
              <a:rPr lang="en-GB" dirty="0"/>
              <a:t> from </a:t>
            </a:r>
            <a:r>
              <a:rPr lang="en-GB" dirty="0" err="1"/>
              <a:t>Refinitiv</a:t>
            </a:r>
            <a:r>
              <a:rPr lang="en-GB" dirty="0"/>
              <a:t> and National Bureau of Statistics of China.</a:t>
            </a:r>
          </a:p>
          <a:p>
            <a:endParaRPr lang="en-GB" dirty="0"/>
          </a:p>
          <a:p>
            <a:r>
              <a:rPr lang="en-GB" dirty="0"/>
              <a:t>(a)	Constant-price measure. </a:t>
            </a:r>
          </a:p>
          <a:p>
            <a:r>
              <a:rPr lang="en-GB" dirty="0"/>
              <a:t>(b)	Current-price </a:t>
            </a:r>
            <a:r>
              <a:rPr lang="en-GB" dirty="0" smtClean="0"/>
              <a:t>measure.</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22839" y="1484211"/>
            <a:ext cx="5398019" cy="4432410"/>
          </a:xfrm>
          <a:prstGeom prst="rect">
            <a:avLst/>
          </a:prstGeom>
        </p:spPr>
      </p:pic>
    </p:spTree>
    <p:extLst>
      <p:ext uri="{BB962C8B-B14F-4D97-AF65-F5344CB8AC3E}">
        <p14:creationId xmlns:p14="http://schemas.microsoft.com/office/powerpoint/2010/main" val="282663184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2.6 </a:t>
            </a:r>
            <a:r>
              <a:rPr lang="en-GB" dirty="0" smtClean="0">
                <a:solidFill>
                  <a:srgbClr val="005E6E"/>
                </a:solidFill>
              </a:rPr>
              <a:t>There </a:t>
            </a:r>
            <a:r>
              <a:rPr lang="en-GB" dirty="0">
                <a:solidFill>
                  <a:srgbClr val="005E6E"/>
                </a:solidFill>
              </a:rPr>
              <a:t>has been an unprecedented surge in unemployment claims in the </a:t>
            </a:r>
            <a:r>
              <a:rPr lang="en-GB" dirty="0" smtClean="0">
                <a:solidFill>
                  <a:srgbClr val="005E6E"/>
                </a:solidFill>
              </a:rPr>
              <a:t>US</a:t>
            </a:r>
          </a:p>
          <a:p>
            <a:pPr lvl="2"/>
            <a:r>
              <a:rPr lang="en-GB" dirty="0" smtClean="0"/>
              <a:t>US </a:t>
            </a:r>
            <a:r>
              <a:rPr lang="en-GB" dirty="0"/>
              <a:t>weekly initial unemployment </a:t>
            </a:r>
            <a:r>
              <a:rPr lang="en-GB" dirty="0" smtClean="0"/>
              <a:t>claims</a:t>
            </a:r>
            <a:r>
              <a:rPr lang="en-GB" baseline="30000" dirty="0" smtClean="0"/>
              <a:t>(a</a:t>
            </a:r>
            <a:r>
              <a:rPr lang="en-GB" baseline="30000" dirty="0"/>
              <a:t>)</a:t>
            </a:r>
          </a:p>
        </p:txBody>
      </p:sp>
      <p:sp>
        <p:nvSpPr>
          <p:cNvPr id="5" name="Text Placeholder 4"/>
          <p:cNvSpPr>
            <a:spLocks noGrp="1"/>
          </p:cNvSpPr>
          <p:nvPr>
            <p:ph type="body" sz="quarter" idx="16"/>
          </p:nvPr>
        </p:nvSpPr>
        <p:spPr>
          <a:xfrm>
            <a:off x="307252" y="5810249"/>
            <a:ext cx="8229194" cy="1047751"/>
          </a:xfrm>
        </p:spPr>
        <p:txBody>
          <a:bodyPr/>
          <a:lstStyle/>
          <a:p>
            <a:r>
              <a:rPr lang="en-GB" dirty="0"/>
              <a:t>Sources: Federal Reserve Bank of St. Louis, National Bureau of Economic Research and </a:t>
            </a:r>
            <a:r>
              <a:rPr lang="en-GB" dirty="0" smtClean="0"/>
              <a:t>US </a:t>
            </a:r>
            <a:r>
              <a:rPr lang="en-GB" dirty="0"/>
              <a:t>Employment and Training Administration. </a:t>
            </a:r>
          </a:p>
          <a:p>
            <a:endParaRPr lang="en-GB" dirty="0"/>
          </a:p>
          <a:p>
            <a:r>
              <a:rPr lang="en-GB" dirty="0"/>
              <a:t>(a)	Grey bars indicate NBER-dated US recessions.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08791" y="1457664"/>
            <a:ext cx="2886005" cy="4541374"/>
          </a:xfrm>
          <a:prstGeom prst="rect">
            <a:avLst/>
          </a:prstGeom>
        </p:spPr>
      </p:pic>
    </p:spTree>
    <p:extLst>
      <p:ext uri="{BB962C8B-B14F-4D97-AF65-F5344CB8AC3E}">
        <p14:creationId xmlns:p14="http://schemas.microsoft.com/office/powerpoint/2010/main" val="207142775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2.7 </a:t>
            </a:r>
            <a:r>
              <a:rPr lang="en-GB" dirty="0" smtClean="0">
                <a:solidFill>
                  <a:srgbClr val="005E6E"/>
                </a:solidFill>
              </a:rPr>
              <a:t>There </a:t>
            </a:r>
            <a:r>
              <a:rPr lang="en-GB" dirty="0">
                <a:solidFill>
                  <a:srgbClr val="005E6E"/>
                </a:solidFill>
              </a:rPr>
              <a:t>was a record outflow of capital from </a:t>
            </a:r>
            <a:r>
              <a:rPr lang="en-GB" dirty="0" smtClean="0">
                <a:solidFill>
                  <a:srgbClr val="005E6E"/>
                </a:solidFill>
              </a:rPr>
              <a:t/>
            </a:r>
            <a:br>
              <a:rPr lang="en-GB" dirty="0" smtClean="0">
                <a:solidFill>
                  <a:srgbClr val="005E6E"/>
                </a:solidFill>
              </a:rPr>
            </a:br>
            <a:r>
              <a:rPr lang="en-GB" dirty="0" smtClean="0">
                <a:solidFill>
                  <a:srgbClr val="005E6E"/>
                </a:solidFill>
              </a:rPr>
              <a:t>non-China </a:t>
            </a:r>
            <a:r>
              <a:rPr lang="en-GB" dirty="0">
                <a:solidFill>
                  <a:srgbClr val="005E6E"/>
                </a:solidFill>
              </a:rPr>
              <a:t>emerging market economies in </a:t>
            </a:r>
            <a:r>
              <a:rPr lang="en-GB" dirty="0" smtClean="0">
                <a:solidFill>
                  <a:srgbClr val="005E6E"/>
                </a:solidFill>
              </a:rPr>
              <a:t>March</a:t>
            </a:r>
          </a:p>
          <a:p>
            <a:pPr lvl="2"/>
            <a:r>
              <a:rPr lang="it-IT" dirty="0" smtClean="0"/>
              <a:t>Non-China </a:t>
            </a:r>
            <a:r>
              <a:rPr lang="it-IT" dirty="0"/>
              <a:t>EME net portfolio capital </a:t>
            </a:r>
            <a:r>
              <a:rPr lang="it-IT" dirty="0" smtClean="0"/>
              <a:t>inflows</a:t>
            </a:r>
            <a:r>
              <a:rPr lang="en-GB" baseline="30000" dirty="0" smtClean="0"/>
              <a:t>(a)</a:t>
            </a:r>
            <a:endParaRPr lang="en-GB" baseline="30000" dirty="0"/>
          </a:p>
        </p:txBody>
      </p:sp>
      <p:sp>
        <p:nvSpPr>
          <p:cNvPr id="5" name="Text Placeholder 4"/>
          <p:cNvSpPr>
            <a:spLocks noGrp="1"/>
          </p:cNvSpPr>
          <p:nvPr>
            <p:ph type="body" sz="quarter" idx="16"/>
          </p:nvPr>
        </p:nvSpPr>
        <p:spPr>
          <a:xfrm>
            <a:off x="307252" y="5810249"/>
            <a:ext cx="8229194" cy="1047751"/>
          </a:xfrm>
        </p:spPr>
        <p:txBody>
          <a:bodyPr/>
          <a:lstStyle/>
          <a:p>
            <a:r>
              <a:rPr lang="en-GB" dirty="0"/>
              <a:t>Sources: Institute of International Finance and Bank calculations.</a:t>
            </a:r>
          </a:p>
          <a:p>
            <a:endParaRPr lang="en-GB" dirty="0"/>
          </a:p>
          <a:p>
            <a:r>
              <a:rPr lang="en-GB" dirty="0"/>
              <a:t>(a)	Net non‑resident portfolio inflows to the following EMEs: Brazil, Colombia, Hungary, India, Indonesia, Malaysia, Mexico, Thailand, Turkey, South Africa and Vietnam. </a:t>
            </a:r>
            <a:r>
              <a:rPr lang="en-GB" dirty="0" smtClean="0"/>
              <a:t/>
            </a:r>
            <a:br>
              <a:rPr lang="en-GB" dirty="0" smtClean="0"/>
            </a:br>
            <a:r>
              <a:rPr lang="en-GB" dirty="0" smtClean="0"/>
              <a:t>Constituent </a:t>
            </a:r>
            <a:r>
              <a:rPr lang="en-GB" dirty="0"/>
              <a:t>series are excluded if data are missing for March.</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06075" y="1560457"/>
            <a:ext cx="5431547" cy="4432410"/>
          </a:xfrm>
          <a:prstGeom prst="rect">
            <a:avLst/>
          </a:prstGeom>
        </p:spPr>
      </p:pic>
    </p:spTree>
    <p:extLst>
      <p:ext uri="{BB962C8B-B14F-4D97-AF65-F5344CB8AC3E}">
        <p14:creationId xmlns:p14="http://schemas.microsoft.com/office/powerpoint/2010/main" val="315852310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solidFill>
                  <a:srgbClr val="005E6E"/>
                </a:solidFill>
              </a:rPr>
              <a:t>Chart 2.8 </a:t>
            </a:r>
            <a:r>
              <a:rPr lang="en-GB" dirty="0" smtClean="0">
                <a:solidFill>
                  <a:srgbClr val="005E6E"/>
                </a:solidFill>
              </a:rPr>
              <a:t>Monetary </a:t>
            </a:r>
            <a:r>
              <a:rPr lang="en-GB" dirty="0">
                <a:solidFill>
                  <a:srgbClr val="005E6E"/>
                </a:solidFill>
              </a:rPr>
              <a:t>policy rates have been reduced and are expected to stay </a:t>
            </a:r>
            <a:r>
              <a:rPr lang="en-GB" dirty="0" smtClean="0">
                <a:solidFill>
                  <a:srgbClr val="005E6E"/>
                </a:solidFill>
              </a:rPr>
              <a:t>low</a:t>
            </a:r>
          </a:p>
          <a:p>
            <a:pPr lvl="2"/>
            <a:r>
              <a:rPr lang="en-GB" dirty="0" smtClean="0"/>
              <a:t>International </a:t>
            </a:r>
            <a:r>
              <a:rPr lang="en-GB" dirty="0"/>
              <a:t>forward interest </a:t>
            </a:r>
            <a:r>
              <a:rPr lang="en-GB" dirty="0" smtClean="0"/>
              <a:t>rates</a:t>
            </a:r>
            <a:r>
              <a:rPr lang="en-GB" baseline="30000" dirty="0" smtClean="0"/>
              <a:t>(a)</a:t>
            </a:r>
            <a:endParaRPr lang="en-GB" baseline="30000" dirty="0"/>
          </a:p>
        </p:txBody>
      </p:sp>
      <p:sp>
        <p:nvSpPr>
          <p:cNvPr id="5" name="Text Placeholder 4"/>
          <p:cNvSpPr>
            <a:spLocks noGrp="1"/>
          </p:cNvSpPr>
          <p:nvPr>
            <p:ph type="body" sz="quarter" idx="16"/>
          </p:nvPr>
        </p:nvSpPr>
        <p:spPr>
          <a:xfrm>
            <a:off x="307252" y="5810249"/>
            <a:ext cx="8229194" cy="1047751"/>
          </a:xfrm>
        </p:spPr>
        <p:txBody>
          <a:bodyPr/>
          <a:lstStyle/>
          <a:p>
            <a:r>
              <a:rPr lang="en-GB" dirty="0"/>
              <a:t>Sources: Bloomberg Finance L.P. and Bank calculations.</a:t>
            </a:r>
          </a:p>
          <a:p>
            <a:endParaRPr lang="en-GB" dirty="0"/>
          </a:p>
          <a:p>
            <a:r>
              <a:rPr lang="en-GB" dirty="0"/>
              <a:t>(a)	All data as of 29 April 2020. The May and January curves are estimated using instantaneous forward overnight index swap rates in the 15 working days to 29 April and </a:t>
            </a:r>
            <a:r>
              <a:rPr lang="en-GB" dirty="0" smtClean="0"/>
              <a:t/>
            </a:r>
            <a:br>
              <a:rPr lang="en-GB" dirty="0" smtClean="0"/>
            </a:br>
            <a:r>
              <a:rPr lang="en-GB" dirty="0" smtClean="0"/>
              <a:t>22 </a:t>
            </a:r>
            <a:r>
              <a:rPr lang="en-GB" dirty="0"/>
              <a:t>January 2020 respectively.</a:t>
            </a:r>
          </a:p>
          <a:p>
            <a:r>
              <a:rPr lang="en-GB" dirty="0"/>
              <a:t>(b)	Upper bound of the target range.</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85958" y="1371133"/>
            <a:ext cx="5471781" cy="4439116"/>
          </a:xfrm>
          <a:prstGeom prst="rect">
            <a:avLst/>
          </a:prstGeom>
        </p:spPr>
      </p:pic>
    </p:spTree>
    <p:extLst>
      <p:ext uri="{BB962C8B-B14F-4D97-AF65-F5344CB8AC3E}">
        <p14:creationId xmlns:p14="http://schemas.microsoft.com/office/powerpoint/2010/main" val="328434271"/>
      </p:ext>
    </p:extLst>
  </p:cSld>
  <p:clrMapOvr>
    <a:masterClrMapping/>
  </p:clrMapOvr>
  <p:timing>
    <p:tnLst>
      <p:par>
        <p:cTn id="1" dur="indefinite" restart="never" nodeType="tmRoot"/>
      </p:par>
    </p:tnLst>
  </p:timing>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ReviewalDate xmlns="http://schemas.microsoft.com/sharepoint/v3" xsi:nil="true"/>
    <TaxCatchAll xmlns="94fc26e6-6271-400d-888b-6bc5b0598690">
      <Value>987</Value>
    </TaxCatchAll>
    <BOETwoLevelApprovalUnapprovedUrls xmlns="CEE65117-4BBE-4C9C-8465-20A300C4D3E5" xsi:nil="true"/>
    <BOEReplicationFlag xmlns="http://schemas.microsoft.com/sharepoint/v3">0</BOEReplicationFlag>
    <PublicationReviewalChoice xmlns="http://schemas.microsoft.com/sharepoint/v3" xsi:nil="true"/>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5c80c2f4-886d-4955-b2ec-35ac269431e4</TermId>
        </TermInfo>
      </Terms>
    </BOETaxonomyFieldTaxHTField0>
    <BOEReplicateBackwardLinksOnDeployFlag xmlns="http://schemas.microsoft.com/sharepoint/v3">false</BOEReplicateBackwardLinksOnDeployFlag>
    <PublishDate xmlns="http://schemas.microsoft.com/sharepoint/v3">2013-08-06T23:00:00+00:00</PublishDate>
    <PublishingExpirationDate xmlns="http://schemas.microsoft.com/sharepoint/v3" xsi:nil="true"/>
    <IncludeContentsInIndex xmlns="http://schemas.microsoft.com/sharepoint/v3">true</IncludeContentsInIndex>
    <PublishingStartDate xmlns="http://schemas.microsoft.com/sharepoint/v3">2013-08-07T10:30:00Z</PublishingStartDate>
    <BOEKeywords xmlns="http://schemas.microsoft.com/sharepoint/v3/fields">Bank of England Inflation Report August 2013, IR, monetary policy, MPC, Output and supply</BOEKeywords>
    <OwnerGroup xmlns="http://schemas.microsoft.com/sharepoint/v3">
      <UserInfo>
        <DisplayName/>
        <AccountId>97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LongProperties xmlns="http://schemas.microsoft.com/office/2006/metadata/longProperties"/>
</file>

<file path=customXml/item4.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6" ma:contentTypeDescription="Create a new document." ma:contentTypeScope="" ma:versionID="2f0587e9cbd5ef714b92d6b5a957b6a2">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7db58f5ba35790aa542153843322d321"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ReviewalDate" minOccurs="0"/>
                <xsd:element ref="ns1:ArchivalChoice"/>
                <xsd:element ref="ns1:PublicationReviewalChoice" minOccurs="0"/>
                <xsd:element ref="ns1:BOEReplicationFlag" minOccurs="0"/>
                <xsd:element ref="ns1:BOEReplicateBackwardLinksOnDeployFlag"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ReviewalDate" ma:index="24" nillable="true" ma:displayName="Reviewal Date" ma:format="DateOnly" ma:internalName="ReviewalDate" ma:readOnly="false">
      <xsd:simpleType>
        <xsd:restriction base="dms:DateTime"/>
      </xsd:simpleType>
    </xsd:element>
    <xsd:element name="ArchivalChoice" ma:index="25"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PublicationReviewalChoice" ma:index="26" nillable="true" ma:displayName="Review Publication In" ma:internalName="PublicationReviewalChoice" ma:readOnly="false">
      <xsd:simpleType>
        <xsd:restriction base="dms:Choice">
          <xsd:enumeration value="3 Months"/>
          <xsd:enumeration value="6 Months"/>
          <xsd:enumeration value="12 Months"/>
          <xsd:enumeration value="24 Months"/>
        </xsd:restriction>
      </xsd:simpleType>
    </xsd:element>
    <xsd:element name="BOEReplicationFlag" ma:index="27" nillable="true" ma:displayName="Replicated" ma:default="1" ma:internalName="Replicated" ma:readOnly="false">
      <xsd:simpleType>
        <xsd:restriction base="dms:Text"/>
      </xsd:simpleType>
    </xsd:element>
    <xsd:element name="BOEReplicateBackwardLinksOnDeployFlag" ma:index="28" nillable="true" ma:displayName="Replicate Backward Links On Deploy" ma:default="0" ma:internalName="Replicate_x0020_Backward_x0020_Links_x0020_On_x0020_Deploy" ma:readOnly="fals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4A39AD9-F0DF-4C49-B8DC-4830BAFEA464}">
  <ds:schemaRefs>
    <ds:schemaRef ds:uri="http://schemas.microsoft.com/sharepoint/v3"/>
    <ds:schemaRef ds:uri="http://purl.org/dc/terms/"/>
    <ds:schemaRef ds:uri="http://schemas.microsoft.com/office/infopath/2007/PartnerControls"/>
    <ds:schemaRef ds:uri="http://schemas.microsoft.com/sharepoint/v3/fields"/>
    <ds:schemaRef ds:uri="http://schemas.microsoft.com/office/2006/documentManagement/types"/>
    <ds:schemaRef ds:uri="http://schemas.openxmlformats.org/package/2006/metadata/core-properties"/>
    <ds:schemaRef ds:uri="CEE65117-4BBE-4C9C-8465-20A300C4D3E5"/>
    <ds:schemaRef ds:uri="94FC26E6-6271-400D-888B-6BC5B0598690"/>
    <ds:schemaRef ds:uri="http://purl.org/dc/elements/1.1/"/>
    <ds:schemaRef ds:uri="http://schemas.microsoft.com/office/2006/metadata/properties"/>
    <ds:schemaRef ds:uri="94fc26e6-6271-400d-888b-6bc5b0598690"/>
    <ds:schemaRef ds:uri="b67fa5cd-9f58-4c91-ae17-33c31eed239f"/>
    <ds:schemaRef ds:uri="http://www.w3.org/XML/1998/namespace"/>
    <ds:schemaRef ds:uri="http://purl.org/dc/dcmitype/"/>
  </ds:schemaRefs>
</ds:datastoreItem>
</file>

<file path=customXml/itemProps2.xml><?xml version="1.0" encoding="utf-8"?>
<ds:datastoreItem xmlns:ds="http://schemas.openxmlformats.org/officeDocument/2006/customXml" ds:itemID="{4F2BA893-CFF4-4AF1-9D1D-0600F4183E19}">
  <ds:schemaRefs>
    <ds:schemaRef ds:uri="http://schemas.microsoft.com/sharepoint/v3/contenttype/forms"/>
  </ds:schemaRefs>
</ds:datastoreItem>
</file>

<file path=customXml/itemProps3.xml><?xml version="1.0" encoding="utf-8"?>
<ds:datastoreItem xmlns:ds="http://schemas.openxmlformats.org/officeDocument/2006/customXml" ds:itemID="{5A747499-D055-4494-BECF-CC0DD689BDE0}">
  <ds:schemaRefs>
    <ds:schemaRef ds:uri="http://schemas.microsoft.com/office/2006/metadata/longProperties"/>
  </ds:schemaRefs>
</ds:datastoreItem>
</file>

<file path=customXml/itemProps4.xml><?xml version="1.0" encoding="utf-8"?>
<ds:datastoreItem xmlns:ds="http://schemas.openxmlformats.org/officeDocument/2006/customXml" ds:itemID="{DC3328FC-D678-49E8-B4B4-2C3773526C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67fa5cd-9f58-4c91-ae17-33c31eed239f"/>
    <ds:schemaRef ds:uri="94fc26e6-6271-400d-888b-6bc5b0598690"/>
    <ds:schemaRef ds:uri="94FC26E6-6271-400D-888B-6BC5B0598690"/>
    <ds:schemaRef ds:uri="http://schemas.microsoft.com/sharepoint/v3/fields"/>
    <ds:schemaRef ds:uri="CEE65117-4BBE-4C9C-8465-20A300C4D3E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1421</TotalTime>
  <Words>3324</Words>
  <Application>Microsoft Office PowerPoint</Application>
  <PresentationFormat>On-screen Show (4:3)</PresentationFormat>
  <Paragraphs>241</Paragraphs>
  <Slides>48</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48</vt:i4>
      </vt:variant>
    </vt:vector>
  </HeadingPairs>
  <TitlesOfParts>
    <vt:vector size="54" baseType="lpstr">
      <vt:lpstr>MS PGothic</vt:lpstr>
      <vt:lpstr>MS PGothic</vt:lpstr>
      <vt:lpstr>Arial</vt:lpstr>
      <vt:lpstr>Calibri</vt:lpstr>
      <vt:lpstr>Times</vt:lpstr>
      <vt:lpstr>IR POWERPOINT TEMPLATE</vt:lpstr>
      <vt:lpstr>Monetary Policy Report May 2020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May 2020</dc:title>
  <dc:subject>Section 2: Current economic conditions</dc:subject>
  <dc:creator>Bank of England</dc:creator>
  <cp:keywords/>
  <dc:description/>
  <cp:lastModifiedBy>Paulet Sadler</cp:lastModifiedBy>
  <cp:revision>207</cp:revision>
  <cp:lastPrinted>2020-01-29T11:33:04Z</cp:lastPrinted>
  <dcterms:created xsi:type="dcterms:W3CDTF">2015-08-04T14:55:29Z</dcterms:created>
  <dcterms:modified xsi:type="dcterms:W3CDTF">2020-05-07T11:16:10Z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987;#Inflation Report|5c80c2f4-886d-4955-b2ec-35ac269431e4</vt:lpwstr>
  </property>
  <property fmtid="{D5CDD505-2E9C-101B-9397-08002B2CF9AE}" pid="4" name="TemplateUrl">
    <vt:lpwstr/>
  </property>
  <property fmtid="{D5CDD505-2E9C-101B-9397-08002B2CF9AE}" pid="5" name="Order">
    <vt:lpwstr>591000.000000000</vt:lpwstr>
  </property>
  <property fmtid="{D5CDD505-2E9C-101B-9397-08002B2CF9AE}" pid="6" name="xd_ProgID">
    <vt:lpwstr/>
  </property>
  <property fmtid="{D5CDD505-2E9C-101B-9397-08002B2CF9AE}" pid="7" name="ContentTypeId">
    <vt:lpwstr>0x010100EBF4EEF456FC2F46961A35CADEE901AB</vt:lpwstr>
  </property>
  <property fmtid="{D5CDD505-2E9C-101B-9397-08002B2CF9AE}" pid="8" name="_SourceUrl">
    <vt:lpwstr/>
  </property>
  <property fmtid="{D5CDD505-2E9C-101B-9397-08002B2CF9AE}" pid="9" name="_SharedFileIndex">
    <vt:lpwstr/>
  </property>
  <property fmtid="{D5CDD505-2E9C-101B-9397-08002B2CF9AE}" pid="10" name="_AdHocReviewCycleID">
    <vt:i4>-899639400</vt:i4>
  </property>
  <property fmtid="{D5CDD505-2E9C-101B-9397-08002B2CF9AE}" pid="11" name="_NewReviewCycle">
    <vt:lpwstr/>
  </property>
  <property fmtid="{D5CDD505-2E9C-101B-9397-08002B2CF9AE}" pid="12" name="_EmailSubject">
    <vt:lpwstr>PowerPoint files for the MPR</vt:lpwstr>
  </property>
  <property fmtid="{D5CDD505-2E9C-101B-9397-08002B2CF9AE}" pid="13" name="_AuthorEmail">
    <vt:lpwstr>Paulet.Sadler@bankofengland.gsi.gov.uk</vt:lpwstr>
  </property>
  <property fmtid="{D5CDD505-2E9C-101B-9397-08002B2CF9AE}" pid="14" name="_AuthorEmailDisplayName">
    <vt:lpwstr>Sadler, Paulet</vt:lpwstr>
  </property>
</Properties>
</file>