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10"/>
  </p:notesMasterIdLst>
  <p:sldIdLst>
    <p:sldId id="314" r:id="rId6"/>
    <p:sldId id="320" r:id="rId7"/>
    <p:sldId id="322" r:id="rId8"/>
    <p:sldId id="321" r:id="rId9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2">
          <p15:clr>
            <a:srgbClr val="A4A3A4"/>
          </p15:clr>
        </p15:guide>
        <p15:guide id="2" orient="horz" pos="528">
          <p15:clr>
            <a:srgbClr val="A4A3A4"/>
          </p15:clr>
        </p15:guide>
        <p15:guide id="3" orient="horz" pos="3660">
          <p15:clr>
            <a:srgbClr val="A4A3A4"/>
          </p15:clr>
        </p15:guide>
        <p15:guide id="4" orient="horz" pos="1185" userDrawn="1">
          <p15:clr>
            <a:srgbClr val="A4A3A4"/>
          </p15:clr>
        </p15:guide>
        <p15:guide id="5" pos="4610">
          <p15:clr>
            <a:srgbClr val="A4A3A4"/>
          </p15:clr>
        </p15:guide>
        <p15:guide id="6" pos="1122">
          <p15:clr>
            <a:srgbClr val="A4A3A4"/>
          </p15:clr>
        </p15:guide>
        <p15:guide id="7" pos="1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E6E"/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5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1323" y="74"/>
      </p:cViewPr>
      <p:guideLst>
        <p:guide orient="horz" pos="332"/>
        <p:guide orient="horz" pos="528"/>
        <p:guide orient="horz" pos="3660"/>
        <p:guide orient="horz" pos="1185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2" y="2317750"/>
            <a:ext cx="3627437" cy="777875"/>
          </a:xfrm>
        </p:spPr>
        <p:txBody>
          <a:bodyPr/>
          <a:lstStyle/>
          <a:p>
            <a:r>
              <a:rPr lang="en-GB" dirty="0" smtClean="0">
                <a:solidFill>
                  <a:srgbClr val="005E6E"/>
                </a:solidFill>
              </a:rPr>
              <a:t>Monetary Policy Report</a:t>
            </a:r>
            <a:br>
              <a:rPr lang="en-GB" dirty="0" smtClean="0">
                <a:solidFill>
                  <a:srgbClr val="005E6E"/>
                </a:solidFill>
              </a:rPr>
            </a:br>
            <a:r>
              <a:rPr lang="en-GB" dirty="0" smtClean="0">
                <a:solidFill>
                  <a:srgbClr val="005E6E"/>
                </a:solidFill>
              </a:rPr>
              <a:t>May 2020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646737" cy="473075"/>
          </a:xfrm>
        </p:spPr>
        <p:txBody>
          <a:bodyPr/>
          <a:lstStyle/>
          <a:p>
            <a:pPr lvl="2"/>
            <a:r>
              <a:rPr lang="en-GB" sz="2400" dirty="0" smtClean="0"/>
              <a:t>Annex 2</a:t>
            </a:r>
            <a:r>
              <a:rPr lang="en-GB" sz="2400" dirty="0"/>
              <a:t>: How has the economy evolved relative to the MPC’s projections?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77581" cy="882143"/>
          </a:xfrm>
        </p:spPr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A </a:t>
            </a:r>
            <a:r>
              <a:rPr lang="en-GB" dirty="0">
                <a:solidFill>
                  <a:srgbClr val="005E6E"/>
                </a:solidFill>
              </a:rPr>
              <a:t>Over 2019, GDP growth was weak and CPI inflation was a little lower relative to the MPC’s November </a:t>
            </a:r>
            <a:r>
              <a:rPr lang="en-GB" dirty="0" smtClean="0">
                <a:solidFill>
                  <a:srgbClr val="005E6E"/>
                </a:solidFill>
              </a:rPr>
              <a:t>2018 projection</a:t>
            </a:r>
            <a:endParaRPr lang="en-GB" dirty="0">
              <a:solidFill>
                <a:srgbClr val="005E6E"/>
              </a:solidFill>
            </a:endParaRPr>
          </a:p>
          <a:p>
            <a:pPr lvl="2"/>
            <a:r>
              <a:rPr lang="en-GB" dirty="0"/>
              <a:t>GDP and CPI inflation outturns and projections in the November </a:t>
            </a:r>
            <a:r>
              <a:rPr lang="en-GB" dirty="0" smtClean="0"/>
              <a:t>2018 </a:t>
            </a:r>
            <a:r>
              <a:rPr lang="en-GB" i="1" dirty="0" smtClean="0"/>
              <a:t>Report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199762"/>
            <a:ext cx="8491538" cy="658239"/>
          </a:xfrm>
        </p:spPr>
        <p:txBody>
          <a:bodyPr/>
          <a:lstStyle/>
          <a:p>
            <a:r>
              <a:rPr lang="en-GB" dirty="0"/>
              <a:t>Sources: ONS and Bank calculations.</a:t>
            </a:r>
          </a:p>
          <a:p>
            <a:endParaRPr lang="en-GB" dirty="0"/>
          </a:p>
          <a:p>
            <a:r>
              <a:rPr lang="en-GB" dirty="0"/>
              <a:t>(a) 	The projections were conditioned on: market interest rate expectations; the assumption that the stocks of purchased gilts and corporate bonds financed by the issuance of central bank reserves remained at £435 billion and £10 billion respectively and remained there throughout the forecast period; and the announced Term Funding Scheme financed by the issuance of central bank reserves. See footnotes to Charts 5.1 and 5.3 of the November 2018 </a:t>
            </a:r>
            <a:r>
              <a:rPr lang="en-GB" i="1" dirty="0"/>
              <a:t>Report</a:t>
            </a:r>
            <a:r>
              <a:rPr lang="en-GB" dirty="0"/>
              <a:t> for information on how to interpret the fan charts.</a:t>
            </a:r>
          </a:p>
          <a:p>
            <a:r>
              <a:rPr lang="en-GB" dirty="0"/>
              <a:t>(b) 	The latest </a:t>
            </a:r>
            <a:r>
              <a:rPr lang="en-GB" dirty="0" err="1"/>
              <a:t>backcast</a:t>
            </a:r>
            <a:r>
              <a:rPr lang="en-GB" dirty="0"/>
              <a:t> is a judgement about the path for GDP in the mature estimate of the data.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99" y="2145300"/>
            <a:ext cx="4145289" cy="34198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252" y="2145299"/>
            <a:ext cx="4129744" cy="341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9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Table 1 </a:t>
            </a:r>
            <a:r>
              <a:rPr lang="en-GB" dirty="0">
                <a:solidFill>
                  <a:srgbClr val="005E6E"/>
                </a:solidFill>
              </a:rPr>
              <a:t>Pattern of MPC forecast errors over recent </a:t>
            </a:r>
            <a:r>
              <a:rPr lang="en-GB" dirty="0" smtClean="0">
                <a:solidFill>
                  <a:srgbClr val="005E6E"/>
                </a:solidFill>
              </a:rPr>
              <a:t>years</a:t>
            </a:r>
            <a:endParaRPr lang="en-GB" dirty="0">
              <a:solidFill>
                <a:srgbClr val="005E6E"/>
              </a:solidFill>
            </a:endParaRPr>
          </a:p>
          <a:p>
            <a:pPr lvl="2"/>
            <a:r>
              <a:rPr lang="en-GB" dirty="0"/>
              <a:t>Outturn data a year ahead compared to past projections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</a:t>
            </a:r>
            <a:r>
              <a:rPr lang="en-GB" dirty="0" err="1"/>
              <a:t>Eikon</a:t>
            </a:r>
            <a:r>
              <a:rPr lang="en-GB" dirty="0"/>
              <a:t> by </a:t>
            </a:r>
            <a:r>
              <a:rPr lang="en-GB" dirty="0" err="1"/>
              <a:t>Refinitiv</a:t>
            </a:r>
            <a:r>
              <a:rPr lang="en-GB" dirty="0"/>
              <a:t>, IMF </a:t>
            </a:r>
            <a:r>
              <a:rPr lang="en-GB" i="1" dirty="0"/>
              <a:t>World Economic Outlook</a:t>
            </a:r>
            <a:r>
              <a:rPr lang="en-GB" dirty="0"/>
              <a:t>, OECD, ONS and Bank calculations. </a:t>
            </a:r>
          </a:p>
          <a:p>
            <a:endParaRPr lang="en-GB" dirty="0"/>
          </a:p>
          <a:p>
            <a:r>
              <a:rPr lang="en-GB" dirty="0"/>
              <a:t>(a)	Differences between outturns and forecasts for the percentage point change in the unemployment rate. Negative values indicate a lower than expected unemployment rate.</a:t>
            </a:r>
          </a:p>
          <a:p>
            <a:r>
              <a:rPr lang="en-GB" dirty="0"/>
              <a:t>(b)	Differences between outturns and forecasts for the annual CPI inflation rate at the end of the year after the forecast.</a:t>
            </a:r>
          </a:p>
          <a:p>
            <a:r>
              <a:rPr lang="en-GB" dirty="0"/>
              <a:t>(c)	Constructed using data for real GDP growth rates for 188 countries weighted according to their shares in UK exports.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099" y="1210337"/>
            <a:ext cx="6739040" cy="452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70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B </a:t>
            </a:r>
            <a:r>
              <a:rPr lang="en-GB" dirty="0">
                <a:solidFill>
                  <a:schemeClr val="tx1"/>
                </a:solidFill>
              </a:rPr>
              <a:t>GDP growth and CPI inflation outturns across deciles of the MPC’s fan chart probability </a:t>
            </a:r>
            <a:r>
              <a:rPr lang="en-GB" dirty="0" smtClean="0">
                <a:solidFill>
                  <a:schemeClr val="tx1"/>
                </a:solidFill>
              </a:rPr>
              <a:t>distribution</a:t>
            </a:r>
            <a:r>
              <a:rPr lang="en-GB" baseline="30000" dirty="0" smtClean="0">
                <a:solidFill>
                  <a:schemeClr val="tx1"/>
                </a:solidFill>
              </a:rPr>
              <a:t>(a</a:t>
            </a:r>
            <a:r>
              <a:rPr lang="en-GB" baseline="30000" dirty="0">
                <a:solidFill>
                  <a:schemeClr val="tx1"/>
                </a:solidFill>
              </a:rPr>
              <a:t>)</a:t>
            </a:r>
            <a:r>
              <a:rPr lang="en-GB" dirty="0">
                <a:solidFill>
                  <a:schemeClr val="tx1"/>
                </a:solidFill>
              </a:rPr>
              <a:t> 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9" y="6281034"/>
            <a:ext cx="8491538" cy="506628"/>
          </a:xfrm>
        </p:spPr>
        <p:txBody>
          <a:bodyPr/>
          <a:lstStyle/>
          <a:p>
            <a:r>
              <a:rPr lang="en-GB" dirty="0"/>
              <a:t>(a)	Calculated for the market rate fan charts published since February 2004. Five quarters ahead.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079" y="1308782"/>
            <a:ext cx="5411430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66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6" ma:contentTypeDescription="Create a new document." ma:contentTypeScope="" ma:versionID="2f0587e9cbd5ef714b92d6b5a957b6a2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7db58f5ba35790aa542153843322d321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ReviewalDate" minOccurs="0"/>
                <xsd:element ref="ns1:ArchivalChoice"/>
                <xsd:element ref="ns1:PublicationReviewalChoice" minOccurs="0"/>
                <xsd:element ref="ns1:BOEReplicationFlag" minOccurs="0"/>
                <xsd:element ref="ns1:BOEReplicateBackwardLinksOnDeployFla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ReviewalDate" ma:index="24" nillable="true" ma:displayName="Reviewal Date" ma:format="DateOnly" ma:internalName="ReviewalDate" ma:readOnly="false">
      <xsd:simpleType>
        <xsd:restriction base="dms:DateTime"/>
      </xsd:simpleType>
    </xsd:element>
    <xsd:element name="ArchivalChoice" ma:index="25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PublicationReviewalChoice" ma:index="26" nillable="true" ma:displayName="Review Publication In" ma:internalName="PublicationReviewalChoice" ma:readOnly="false">
      <xsd:simpleType>
        <xsd:restriction base="dms:Choice">
          <xsd:enumeration value="3 Months"/>
          <xsd:enumeration value="6 Months"/>
          <xsd:enumeration value="12 Months"/>
          <xsd:enumeration value="24 Months"/>
        </xsd:restriction>
      </xsd:simpleType>
    </xsd:element>
    <xsd:element name="BOEReplicationFlag" ma:index="27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8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alDate xmlns="http://schemas.microsoft.com/sharepoint/v3" xsi:nil="true"/>
    <TaxCatchAll xmlns="94fc26e6-6271-400d-888b-6bc5b0598690">
      <Value>987</Value>
    </TaxCatchAll>
    <BOETwoLevelApprovalUnapprovedUrls xmlns="CEE65117-4BBE-4C9C-8465-20A300C4D3E5" xsi:nil="true"/>
    <BOEReplicationFlag xmlns="http://schemas.microsoft.com/sharepoint/v3">0</BOEReplicationFlag>
    <PublicationReviewalChoice xmlns="http://schemas.microsoft.com/sharepoint/v3" xsi:nil="true"/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2013-08-06T23:00:00+00:00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2013-08-07T10:30:00Z</PublishingStartDate>
    <BOEKeywords xmlns="http://schemas.microsoft.com/sharepoint/v3/fields">Bank of England Inflation Report August 2013, IR, monetary policy, MPC, Output and supply</BOEKeywords>
    <OwnerGroup xmlns="http://schemas.microsoft.com/sharepoint/v3">
      <UserInfo>
        <DisplayName/>
        <AccountId>97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C3328FC-D678-49E8-B4B4-2C3773526C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67fa5cd-9f58-4c91-ae17-33c31eed239f"/>
    <ds:schemaRef ds:uri="94fc26e6-6271-400d-888b-6bc5b0598690"/>
    <ds:schemaRef ds:uri="94FC26E6-6271-400D-888B-6BC5B0598690"/>
    <ds:schemaRef ds:uri="http://schemas.microsoft.com/sharepoint/v3/fields"/>
    <ds:schemaRef ds:uri="CEE65117-4BBE-4C9C-8465-20A300C4D3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A747499-D055-4494-BECF-CC0DD689BDE0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4F2BA893-CFF4-4AF1-9D1D-0600F4183E19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D4A39AD9-F0DF-4C49-B8DC-4830BAFEA464}">
  <ds:schemaRefs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94FC26E6-6271-400D-888B-6BC5B0598690"/>
    <ds:schemaRef ds:uri="CEE65117-4BBE-4C9C-8465-20A300C4D3E5"/>
    <ds:schemaRef ds:uri="b67fa5cd-9f58-4c91-ae17-33c31eed239f"/>
    <ds:schemaRef ds:uri="http://schemas.openxmlformats.org/package/2006/metadata/core-properties"/>
    <ds:schemaRef ds:uri="http://schemas.microsoft.com/sharepoint/v3/fields"/>
    <ds:schemaRef ds:uri="http://purl.org/dc/terms/"/>
    <ds:schemaRef ds:uri="94fc26e6-6271-400d-888b-6bc5b0598690"/>
    <ds:schemaRef ds:uri="http://schemas.microsoft.com/sharepoint/v3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681</TotalTime>
  <Words>328</Words>
  <Application>Microsoft Office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MS PGothic</vt:lpstr>
      <vt:lpstr>MS PGothic</vt:lpstr>
      <vt:lpstr>Arial</vt:lpstr>
      <vt:lpstr>Calibri</vt:lpstr>
      <vt:lpstr>Times</vt:lpstr>
      <vt:lpstr>IR POWERPOINT TEMPLATE</vt:lpstr>
      <vt:lpstr>Monetary Policy Report May 2020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May 2020</dc:title>
  <dc:subject>Annex 2: How has the economy evolved relative to the MPC’s projections?</dc:subject>
  <dc:creator>Bank of England</dc:creator>
  <cp:keywords/>
  <dc:description/>
  <cp:lastModifiedBy>Paulet Sadler</cp:lastModifiedBy>
  <cp:revision>60</cp:revision>
  <cp:lastPrinted>2014-02-11T15:04:13Z</cp:lastPrinted>
  <dcterms:created xsi:type="dcterms:W3CDTF">2019-02-05T19:14:55Z</dcterms:created>
  <dcterms:modified xsi:type="dcterms:W3CDTF">2020-05-07T11:12:42Z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987;#Inflation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lpwstr>591000.000000000</vt:lpwstr>
  </property>
  <property fmtid="{D5CDD505-2E9C-101B-9397-08002B2CF9AE}" pid="6" name="xd_ProgID">
    <vt:lpwstr/>
  </property>
  <property fmtid="{D5CDD505-2E9C-101B-9397-08002B2CF9AE}" pid="7" name="ContentTypeId">
    <vt:lpwstr>0x010100EBF4EEF456FC2F46961A35CADEE901AB</vt:lpwstr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_AdHocReviewCycleID">
    <vt:i4>1797939319</vt:i4>
  </property>
  <property fmtid="{D5CDD505-2E9C-101B-9397-08002B2CF9AE}" pid="11" name="_NewReviewCycle">
    <vt:lpwstr/>
  </property>
  <property fmtid="{D5CDD505-2E9C-101B-9397-08002B2CF9AE}" pid="12" name="_EmailSubject">
    <vt:lpwstr>PowerPoint files for the MPR</vt:lpwstr>
  </property>
  <property fmtid="{D5CDD505-2E9C-101B-9397-08002B2CF9AE}" pid="13" name="_AuthorEmail">
    <vt:lpwstr>Paulet.Sadler@bankofengland.gsi.gov.uk</vt:lpwstr>
  </property>
  <property fmtid="{D5CDD505-2E9C-101B-9397-08002B2CF9AE}" pid="14" name="_AuthorEmailDisplayName">
    <vt:lpwstr>Sadler, Paulet</vt:lpwstr>
  </property>
</Properties>
</file>