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22"/>
  </p:notesMasterIdLst>
  <p:sldIdLst>
    <p:sldId id="314" r:id="rId6"/>
    <p:sldId id="320" r:id="rId7"/>
    <p:sldId id="328" r:id="rId8"/>
    <p:sldId id="331" r:id="rId9"/>
    <p:sldId id="332" r:id="rId10"/>
    <p:sldId id="333" r:id="rId11"/>
    <p:sldId id="334" r:id="rId12"/>
    <p:sldId id="327" r:id="rId13"/>
    <p:sldId id="321" r:id="rId14"/>
    <p:sldId id="335" r:id="rId15"/>
    <p:sldId id="326" r:id="rId16"/>
    <p:sldId id="336" r:id="rId17"/>
    <p:sldId id="325" r:id="rId18"/>
    <p:sldId id="338" r:id="rId19"/>
    <p:sldId id="339" r:id="rId20"/>
    <p:sldId id="340" r:id="rId21"/>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extLst>
    <p:ext uri="{EFAFB233-063F-42B5-8137-9DF3F51BA10A}">
      <p15:sldGuideLst xmlns:p15="http://schemas.microsoft.com/office/powerpoint/2012/main">
        <p15:guide id="1" orient="horz" pos="332">
          <p15:clr>
            <a:srgbClr val="A4A3A4"/>
          </p15:clr>
        </p15:guide>
        <p15:guide id="2" orient="horz" pos="528">
          <p15:clr>
            <a:srgbClr val="A4A3A4"/>
          </p15:clr>
        </p15:guide>
        <p15:guide id="3" orient="horz" pos="3660">
          <p15:clr>
            <a:srgbClr val="A4A3A4"/>
          </p15:clr>
        </p15:guide>
        <p15:guide id="4" orient="horz" pos="864">
          <p15:clr>
            <a:srgbClr val="A4A3A4"/>
          </p15:clr>
        </p15:guide>
        <p15:guide id="5" pos="4610">
          <p15:clr>
            <a:srgbClr val="A4A3A4"/>
          </p15:clr>
        </p15:guide>
        <p15:guide id="6" pos="1122">
          <p15:clr>
            <a:srgbClr val="A4A3A4"/>
          </p15:clr>
        </p15:guide>
        <p15:guide id="7" pos="18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E6E"/>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97" autoAdjust="0"/>
    <p:restoredTop sz="94660"/>
  </p:normalViewPr>
  <p:slideViewPr>
    <p:cSldViewPr snapToGrid="0" showGuides="1">
      <p:cViewPr varScale="1">
        <p:scale>
          <a:sx n="72" d="100"/>
          <a:sy n="72" d="100"/>
        </p:scale>
        <p:origin x="1283" y="74"/>
      </p:cViewPr>
      <p:guideLst>
        <p:guide orient="horz" pos="332"/>
        <p:guide orient="horz" pos="528"/>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extLst>
      <p:ext uri="{BB962C8B-B14F-4D97-AF65-F5344CB8AC3E}">
        <p14:creationId xmlns:p14="http://schemas.microsoft.com/office/powerpoint/2010/main" val="31403561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extLst>
      <p:ext uri="{BB962C8B-B14F-4D97-AF65-F5344CB8AC3E}">
        <p14:creationId xmlns:p14="http://schemas.microsoft.com/office/powerpoint/2010/main" val="4234647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extLst>
      <p:ext uri="{BB962C8B-B14F-4D97-AF65-F5344CB8AC3E}">
        <p14:creationId xmlns:p14="http://schemas.microsoft.com/office/powerpoint/2010/main" val="30482866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005E6E"/>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lvl1pPr>
              <a:defRPr sz="2400"/>
            </a:lvl1pPr>
          </a:lstStyle>
          <a:p>
            <a:pPr lvl="0"/>
            <a:r>
              <a:rPr lang="en-US" smtClean="0"/>
              <a:t>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07/05/2020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005E6E"/>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www.bankofengland.co.uk/news/2020/march/coordinated-central-bank-action-to-enhance-the-provision-of-global-us-dollar-liquidity" TargetMode="External"/><Relationship Id="rId7" Type="http://schemas.openxmlformats.org/officeDocument/2006/relationships/image" Target="../media/image11.png"/><Relationship Id="rId2" Type="http://schemas.openxmlformats.org/officeDocument/2006/relationships/hyperlink" Target="http://www.bankofengland.co.uk/news/2020/march/boe-measures-to-respond-to-the-economic-shock-from-covid-19" TargetMode="External"/><Relationship Id="rId1" Type="http://schemas.openxmlformats.org/officeDocument/2006/relationships/slideLayout" Target="../slideLayouts/slideLayout1.xml"/><Relationship Id="rId6" Type="http://schemas.openxmlformats.org/officeDocument/2006/relationships/hyperlink" Target="http://www.bankofengland.co.uk/news/2020/march/boe-launches-contingent-term-repo-facility" TargetMode="External"/><Relationship Id="rId5" Type="http://schemas.openxmlformats.org/officeDocument/2006/relationships/hyperlink" Target="http://www.bankofengland.co.uk/news/2020/march/coordinated-central-bank-action-to-further-enhance-the-provision-of-global-us-dollar-liquidity" TargetMode="External"/><Relationship Id="rId4" Type="http://schemas.openxmlformats.org/officeDocument/2006/relationships/hyperlink" Target="http://www.bankofengland.co.uk/news/2020/march/hmt-and-boe-launch-a-covid-corporate-financing-facility"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www.bankofengland.co.uk/statistics/articles/2019/introduction-of-new-quoted-rates-data" TargetMode="Externa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bankofengland.co.uk/report/2020/monetary-policy-report-financial-stability-report-may-2020"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2" y="2317750"/>
            <a:ext cx="3911481" cy="777875"/>
          </a:xfrm>
        </p:spPr>
        <p:txBody>
          <a:bodyPr/>
          <a:lstStyle/>
          <a:p>
            <a:r>
              <a:rPr lang="en-GB" dirty="0"/>
              <a:t>Monetary Policy Report</a:t>
            </a:r>
            <a:r>
              <a:rPr lang="en-GB" dirty="0" smtClean="0"/>
              <a:t/>
            </a:r>
            <a:br>
              <a:rPr lang="en-GB" dirty="0" smtClean="0"/>
            </a:br>
            <a:r>
              <a:rPr lang="en-GB" dirty="0" smtClean="0"/>
              <a:t>May 2020</a:t>
            </a:r>
          </a:p>
        </p:txBody>
      </p:sp>
      <p:sp>
        <p:nvSpPr>
          <p:cNvPr id="4099" name="Text Placeholder 2"/>
          <p:cNvSpPr>
            <a:spLocks noGrp="1"/>
          </p:cNvSpPr>
          <p:nvPr>
            <p:ph type="body" sz="quarter" idx="13"/>
          </p:nvPr>
        </p:nvSpPr>
        <p:spPr>
          <a:xfrm>
            <a:off x="792163" y="3427413"/>
            <a:ext cx="5335587" cy="473075"/>
          </a:xfrm>
        </p:spPr>
        <p:txBody>
          <a:bodyPr/>
          <a:lstStyle/>
          <a:p>
            <a:pPr lvl="2"/>
            <a:r>
              <a:rPr lang="en-GB" sz="2400" dirty="0" smtClean="0"/>
              <a:t>The economic outlook</a:t>
            </a:r>
            <a:endParaRPr lang="en-GB" sz="2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a:solidFill>
                  <a:srgbClr val="005E6E"/>
                </a:solidFill>
                <a:latin typeface="Arial" pitchFamily="34" charset="0"/>
                <a:cs typeface="Arial" pitchFamily="34" charset="0"/>
              </a:rPr>
              <a:t>Box </a:t>
            </a:r>
            <a:r>
              <a:rPr lang="en-GB" sz="2400" b="1" dirty="0" smtClean="0">
                <a:solidFill>
                  <a:srgbClr val="005E6E"/>
                </a:solidFill>
                <a:latin typeface="Arial" pitchFamily="34" charset="0"/>
                <a:cs typeface="Arial" pitchFamily="34" charset="0"/>
              </a:rPr>
              <a:t>2</a:t>
            </a:r>
            <a:endParaRPr lang="en-GB" sz="2400" b="1" dirty="0">
              <a:solidFill>
                <a:srgbClr val="005E6E"/>
              </a:solidFill>
              <a:latin typeface="Arial" pitchFamily="34" charset="0"/>
              <a:cs typeface="Arial" pitchFamily="34" charset="0"/>
            </a:endParaRPr>
          </a:p>
          <a:p>
            <a:pPr algn="ctr"/>
            <a:r>
              <a:rPr lang="en-GB" sz="2400" b="1" dirty="0">
                <a:latin typeface="Arial" pitchFamily="34" charset="0"/>
                <a:cs typeface="Arial" pitchFamily="34" charset="0"/>
              </a:rPr>
              <a:t>Monetary policy since the January </a:t>
            </a:r>
            <a:r>
              <a:rPr lang="en-GB" sz="2400" b="1" i="1" dirty="0" smtClean="0">
                <a:latin typeface="Arial" pitchFamily="34" charset="0"/>
                <a:cs typeface="Arial" pitchFamily="34" charset="0"/>
              </a:rPr>
              <a:t>Report</a:t>
            </a:r>
            <a:endParaRPr lang="en-GB" sz="2400" b="1" i="1" dirty="0">
              <a:latin typeface="Arial" pitchFamily="34" charset="0"/>
              <a:cs typeface="Arial" pitchFamily="34" charset="0"/>
            </a:endParaRPr>
          </a:p>
        </p:txBody>
      </p:sp>
    </p:spTree>
    <p:extLst>
      <p:ext uri="{BB962C8B-B14F-4D97-AF65-F5344CB8AC3E}">
        <p14:creationId xmlns:p14="http://schemas.microsoft.com/office/powerpoint/2010/main" val="40925977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145379"/>
          </a:xfrm>
        </p:spPr>
        <p:txBody>
          <a:bodyPr/>
          <a:lstStyle/>
          <a:p>
            <a:pPr lvl="1"/>
            <a:r>
              <a:rPr lang="en-GB" b="1" dirty="0"/>
              <a:t>Chart </a:t>
            </a:r>
            <a:r>
              <a:rPr lang="en-GB" b="1" dirty="0" smtClean="0"/>
              <a:t>A </a:t>
            </a:r>
            <a:r>
              <a:rPr lang="en-GB" dirty="0"/>
              <a:t>Gilt yields fell back after the MPC announced further asset </a:t>
            </a:r>
            <a:r>
              <a:rPr lang="en-GB" dirty="0" smtClean="0"/>
              <a:t>purchases</a:t>
            </a:r>
          </a:p>
          <a:p>
            <a:pPr lvl="1"/>
            <a:r>
              <a:rPr lang="en-GB" sz="2000" dirty="0">
                <a:solidFill>
                  <a:schemeClr val="tx1"/>
                </a:solidFill>
              </a:rPr>
              <a:t>Spot yields on UK gilts at selected </a:t>
            </a:r>
            <a:r>
              <a:rPr lang="en-GB" sz="2000" dirty="0" smtClean="0">
                <a:solidFill>
                  <a:schemeClr val="tx1"/>
                </a:solidFill>
              </a:rPr>
              <a:t>maturities</a:t>
            </a:r>
            <a:r>
              <a:rPr lang="en-GB" sz="2000" baseline="30000" dirty="0" smtClean="0">
                <a:solidFill>
                  <a:schemeClr val="tx1"/>
                </a:solidFill>
              </a:rPr>
              <a:t>(a)</a:t>
            </a:r>
            <a:endParaRPr lang="en-GB" sz="2000" baseline="30000" dirty="0">
              <a:solidFill>
                <a:schemeClr val="tx1"/>
              </a:solidFill>
            </a:endParaRPr>
          </a:p>
        </p:txBody>
      </p:sp>
      <p:sp>
        <p:nvSpPr>
          <p:cNvPr id="5" name="Text Placeholder 4"/>
          <p:cNvSpPr>
            <a:spLocks noGrp="1"/>
          </p:cNvSpPr>
          <p:nvPr>
            <p:ph type="body" sz="quarter" idx="16"/>
          </p:nvPr>
        </p:nvSpPr>
        <p:spPr/>
        <p:txBody>
          <a:bodyPr/>
          <a:lstStyle/>
          <a:p>
            <a:r>
              <a:rPr lang="en-GB" dirty="0"/>
              <a:t>Sources: Bloomberg Finance L.P., </a:t>
            </a:r>
            <a:r>
              <a:rPr lang="en-GB" dirty="0" err="1"/>
              <a:t>TradeWeb</a:t>
            </a:r>
            <a:r>
              <a:rPr lang="en-GB" dirty="0"/>
              <a:t> and Bank calculations</a:t>
            </a:r>
            <a:r>
              <a:rPr lang="en-GB" dirty="0" smtClean="0"/>
              <a:t>.</a:t>
            </a:r>
          </a:p>
          <a:p>
            <a:endParaRPr lang="en-GB" dirty="0"/>
          </a:p>
          <a:p>
            <a:r>
              <a:rPr lang="en-GB" dirty="0"/>
              <a:t>(a</a:t>
            </a:r>
            <a:r>
              <a:rPr lang="en-GB" dirty="0" smtClean="0"/>
              <a:t>)	Zero‑coupon </a:t>
            </a:r>
            <a:r>
              <a:rPr lang="en-GB" dirty="0"/>
              <a:t>spot rates derived from government bond prices.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36110" y="1478135"/>
            <a:ext cx="5471781" cy="4640284"/>
          </a:xfrm>
          <a:prstGeom prst="rect">
            <a:avLst/>
          </a:prstGeom>
        </p:spPr>
      </p:pic>
    </p:spTree>
    <p:extLst>
      <p:ext uri="{BB962C8B-B14F-4D97-AF65-F5344CB8AC3E}">
        <p14:creationId xmlns:p14="http://schemas.microsoft.com/office/powerpoint/2010/main" val="20826896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145379"/>
          </a:xfrm>
        </p:spPr>
        <p:txBody>
          <a:bodyPr/>
          <a:lstStyle/>
          <a:p>
            <a:pPr lvl="1"/>
            <a:r>
              <a:rPr lang="en-GB" b="1" dirty="0"/>
              <a:t>Chart </a:t>
            </a:r>
            <a:r>
              <a:rPr lang="en-GB" b="1" dirty="0" smtClean="0"/>
              <a:t>B </a:t>
            </a:r>
            <a:r>
              <a:rPr lang="en-GB" dirty="0"/>
              <a:t>Measures of liquidity in the gilt market had deteriorated before asset purchases were announced</a:t>
            </a:r>
            <a:endParaRPr lang="en-GB" dirty="0" smtClean="0"/>
          </a:p>
          <a:p>
            <a:pPr lvl="1"/>
            <a:r>
              <a:rPr lang="en-GB" sz="2000" dirty="0">
                <a:solidFill>
                  <a:schemeClr val="tx1"/>
                </a:solidFill>
              </a:rPr>
              <a:t>Bid‑offer spreads on UK gilts at selected </a:t>
            </a:r>
            <a:r>
              <a:rPr lang="en-GB" sz="2000" dirty="0" smtClean="0">
                <a:solidFill>
                  <a:schemeClr val="tx1"/>
                </a:solidFill>
              </a:rPr>
              <a:t>maturities</a:t>
            </a:r>
            <a:endParaRPr lang="en-GB" sz="2000" baseline="30000" dirty="0">
              <a:solidFill>
                <a:schemeClr val="tx1"/>
              </a:solidFill>
            </a:endParaRPr>
          </a:p>
        </p:txBody>
      </p:sp>
      <p:sp>
        <p:nvSpPr>
          <p:cNvPr id="5" name="Text Placeholder 4"/>
          <p:cNvSpPr>
            <a:spLocks noGrp="1"/>
          </p:cNvSpPr>
          <p:nvPr>
            <p:ph type="body" sz="quarter" idx="16"/>
          </p:nvPr>
        </p:nvSpPr>
        <p:spPr/>
        <p:txBody>
          <a:bodyPr/>
          <a:lstStyle/>
          <a:p>
            <a:r>
              <a:rPr lang="en-GB" dirty="0"/>
              <a:t>Sources: </a:t>
            </a:r>
            <a:r>
              <a:rPr lang="en-GB" dirty="0" err="1"/>
              <a:t>Eikon</a:t>
            </a:r>
            <a:r>
              <a:rPr lang="en-GB" dirty="0"/>
              <a:t> from </a:t>
            </a:r>
            <a:r>
              <a:rPr lang="en-GB" dirty="0" err="1"/>
              <a:t>Refinitiv</a:t>
            </a:r>
            <a:r>
              <a:rPr lang="en-GB" dirty="0"/>
              <a:t> and Bank calculations.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06519" y="1498850"/>
            <a:ext cx="5330963" cy="4660401"/>
          </a:xfrm>
          <a:prstGeom prst="rect">
            <a:avLst/>
          </a:prstGeom>
        </p:spPr>
      </p:pic>
    </p:spTree>
    <p:extLst>
      <p:ext uri="{BB962C8B-B14F-4D97-AF65-F5344CB8AC3E}">
        <p14:creationId xmlns:p14="http://schemas.microsoft.com/office/powerpoint/2010/main" val="35339454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847205"/>
          </a:xfrm>
        </p:spPr>
        <p:txBody>
          <a:bodyPr/>
          <a:lstStyle/>
          <a:p>
            <a:pPr lvl="1"/>
            <a:r>
              <a:rPr lang="en-GB" b="1" dirty="0" smtClean="0"/>
              <a:t>Table 1 </a:t>
            </a:r>
            <a:r>
              <a:rPr lang="en-GB" dirty="0" smtClean="0">
                <a:solidFill>
                  <a:schemeClr val="tx1"/>
                </a:solidFill>
              </a:rPr>
              <a:t>Summary </a:t>
            </a:r>
            <a:r>
              <a:rPr lang="en-GB" dirty="0">
                <a:solidFill>
                  <a:schemeClr val="tx1"/>
                </a:solidFill>
              </a:rPr>
              <a:t>of MPC policy changes since </a:t>
            </a:r>
            <a:r>
              <a:rPr lang="en-GB" dirty="0" smtClean="0">
                <a:solidFill>
                  <a:schemeClr val="tx1"/>
                </a:solidFill>
              </a:rPr>
              <a:t>the </a:t>
            </a:r>
            <a:br>
              <a:rPr lang="en-GB" dirty="0" smtClean="0">
                <a:solidFill>
                  <a:schemeClr val="tx1"/>
                </a:solidFill>
              </a:rPr>
            </a:br>
            <a:r>
              <a:rPr lang="en-GB" dirty="0" smtClean="0">
                <a:solidFill>
                  <a:schemeClr val="tx1"/>
                </a:solidFill>
              </a:rPr>
              <a:t>January </a:t>
            </a:r>
            <a:r>
              <a:rPr lang="en-GB" i="1" dirty="0">
                <a:solidFill>
                  <a:schemeClr val="tx1"/>
                </a:solidFill>
              </a:rPr>
              <a:t>Report</a:t>
            </a:r>
            <a:r>
              <a:rPr lang="en-GB" dirty="0">
                <a:solidFill>
                  <a:schemeClr val="tx1"/>
                </a:solidFill>
              </a:rPr>
              <a:t> </a:t>
            </a:r>
          </a:p>
        </p:txBody>
      </p:sp>
      <p:sp>
        <p:nvSpPr>
          <p:cNvPr id="5" name="Text Placeholder 4"/>
          <p:cNvSpPr>
            <a:spLocks noGrp="1"/>
          </p:cNvSpPr>
          <p:nvPr>
            <p:ph type="body" sz="quarter" idx="16"/>
          </p:nvPr>
        </p:nvSpPr>
        <p:spPr>
          <a:xfrm>
            <a:off x="7048499" y="1371600"/>
            <a:ext cx="1839913" cy="1485899"/>
          </a:xfrm>
        </p:spPr>
        <p:txBody>
          <a:bodyPr anchor="t"/>
          <a:lstStyle/>
          <a:p>
            <a:r>
              <a:rPr lang="en-GB" dirty="0" smtClean="0"/>
              <a:t>(a)	More </a:t>
            </a:r>
            <a:r>
              <a:rPr lang="en-GB" dirty="0"/>
              <a:t>information can be found on other relevant actions in the following links: </a:t>
            </a:r>
            <a:r>
              <a:rPr lang="en-GB" u="sng" dirty="0">
                <a:hlinkClick r:id="rId2"/>
              </a:rPr>
              <a:t>11 March Bank of England measures</a:t>
            </a:r>
            <a:r>
              <a:rPr lang="en-GB" dirty="0"/>
              <a:t>; </a:t>
            </a:r>
            <a:r>
              <a:rPr lang="en-GB" u="sng" dirty="0">
                <a:hlinkClick r:id="rId3"/>
              </a:rPr>
              <a:t>15 March co‑ordinated central bank action</a:t>
            </a:r>
            <a:r>
              <a:rPr lang="en-GB" dirty="0"/>
              <a:t>; </a:t>
            </a:r>
            <a:r>
              <a:rPr lang="en-GB" u="sng" dirty="0">
                <a:hlinkClick r:id="rId4"/>
              </a:rPr>
              <a:t>17 March launch of CCFF</a:t>
            </a:r>
            <a:r>
              <a:rPr lang="en-GB" dirty="0"/>
              <a:t>; </a:t>
            </a:r>
            <a:r>
              <a:rPr lang="en-GB" u="sng" dirty="0">
                <a:hlinkClick r:id="rId5"/>
              </a:rPr>
              <a:t>20 March co‑ordinated central bank action</a:t>
            </a:r>
            <a:r>
              <a:rPr lang="en-GB" dirty="0"/>
              <a:t>; </a:t>
            </a:r>
            <a:r>
              <a:rPr lang="en-GB" u="sng" dirty="0">
                <a:hlinkClick r:id="rId6"/>
              </a:rPr>
              <a:t>24 March activation of CTRF</a:t>
            </a:r>
            <a:r>
              <a:rPr lang="en-GB" dirty="0"/>
              <a:t>.	</a:t>
            </a:r>
          </a:p>
        </p:txBody>
      </p:sp>
      <p:pic>
        <p:nvPicPr>
          <p:cNvPr id="2" name="Picture 1"/>
          <p:cNvPicPr>
            <a:picLocks noChangeAspect="1"/>
          </p:cNvPicPr>
          <p:nvPr/>
        </p:nvPicPr>
        <p:blipFill>
          <a:blip r:embed="rId7"/>
          <a:stretch>
            <a:fillRect/>
          </a:stretch>
        </p:blipFill>
        <p:spPr>
          <a:xfrm>
            <a:off x="292099" y="1073426"/>
            <a:ext cx="6625441" cy="5536924"/>
          </a:xfrm>
          <a:prstGeom prst="rect">
            <a:avLst/>
          </a:prstGeom>
        </p:spPr>
      </p:pic>
    </p:spTree>
    <p:extLst>
      <p:ext uri="{BB962C8B-B14F-4D97-AF65-F5344CB8AC3E}">
        <p14:creationId xmlns:p14="http://schemas.microsoft.com/office/powerpoint/2010/main" val="37141606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2"/>
            <a:ext cx="8519391" cy="1167502"/>
          </a:xfrm>
        </p:spPr>
        <p:txBody>
          <a:bodyPr/>
          <a:lstStyle/>
          <a:p>
            <a:pPr lvl="1"/>
            <a:r>
              <a:rPr lang="en-GB" b="1" dirty="0" smtClean="0"/>
              <a:t>Table 2 </a:t>
            </a:r>
            <a:r>
              <a:rPr lang="en-GB" dirty="0"/>
              <a:t>The reduction in Bank Rate has already reduced interest rates on some </a:t>
            </a:r>
            <a:r>
              <a:rPr lang="en-GB" dirty="0" smtClean="0"/>
              <a:t>products</a:t>
            </a:r>
          </a:p>
          <a:p>
            <a:pPr lvl="1"/>
            <a:r>
              <a:rPr lang="en-GB" sz="2000" dirty="0">
                <a:solidFill>
                  <a:schemeClr val="tx1"/>
                </a:solidFill>
              </a:rPr>
              <a:t>Selected household and corporate interest </a:t>
            </a:r>
            <a:r>
              <a:rPr lang="en-GB" sz="2000" dirty="0" smtClean="0">
                <a:solidFill>
                  <a:schemeClr val="tx1"/>
                </a:solidFill>
              </a:rPr>
              <a:t>rates</a:t>
            </a:r>
            <a:r>
              <a:rPr lang="en-GB" sz="2000" baseline="30000" dirty="0" smtClean="0">
                <a:solidFill>
                  <a:schemeClr val="tx1"/>
                </a:solidFill>
              </a:rPr>
              <a:t>(a)</a:t>
            </a:r>
          </a:p>
          <a:p>
            <a:pPr lvl="1"/>
            <a:endParaRPr lang="en-GB" dirty="0">
              <a:solidFill>
                <a:schemeClr val="tx1"/>
              </a:solidFill>
            </a:endParaRPr>
          </a:p>
        </p:txBody>
      </p:sp>
      <p:sp>
        <p:nvSpPr>
          <p:cNvPr id="5" name="Text Placeholder 4"/>
          <p:cNvSpPr>
            <a:spLocks noGrp="1"/>
          </p:cNvSpPr>
          <p:nvPr>
            <p:ph type="body" sz="quarter" idx="16"/>
          </p:nvPr>
        </p:nvSpPr>
        <p:spPr>
          <a:xfrm>
            <a:off x="292100" y="5751872"/>
            <a:ext cx="8491538" cy="1106130"/>
          </a:xfrm>
        </p:spPr>
        <p:txBody>
          <a:bodyPr/>
          <a:lstStyle/>
          <a:p>
            <a:r>
              <a:rPr lang="en-GB" dirty="0"/>
              <a:t>(</a:t>
            </a:r>
            <a:r>
              <a:rPr lang="en-GB" dirty="0" smtClean="0"/>
              <a:t>a)	The </a:t>
            </a:r>
            <a:r>
              <a:rPr lang="en-GB" dirty="0"/>
              <a:t>Bank’s quoted rate series are weighted monthly average rates advertised by all UK banks and building societies with products meeting the specific criteria. In February 2019 the method used to calculate these data was changed. See ‘</a:t>
            </a:r>
            <a:r>
              <a:rPr lang="en-GB" u="sng" dirty="0">
                <a:hlinkClick r:id="rId2"/>
              </a:rPr>
              <a:t>Introduction of new Quoted Rates data</a:t>
            </a:r>
            <a:r>
              <a:rPr lang="en-GB" dirty="0"/>
              <a:t>’ for more information. The Bank’s effective rate series are weighted monthly averages of rates from a sample of banks and building societies with products meeting the specific criteria. Data are not seasonally adjusted.</a:t>
            </a:r>
          </a:p>
          <a:p>
            <a:r>
              <a:rPr lang="en-GB" dirty="0"/>
              <a:t>(</a:t>
            </a:r>
            <a:r>
              <a:rPr lang="en-GB" dirty="0" smtClean="0"/>
              <a:t>b)	Individuals </a:t>
            </a:r>
            <a:r>
              <a:rPr lang="en-GB" dirty="0"/>
              <a:t>and individual trusts.</a:t>
            </a:r>
          </a:p>
          <a:p>
            <a:r>
              <a:rPr lang="en-GB" dirty="0"/>
              <a:t>(</a:t>
            </a:r>
            <a:r>
              <a:rPr lang="en-GB" dirty="0" smtClean="0"/>
              <a:t>c)	Weighted </a:t>
            </a:r>
            <a:r>
              <a:rPr lang="en-GB" dirty="0"/>
              <a:t>average interest rate on interest‑bearing balances.</a:t>
            </a:r>
          </a:p>
          <a:p>
            <a:r>
              <a:rPr lang="en-GB" dirty="0"/>
              <a:t>(</a:t>
            </a:r>
            <a:r>
              <a:rPr lang="en-GB" dirty="0" smtClean="0"/>
              <a:t>d)	Also </a:t>
            </a:r>
            <a:r>
              <a:rPr lang="en-GB" dirty="0"/>
              <a:t>includes other consumer credit products which are not credit cards or overdrafts.	</a:t>
            </a:r>
          </a:p>
        </p:txBody>
      </p:sp>
      <p:pic>
        <p:nvPicPr>
          <p:cNvPr id="3" name="Picture 2"/>
          <p:cNvPicPr>
            <a:picLocks noChangeAspect="1"/>
          </p:cNvPicPr>
          <p:nvPr/>
        </p:nvPicPr>
        <p:blipFill>
          <a:blip r:embed="rId3"/>
          <a:stretch>
            <a:fillRect/>
          </a:stretch>
        </p:blipFill>
        <p:spPr>
          <a:xfrm>
            <a:off x="292099" y="1709737"/>
            <a:ext cx="8579132" cy="3357563"/>
          </a:xfrm>
          <a:prstGeom prst="rect">
            <a:avLst/>
          </a:prstGeom>
        </p:spPr>
      </p:pic>
    </p:spTree>
    <p:extLst>
      <p:ext uri="{BB962C8B-B14F-4D97-AF65-F5344CB8AC3E}">
        <p14:creationId xmlns:p14="http://schemas.microsoft.com/office/powerpoint/2010/main" val="18019345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a:solidFill>
                  <a:srgbClr val="005E6E"/>
                </a:solidFill>
                <a:latin typeface="Arial" pitchFamily="34" charset="0"/>
                <a:cs typeface="Arial" pitchFamily="34" charset="0"/>
              </a:rPr>
              <a:t>Box </a:t>
            </a:r>
            <a:r>
              <a:rPr lang="en-GB" sz="2400" b="1" dirty="0" smtClean="0">
                <a:solidFill>
                  <a:srgbClr val="005E6E"/>
                </a:solidFill>
                <a:latin typeface="Arial" pitchFamily="34" charset="0"/>
                <a:cs typeface="Arial" pitchFamily="34" charset="0"/>
              </a:rPr>
              <a:t>3</a:t>
            </a:r>
            <a:endParaRPr lang="en-GB" sz="2400" b="1" dirty="0">
              <a:solidFill>
                <a:srgbClr val="005E6E"/>
              </a:solidFill>
              <a:latin typeface="Arial" pitchFamily="34" charset="0"/>
              <a:cs typeface="Arial" pitchFamily="34" charset="0"/>
            </a:endParaRPr>
          </a:p>
          <a:p>
            <a:pPr algn="ctr"/>
            <a:r>
              <a:rPr lang="en-GB" sz="2400" b="1" dirty="0">
                <a:latin typeface="Arial" pitchFamily="34" charset="0"/>
                <a:cs typeface="Arial" pitchFamily="34" charset="0"/>
              </a:rPr>
              <a:t>Fiscal policy since the January </a:t>
            </a:r>
            <a:r>
              <a:rPr lang="en-GB" sz="2400" b="1" i="1" dirty="0">
                <a:latin typeface="Arial" pitchFamily="34" charset="0"/>
                <a:cs typeface="Arial" pitchFamily="34" charset="0"/>
              </a:rPr>
              <a:t>Report</a:t>
            </a:r>
          </a:p>
        </p:txBody>
      </p:sp>
    </p:spTree>
    <p:extLst>
      <p:ext uri="{BB962C8B-B14F-4D97-AF65-F5344CB8AC3E}">
        <p14:creationId xmlns:p14="http://schemas.microsoft.com/office/powerpoint/2010/main" val="256068771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2"/>
            <a:ext cx="8519391" cy="1167502"/>
          </a:xfrm>
        </p:spPr>
        <p:txBody>
          <a:bodyPr/>
          <a:lstStyle/>
          <a:p>
            <a:pPr lvl="1"/>
            <a:r>
              <a:rPr lang="en-GB" b="1" dirty="0" smtClean="0"/>
              <a:t>Table 1 </a:t>
            </a:r>
            <a:r>
              <a:rPr lang="en-GB" dirty="0">
                <a:solidFill>
                  <a:schemeClr val="tx1"/>
                </a:solidFill>
              </a:rPr>
              <a:t>A package of government policy measures has been designed to support different parts of the </a:t>
            </a:r>
            <a:r>
              <a:rPr lang="en-GB" dirty="0" smtClean="0">
                <a:solidFill>
                  <a:schemeClr val="tx1"/>
                </a:solidFill>
              </a:rPr>
              <a:t>economy</a:t>
            </a:r>
            <a:endParaRPr lang="en-GB" dirty="0">
              <a:solidFill>
                <a:schemeClr val="tx1"/>
              </a:solidFill>
            </a:endParaRPr>
          </a:p>
        </p:txBody>
      </p:sp>
      <p:pic>
        <p:nvPicPr>
          <p:cNvPr id="2" name="Picture 1"/>
          <p:cNvPicPr>
            <a:picLocks noChangeAspect="1"/>
          </p:cNvPicPr>
          <p:nvPr/>
        </p:nvPicPr>
        <p:blipFill>
          <a:blip r:embed="rId2"/>
          <a:stretch>
            <a:fillRect/>
          </a:stretch>
        </p:blipFill>
        <p:spPr>
          <a:xfrm>
            <a:off x="492795" y="1240631"/>
            <a:ext cx="8158411" cy="5157788"/>
          </a:xfrm>
          <a:prstGeom prst="rect">
            <a:avLst/>
          </a:prstGeom>
        </p:spPr>
      </p:pic>
    </p:spTree>
    <p:extLst>
      <p:ext uri="{BB962C8B-B14F-4D97-AF65-F5344CB8AC3E}">
        <p14:creationId xmlns:p14="http://schemas.microsoft.com/office/powerpoint/2010/main" val="39968892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145379"/>
          </a:xfrm>
        </p:spPr>
        <p:txBody>
          <a:bodyPr/>
          <a:lstStyle/>
          <a:p>
            <a:pPr lvl="1"/>
            <a:r>
              <a:rPr lang="en-GB" b="1" dirty="0" smtClean="0"/>
              <a:t>Chart 1.1 </a:t>
            </a:r>
            <a:r>
              <a:rPr lang="en-GB" dirty="0" smtClean="0"/>
              <a:t>PMIs </a:t>
            </a:r>
            <a:r>
              <a:rPr lang="en-GB" dirty="0"/>
              <a:t>suggest that activity has fallen markedly in many economies</a:t>
            </a:r>
          </a:p>
          <a:p>
            <a:pPr lvl="1"/>
            <a:r>
              <a:rPr lang="en-GB" sz="2000" dirty="0">
                <a:solidFill>
                  <a:schemeClr val="tx1"/>
                </a:solidFill>
              </a:rPr>
              <a:t>Composite output PMIs in selected </a:t>
            </a:r>
            <a:r>
              <a:rPr lang="en-GB" sz="2000" dirty="0" smtClean="0">
                <a:solidFill>
                  <a:schemeClr val="tx1"/>
                </a:solidFill>
              </a:rPr>
              <a:t>economies</a:t>
            </a:r>
            <a:r>
              <a:rPr lang="en-GB" sz="2000" baseline="30000" dirty="0" smtClean="0">
                <a:solidFill>
                  <a:schemeClr val="tx1"/>
                </a:solidFill>
              </a:rPr>
              <a:t>(a)</a:t>
            </a:r>
          </a:p>
          <a:p>
            <a:endParaRPr lang="en-GB" dirty="0"/>
          </a:p>
        </p:txBody>
      </p:sp>
      <p:sp>
        <p:nvSpPr>
          <p:cNvPr id="5" name="Text Placeholder 4"/>
          <p:cNvSpPr>
            <a:spLocks noGrp="1"/>
          </p:cNvSpPr>
          <p:nvPr>
            <p:ph type="body" sz="quarter" idx="16"/>
          </p:nvPr>
        </p:nvSpPr>
        <p:spPr/>
        <p:txBody>
          <a:bodyPr/>
          <a:lstStyle/>
          <a:p>
            <a:r>
              <a:rPr lang="en-GB" dirty="0"/>
              <a:t>Sources: </a:t>
            </a:r>
            <a:r>
              <a:rPr lang="en-GB" dirty="0" err="1"/>
              <a:t>Eikon</a:t>
            </a:r>
            <a:r>
              <a:rPr lang="en-GB" dirty="0"/>
              <a:t> from </a:t>
            </a:r>
            <a:r>
              <a:rPr lang="en-GB" dirty="0" err="1"/>
              <a:t>Refinitiv</a:t>
            </a:r>
            <a:r>
              <a:rPr lang="en-GB" dirty="0"/>
              <a:t> and IHS </a:t>
            </a:r>
            <a:r>
              <a:rPr lang="en-GB" dirty="0" err="1"/>
              <a:t>Markit</a:t>
            </a:r>
            <a:r>
              <a:rPr lang="en-GB" dirty="0" smtClean="0"/>
              <a:t>.</a:t>
            </a:r>
          </a:p>
          <a:p>
            <a:endParaRPr lang="en-GB" dirty="0"/>
          </a:p>
          <a:p>
            <a:r>
              <a:rPr lang="en-GB" dirty="0"/>
              <a:t>(</a:t>
            </a:r>
            <a:r>
              <a:rPr lang="en-GB" dirty="0" smtClean="0"/>
              <a:t>a)	April </a:t>
            </a:r>
            <a:r>
              <a:rPr lang="en-GB" dirty="0"/>
              <a:t>data points for the euro area, UK and US are flash estimates. Data for China are to March.</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69638" y="1587514"/>
            <a:ext cx="5404725" cy="4439116"/>
          </a:xfrm>
          <a:prstGeom prst="rect">
            <a:avLst/>
          </a:prstGeom>
        </p:spPr>
      </p:pic>
    </p:spTree>
    <p:extLst>
      <p:ext uri="{BB962C8B-B14F-4D97-AF65-F5344CB8AC3E}">
        <p14:creationId xmlns:p14="http://schemas.microsoft.com/office/powerpoint/2010/main" val="18754482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145379"/>
          </a:xfrm>
        </p:spPr>
        <p:txBody>
          <a:bodyPr/>
          <a:lstStyle/>
          <a:p>
            <a:pPr lvl="1"/>
            <a:r>
              <a:rPr lang="en-GB" b="1" dirty="0" smtClean="0"/>
              <a:t>Chart 1.2 </a:t>
            </a:r>
            <a:r>
              <a:rPr lang="en-GB" dirty="0"/>
              <a:t>GDP is expected to have fallen dramatically over the first half of the year</a:t>
            </a:r>
            <a:endParaRPr lang="en-GB" dirty="0" smtClean="0"/>
          </a:p>
          <a:p>
            <a:pPr lvl="2"/>
            <a:r>
              <a:rPr lang="en-GB" dirty="0"/>
              <a:t>GDP scenario</a:t>
            </a:r>
            <a:r>
              <a:rPr lang="en-GB" baseline="30000" dirty="0" smtClean="0"/>
              <a:t>(a)(b)</a:t>
            </a:r>
            <a:endParaRPr lang="en-GB" baseline="30000" dirty="0"/>
          </a:p>
          <a:p>
            <a:endParaRPr lang="en-GB" dirty="0"/>
          </a:p>
        </p:txBody>
      </p:sp>
      <p:sp>
        <p:nvSpPr>
          <p:cNvPr id="5" name="Text Placeholder 4"/>
          <p:cNvSpPr>
            <a:spLocks noGrp="1"/>
          </p:cNvSpPr>
          <p:nvPr>
            <p:ph type="body" sz="quarter" idx="16"/>
          </p:nvPr>
        </p:nvSpPr>
        <p:spPr/>
        <p:txBody>
          <a:bodyPr/>
          <a:lstStyle/>
          <a:p>
            <a:r>
              <a:rPr lang="en-GB" dirty="0"/>
              <a:t>(</a:t>
            </a:r>
            <a:r>
              <a:rPr lang="en-GB" dirty="0" smtClean="0"/>
              <a:t>a)	The </a:t>
            </a:r>
            <a:r>
              <a:rPr lang="en-GB" dirty="0"/>
              <a:t>illustrative scenario is conditioned on the assumptions set out in this section, including: Bank Rate following a path implied by market yields; the TFS and TFSME; the Recommendations of the Financial Policy Committee and the current regulatory plans of the Prudential Regulation Authority; the Government’s tax and spending plans as set out in </a:t>
            </a:r>
            <a:r>
              <a:rPr lang="en-GB" i="1" dirty="0"/>
              <a:t>Budget 2020</a:t>
            </a:r>
            <a:r>
              <a:rPr lang="en-GB" dirty="0"/>
              <a:t>, updated to reflect additional announcements made up to 29 April; commodity prices following market paths for two quarters, then held flat; the sterling exchange rate remaining broadly flat; and the prevailing prices of a broad range of assets, which embody market expectations of the future stocks of purchased gilts and corporate bonds. The main assumptions are set out in the ‘Download the chart slides and data’ link at </a:t>
            </a:r>
            <a:r>
              <a:rPr lang="en-GB" u="sng" dirty="0">
                <a:hlinkClick r:id="rId2"/>
              </a:rPr>
              <a:t>www.bankofengland.co.uk/report/2020/monetary-policy-report-financial-stability-report-may-2020</a:t>
            </a:r>
            <a:r>
              <a:rPr lang="en-GB" dirty="0"/>
              <a:t>.</a:t>
            </a:r>
          </a:p>
          <a:p>
            <a:r>
              <a:rPr lang="en-GB" dirty="0"/>
              <a:t>(</a:t>
            </a:r>
            <a:r>
              <a:rPr lang="en-GB" dirty="0" smtClean="0"/>
              <a:t>b)	The </a:t>
            </a:r>
            <a:r>
              <a:rPr lang="en-GB" dirty="0"/>
              <a:t>dotted line begins in 2020 Q1, as ONS data are currently only available to February.</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15993" y="1330449"/>
            <a:ext cx="5512014" cy="4425705"/>
          </a:xfrm>
          <a:prstGeom prst="rect">
            <a:avLst/>
          </a:prstGeom>
        </p:spPr>
      </p:pic>
    </p:spTree>
    <p:extLst>
      <p:ext uri="{BB962C8B-B14F-4D97-AF65-F5344CB8AC3E}">
        <p14:creationId xmlns:p14="http://schemas.microsoft.com/office/powerpoint/2010/main" val="428947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664125"/>
          </a:xfrm>
        </p:spPr>
        <p:txBody>
          <a:bodyPr/>
          <a:lstStyle/>
          <a:p>
            <a:pPr lvl="1"/>
            <a:r>
              <a:rPr lang="en-GB" b="1" dirty="0" smtClean="0"/>
              <a:t>Chart 1.3 </a:t>
            </a:r>
            <a:r>
              <a:rPr lang="en-GB" dirty="0"/>
              <a:t>GDP picks up relatively rapidly in 2020 H2 in the scenario, although it takes some time to recover towards its previous path</a:t>
            </a:r>
            <a:endParaRPr lang="en-GB" dirty="0" smtClean="0"/>
          </a:p>
          <a:p>
            <a:pPr lvl="2"/>
            <a:r>
              <a:rPr lang="en-GB" dirty="0"/>
              <a:t>GDP scenario</a:t>
            </a:r>
            <a:r>
              <a:rPr lang="en-GB" baseline="30000" dirty="0" smtClean="0"/>
              <a:t>(a)(b)</a:t>
            </a:r>
            <a:endParaRPr lang="en-GB" baseline="30000" dirty="0"/>
          </a:p>
          <a:p>
            <a:endParaRPr lang="en-GB" dirty="0"/>
          </a:p>
        </p:txBody>
      </p:sp>
      <p:sp>
        <p:nvSpPr>
          <p:cNvPr id="5" name="Text Placeholder 4"/>
          <p:cNvSpPr>
            <a:spLocks noGrp="1"/>
          </p:cNvSpPr>
          <p:nvPr>
            <p:ph type="body" sz="quarter" idx="16"/>
          </p:nvPr>
        </p:nvSpPr>
        <p:spPr/>
        <p:txBody>
          <a:bodyPr/>
          <a:lstStyle/>
          <a:p>
            <a:r>
              <a:rPr lang="en-GB" dirty="0"/>
              <a:t>(</a:t>
            </a:r>
            <a:r>
              <a:rPr lang="en-GB" dirty="0" smtClean="0"/>
              <a:t>a)	Conditioned </a:t>
            </a:r>
            <a:r>
              <a:rPr lang="en-GB" dirty="0"/>
              <a:t>on the assumptions in </a:t>
            </a:r>
            <a:r>
              <a:rPr lang="en-GB" b="1" dirty="0"/>
              <a:t>Chart 1.2 </a:t>
            </a:r>
            <a:r>
              <a:rPr lang="en-GB" dirty="0"/>
              <a:t>footnote (a).</a:t>
            </a:r>
          </a:p>
          <a:p>
            <a:r>
              <a:rPr lang="en-GB" dirty="0"/>
              <a:t>(</a:t>
            </a:r>
            <a:r>
              <a:rPr lang="en-GB" dirty="0" smtClean="0"/>
              <a:t>b)	The </a:t>
            </a:r>
            <a:r>
              <a:rPr lang="en-GB" dirty="0"/>
              <a:t>dotted line begins in 2020 Q1, as ONS data are currently only available to February.</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15993" y="1782199"/>
            <a:ext cx="5512014" cy="4418999"/>
          </a:xfrm>
          <a:prstGeom prst="rect">
            <a:avLst/>
          </a:prstGeom>
        </p:spPr>
      </p:pic>
    </p:spTree>
    <p:extLst>
      <p:ext uri="{BB962C8B-B14F-4D97-AF65-F5344CB8AC3E}">
        <p14:creationId xmlns:p14="http://schemas.microsoft.com/office/powerpoint/2010/main" val="41981241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664125"/>
          </a:xfrm>
        </p:spPr>
        <p:txBody>
          <a:bodyPr/>
          <a:lstStyle/>
          <a:p>
            <a:pPr lvl="1"/>
            <a:r>
              <a:rPr lang="en-GB" b="1" dirty="0" smtClean="0"/>
              <a:t>Chart 1.4 </a:t>
            </a:r>
            <a:r>
              <a:rPr lang="en-GB" dirty="0"/>
              <a:t>Unemployment rises sharply, before falling back gradually in the illustrative scenario</a:t>
            </a:r>
            <a:endParaRPr lang="en-GB" dirty="0" smtClean="0"/>
          </a:p>
          <a:p>
            <a:pPr lvl="2"/>
            <a:r>
              <a:rPr lang="en-GB" dirty="0"/>
              <a:t>Unemployment </a:t>
            </a:r>
            <a:r>
              <a:rPr lang="en-GB" dirty="0" smtClean="0"/>
              <a:t>scenario</a:t>
            </a:r>
            <a:r>
              <a:rPr lang="en-GB" baseline="30000" dirty="0" smtClean="0"/>
              <a:t>(a)(b)</a:t>
            </a:r>
          </a:p>
          <a:p>
            <a:endParaRPr lang="en-GB" dirty="0"/>
          </a:p>
        </p:txBody>
      </p:sp>
      <p:sp>
        <p:nvSpPr>
          <p:cNvPr id="5" name="Text Placeholder 4"/>
          <p:cNvSpPr>
            <a:spLocks noGrp="1"/>
          </p:cNvSpPr>
          <p:nvPr>
            <p:ph type="body" sz="quarter" idx="16"/>
          </p:nvPr>
        </p:nvSpPr>
        <p:spPr/>
        <p:txBody>
          <a:bodyPr/>
          <a:lstStyle/>
          <a:p>
            <a:r>
              <a:rPr lang="en-GB" dirty="0"/>
              <a:t>(</a:t>
            </a:r>
            <a:r>
              <a:rPr lang="en-GB" dirty="0" smtClean="0"/>
              <a:t>a)	Conditioned </a:t>
            </a:r>
            <a:r>
              <a:rPr lang="en-GB" dirty="0"/>
              <a:t>on the assumptions in </a:t>
            </a:r>
            <a:r>
              <a:rPr lang="en-GB" b="1" dirty="0"/>
              <a:t>Chart 1.2 </a:t>
            </a:r>
            <a:r>
              <a:rPr lang="en-GB" dirty="0"/>
              <a:t>footnote (a).</a:t>
            </a:r>
          </a:p>
          <a:p>
            <a:r>
              <a:rPr lang="en-GB" dirty="0"/>
              <a:t>(</a:t>
            </a:r>
            <a:r>
              <a:rPr lang="en-GB" dirty="0" smtClean="0"/>
              <a:t>b)	The </a:t>
            </a:r>
            <a:r>
              <a:rPr lang="en-GB" dirty="0"/>
              <a:t>dotted line begins in 2020 Q1, as ONS data are currently only available to February.</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72991" y="1547719"/>
            <a:ext cx="5398019" cy="4465938"/>
          </a:xfrm>
          <a:prstGeom prst="rect">
            <a:avLst/>
          </a:prstGeom>
        </p:spPr>
      </p:pic>
    </p:spTree>
    <p:extLst>
      <p:ext uri="{BB962C8B-B14F-4D97-AF65-F5344CB8AC3E}">
        <p14:creationId xmlns:p14="http://schemas.microsoft.com/office/powerpoint/2010/main" val="18440159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664125"/>
          </a:xfrm>
        </p:spPr>
        <p:txBody>
          <a:bodyPr/>
          <a:lstStyle/>
          <a:p>
            <a:pPr lvl="1"/>
            <a:r>
              <a:rPr lang="en-GB" b="1" dirty="0" smtClean="0"/>
              <a:t>Chart 1.5 </a:t>
            </a:r>
            <a:r>
              <a:rPr lang="en-GB" dirty="0"/>
              <a:t>CPI inflation falls in the near term partly due to the oil price, but rises further out in the </a:t>
            </a:r>
            <a:r>
              <a:rPr lang="en-GB" dirty="0" smtClean="0"/>
              <a:t>scenario</a:t>
            </a:r>
          </a:p>
          <a:p>
            <a:pPr lvl="2"/>
            <a:r>
              <a:rPr lang="en-GB" dirty="0"/>
              <a:t>CPI inflation </a:t>
            </a:r>
            <a:r>
              <a:rPr lang="en-GB" dirty="0" smtClean="0"/>
              <a:t>scenario</a:t>
            </a:r>
            <a:r>
              <a:rPr lang="en-GB" baseline="30000" dirty="0" smtClean="0"/>
              <a:t>(a)(b)</a:t>
            </a:r>
          </a:p>
          <a:p>
            <a:endParaRPr lang="en-GB" dirty="0"/>
          </a:p>
        </p:txBody>
      </p:sp>
      <p:sp>
        <p:nvSpPr>
          <p:cNvPr id="5" name="Text Placeholder 4"/>
          <p:cNvSpPr>
            <a:spLocks noGrp="1"/>
          </p:cNvSpPr>
          <p:nvPr>
            <p:ph type="body" sz="quarter" idx="16"/>
          </p:nvPr>
        </p:nvSpPr>
        <p:spPr/>
        <p:txBody>
          <a:bodyPr/>
          <a:lstStyle/>
          <a:p>
            <a:r>
              <a:rPr lang="en-GB" dirty="0"/>
              <a:t>(</a:t>
            </a:r>
            <a:r>
              <a:rPr lang="en-GB" dirty="0" smtClean="0"/>
              <a:t>a)	Conditioned </a:t>
            </a:r>
            <a:r>
              <a:rPr lang="en-GB" dirty="0"/>
              <a:t>on the assumptions in </a:t>
            </a:r>
            <a:r>
              <a:rPr lang="en-GB" b="1" dirty="0"/>
              <a:t>Chart 1.2 </a:t>
            </a:r>
            <a:r>
              <a:rPr lang="en-GB" dirty="0"/>
              <a:t>footnote (a). </a:t>
            </a:r>
          </a:p>
          <a:p>
            <a:r>
              <a:rPr lang="en-GB" dirty="0"/>
              <a:t>(</a:t>
            </a:r>
            <a:r>
              <a:rPr lang="en-GB" dirty="0" smtClean="0"/>
              <a:t>b)	The </a:t>
            </a:r>
            <a:r>
              <a:rPr lang="en-GB" dirty="0"/>
              <a:t>dotted line begins in 2020 Q2.</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89755" y="1535579"/>
            <a:ext cx="5364491" cy="4472644"/>
          </a:xfrm>
          <a:prstGeom prst="rect">
            <a:avLst/>
          </a:prstGeom>
        </p:spPr>
      </p:pic>
    </p:spTree>
    <p:extLst>
      <p:ext uri="{BB962C8B-B14F-4D97-AF65-F5344CB8AC3E}">
        <p14:creationId xmlns:p14="http://schemas.microsoft.com/office/powerpoint/2010/main" val="39053321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a:solidFill>
                  <a:srgbClr val="005E6E"/>
                </a:solidFill>
                <a:latin typeface="Arial" pitchFamily="34" charset="0"/>
                <a:cs typeface="Arial" pitchFamily="34" charset="0"/>
              </a:rPr>
              <a:t>Tables</a:t>
            </a:r>
            <a:endParaRPr lang="en-GB" sz="2400" dirty="0">
              <a:solidFill>
                <a:srgbClr val="005E6E"/>
              </a:solidFill>
              <a:latin typeface="Arial" pitchFamily="34" charset="0"/>
              <a:cs typeface="Arial" pitchFamily="34" charset="0"/>
            </a:endParaRPr>
          </a:p>
        </p:txBody>
      </p:sp>
    </p:spTree>
    <p:extLst>
      <p:ext uri="{BB962C8B-B14F-4D97-AF65-F5344CB8AC3E}">
        <p14:creationId xmlns:p14="http://schemas.microsoft.com/office/powerpoint/2010/main" val="35419752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978325"/>
          </a:xfrm>
        </p:spPr>
        <p:txBody>
          <a:bodyPr/>
          <a:lstStyle/>
          <a:p>
            <a:pPr lvl="1"/>
            <a:r>
              <a:rPr lang="en-GB" b="1" dirty="0" smtClean="0"/>
              <a:t>Table 1.A </a:t>
            </a:r>
            <a:r>
              <a:rPr lang="en-GB" dirty="0">
                <a:solidFill>
                  <a:schemeClr val="tx1"/>
                </a:solidFill>
              </a:rPr>
              <a:t>Indicative paths for selected economic variables consistent with the illustrative </a:t>
            </a:r>
            <a:r>
              <a:rPr lang="en-GB" dirty="0" smtClean="0">
                <a:solidFill>
                  <a:schemeClr val="tx1"/>
                </a:solidFill>
              </a:rPr>
              <a:t>scenario</a:t>
            </a:r>
            <a:r>
              <a:rPr lang="en-GB" baseline="30000" dirty="0" smtClean="0">
                <a:solidFill>
                  <a:schemeClr val="tx1"/>
                </a:solidFill>
              </a:rPr>
              <a:t>(a</a:t>
            </a:r>
            <a:r>
              <a:rPr lang="en-GB" baseline="30000" dirty="0">
                <a:solidFill>
                  <a:schemeClr val="tx1"/>
                </a:solidFill>
              </a:rPr>
              <a:t>)(b)</a:t>
            </a:r>
            <a:r>
              <a:rPr lang="en-GB" dirty="0">
                <a:solidFill>
                  <a:schemeClr val="tx1"/>
                </a:solidFill>
              </a:rPr>
              <a:t>  </a:t>
            </a:r>
          </a:p>
        </p:txBody>
      </p:sp>
      <p:sp>
        <p:nvSpPr>
          <p:cNvPr id="5" name="Text Placeholder 4"/>
          <p:cNvSpPr>
            <a:spLocks noGrp="1"/>
          </p:cNvSpPr>
          <p:nvPr>
            <p:ph type="body" sz="quarter" idx="16"/>
          </p:nvPr>
        </p:nvSpPr>
        <p:spPr>
          <a:xfrm>
            <a:off x="292100" y="4255478"/>
            <a:ext cx="8491538" cy="2602524"/>
          </a:xfrm>
        </p:spPr>
        <p:txBody>
          <a:bodyPr/>
          <a:lstStyle/>
          <a:p>
            <a:r>
              <a:rPr lang="en-GB" dirty="0"/>
              <a:t>Sources: Bank of England, IMF </a:t>
            </a:r>
            <a:r>
              <a:rPr lang="en-GB" i="1" dirty="0"/>
              <a:t>World Economic Outlook </a:t>
            </a:r>
            <a:r>
              <a:rPr lang="en-GB" dirty="0"/>
              <a:t>(</a:t>
            </a:r>
            <a:r>
              <a:rPr lang="en-GB" i="1" dirty="0"/>
              <a:t>WEO</a:t>
            </a:r>
            <a:r>
              <a:rPr lang="en-GB" dirty="0"/>
              <a:t>), ONS and Bank calculations</a:t>
            </a:r>
            <a:r>
              <a:rPr lang="en-GB" dirty="0" smtClean="0"/>
              <a:t>.</a:t>
            </a:r>
          </a:p>
          <a:p>
            <a:endParaRPr lang="en-GB" dirty="0"/>
          </a:p>
          <a:p>
            <a:r>
              <a:rPr lang="en-GB" dirty="0"/>
              <a:t>(</a:t>
            </a:r>
            <a:r>
              <a:rPr lang="en-GB" dirty="0" smtClean="0"/>
              <a:t>a)	The </a:t>
            </a:r>
            <a:r>
              <a:rPr lang="en-GB" dirty="0"/>
              <a:t>profiles in this table should be viewed as broadly consistent with the illustrative scenario for GDP, CPI inflation and unemployment. </a:t>
            </a:r>
          </a:p>
          <a:p>
            <a:r>
              <a:rPr lang="en-GB" dirty="0"/>
              <a:t>(</a:t>
            </a:r>
            <a:r>
              <a:rPr lang="en-GB" dirty="0" smtClean="0"/>
              <a:t>b)	Figures </a:t>
            </a:r>
            <a:r>
              <a:rPr lang="en-GB" dirty="0"/>
              <a:t>show annual average growth rates unless otherwise stated. Calculations for back data based on ONS data are shown using ONS series identifiers. </a:t>
            </a:r>
          </a:p>
          <a:p>
            <a:r>
              <a:rPr lang="en-GB" dirty="0"/>
              <a:t>(</a:t>
            </a:r>
            <a:r>
              <a:rPr lang="en-GB" dirty="0" smtClean="0"/>
              <a:t>c)	Averages </a:t>
            </a:r>
            <a:r>
              <a:rPr lang="en-GB" dirty="0"/>
              <a:t>over the period. </a:t>
            </a:r>
          </a:p>
          <a:p>
            <a:r>
              <a:rPr lang="en-GB" dirty="0"/>
              <a:t>(</a:t>
            </a:r>
            <a:r>
              <a:rPr lang="en-GB" dirty="0" smtClean="0"/>
              <a:t>d)	Excludes </a:t>
            </a:r>
            <a:r>
              <a:rPr lang="en-GB" dirty="0"/>
              <a:t>the </a:t>
            </a:r>
            <a:r>
              <a:rPr lang="en-GB" dirty="0" err="1"/>
              <a:t>backcast</a:t>
            </a:r>
            <a:r>
              <a:rPr lang="en-GB" dirty="0"/>
              <a:t> for GDP. </a:t>
            </a:r>
          </a:p>
          <a:p>
            <a:r>
              <a:rPr lang="en-GB" dirty="0"/>
              <a:t>(</a:t>
            </a:r>
            <a:r>
              <a:rPr lang="en-GB" dirty="0" smtClean="0"/>
              <a:t>e)	Annual </a:t>
            </a:r>
            <a:r>
              <a:rPr lang="en-GB" dirty="0"/>
              <a:t>average inflation rate. </a:t>
            </a:r>
          </a:p>
          <a:p>
            <a:r>
              <a:rPr lang="en-GB" dirty="0"/>
              <a:t>(</a:t>
            </a:r>
            <a:r>
              <a:rPr lang="en-GB" dirty="0" smtClean="0"/>
              <a:t>f)	Per </a:t>
            </a:r>
            <a:r>
              <a:rPr lang="en-GB" dirty="0"/>
              <a:t>cent. The path for Bank Rate implied by forward market interest rates. The curves are based on overnight index swap rates. </a:t>
            </a:r>
          </a:p>
          <a:p>
            <a:r>
              <a:rPr lang="en-GB" dirty="0"/>
              <a:t>(</a:t>
            </a:r>
            <a:r>
              <a:rPr lang="en-GB" dirty="0" smtClean="0"/>
              <a:t>g)	Chained‑volume </a:t>
            </a:r>
            <a:r>
              <a:rPr lang="en-GB" dirty="0"/>
              <a:t>measure. Constructed using real GDP growth rates of 189 countries weighted according to their shares in world GDP using the IMF’s purchasing power parity (PPP) weights. </a:t>
            </a:r>
          </a:p>
          <a:p>
            <a:r>
              <a:rPr lang="en-GB" dirty="0"/>
              <a:t>(</a:t>
            </a:r>
            <a:r>
              <a:rPr lang="en-GB" dirty="0" smtClean="0"/>
              <a:t>h)	Chained-volume </a:t>
            </a:r>
            <a:r>
              <a:rPr lang="en-GB" dirty="0"/>
              <a:t>measure. Constructed using real GDP growth rates of 188 countries weighted according to their shares in UK exports. </a:t>
            </a:r>
          </a:p>
          <a:p>
            <a:r>
              <a:rPr lang="en-GB" dirty="0"/>
              <a:t>(</a:t>
            </a:r>
            <a:r>
              <a:rPr lang="en-GB" dirty="0" err="1" smtClean="0"/>
              <a:t>i</a:t>
            </a:r>
            <a:r>
              <a:rPr lang="en-GB" dirty="0" smtClean="0"/>
              <a:t>)	Chained-volume </a:t>
            </a:r>
            <a:r>
              <a:rPr lang="en-GB" dirty="0"/>
              <a:t>measure. Includes non-profit institutions serving households. Based on ABJR+HAYO. </a:t>
            </a:r>
          </a:p>
          <a:p>
            <a:r>
              <a:rPr lang="en-GB" dirty="0"/>
              <a:t>(</a:t>
            </a:r>
            <a:r>
              <a:rPr lang="en-GB" dirty="0" smtClean="0"/>
              <a:t>j)	Annual </a:t>
            </a:r>
            <a:r>
              <a:rPr lang="en-GB" dirty="0"/>
              <a:t>average. Percentage of total available household resources. Based on NRJS. </a:t>
            </a:r>
          </a:p>
          <a:p>
            <a:r>
              <a:rPr lang="en-GB" dirty="0"/>
              <a:t>(</a:t>
            </a:r>
            <a:r>
              <a:rPr lang="en-GB" dirty="0" smtClean="0"/>
              <a:t>k)	Chained-volume </a:t>
            </a:r>
            <a:r>
              <a:rPr lang="en-GB" dirty="0"/>
              <a:t>measure. Based on GAN8. </a:t>
            </a:r>
          </a:p>
          <a:p>
            <a:r>
              <a:rPr lang="en-GB" dirty="0"/>
              <a:t>(</a:t>
            </a:r>
            <a:r>
              <a:rPr lang="en-GB" dirty="0" smtClean="0"/>
              <a:t>l)	Chained-volume </a:t>
            </a:r>
            <a:r>
              <a:rPr lang="en-GB" dirty="0"/>
              <a:t>measure. Exports less imports. </a:t>
            </a:r>
          </a:p>
          <a:p>
            <a:r>
              <a:rPr lang="en-GB" dirty="0"/>
              <a:t>(</a:t>
            </a:r>
            <a:r>
              <a:rPr lang="en-GB" dirty="0" smtClean="0"/>
              <a:t>m)	GDP </a:t>
            </a:r>
            <a:r>
              <a:rPr lang="en-GB" dirty="0"/>
              <a:t>per hour worked. </a:t>
            </a:r>
          </a:p>
          <a:p>
            <a:r>
              <a:rPr lang="en-GB" dirty="0"/>
              <a:t>(</a:t>
            </a:r>
            <a:r>
              <a:rPr lang="en-GB" dirty="0" smtClean="0"/>
              <a:t>n)	Growth </a:t>
            </a:r>
            <a:r>
              <a:rPr lang="en-GB" dirty="0"/>
              <a:t>in whole‑economy total pay. Growth rate since 2001 based on KAB9. Prior to 2001, growth rates are based on historical estimates of AWE, with ONS series identifier MD9M. </a:t>
            </a:r>
          </a:p>
          <a:p>
            <a:r>
              <a:rPr lang="en-GB" dirty="0"/>
              <a:t>(</a:t>
            </a:r>
            <a:r>
              <a:rPr lang="en-GB" dirty="0" smtClean="0"/>
              <a:t>o)	Growth </a:t>
            </a:r>
            <a:r>
              <a:rPr lang="en-GB" dirty="0"/>
              <a:t>in unit labour costs. Whole‑economy total labour costs divided by GDP at constant prices. Total labour costs comprise compensation of employees and the labour share multiplied by mixed income. </a:t>
            </a:r>
          </a:p>
          <a:p>
            <a:r>
              <a:rPr lang="en-GB" dirty="0"/>
              <a:t>(</a:t>
            </a:r>
            <a:r>
              <a:rPr lang="en-GB" dirty="0" smtClean="0"/>
              <a:t>p)	Annual </a:t>
            </a:r>
            <a:r>
              <a:rPr lang="en-GB" dirty="0"/>
              <a:t>average inflation rate excluding fuel and the impact of MTIC fraud.</a:t>
            </a:r>
          </a:p>
        </p:txBody>
      </p:sp>
      <p:pic>
        <p:nvPicPr>
          <p:cNvPr id="3" name="Picture 2"/>
          <p:cNvPicPr>
            <a:picLocks noChangeAspect="1"/>
          </p:cNvPicPr>
          <p:nvPr/>
        </p:nvPicPr>
        <p:blipFill>
          <a:blip r:embed="rId2"/>
          <a:stretch>
            <a:fillRect/>
          </a:stretch>
        </p:blipFill>
        <p:spPr>
          <a:xfrm>
            <a:off x="1436687" y="1076324"/>
            <a:ext cx="6270626" cy="2936279"/>
          </a:xfrm>
          <a:prstGeom prst="rect">
            <a:avLst/>
          </a:prstGeom>
        </p:spPr>
      </p:pic>
    </p:spTree>
    <p:extLst>
      <p:ext uri="{BB962C8B-B14F-4D97-AF65-F5344CB8AC3E}">
        <p14:creationId xmlns:p14="http://schemas.microsoft.com/office/powerpoint/2010/main" val="36035260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393029"/>
          </a:xfrm>
        </p:spPr>
        <p:txBody>
          <a:bodyPr/>
          <a:lstStyle/>
          <a:p>
            <a:pPr lvl="1"/>
            <a:r>
              <a:rPr lang="en-GB" b="1" dirty="0" smtClean="0"/>
              <a:t>Table 1.B </a:t>
            </a:r>
            <a:r>
              <a:rPr lang="en-GB" dirty="0" smtClean="0">
                <a:solidFill>
                  <a:schemeClr val="tx1"/>
                </a:solidFill>
              </a:rPr>
              <a:t>Stylised estimates of the impact of changing selected underlying assumptions on the indicative paths for some economic variables</a:t>
            </a:r>
            <a:endParaRPr lang="en-GB" dirty="0">
              <a:solidFill>
                <a:schemeClr val="tx1"/>
              </a:solidFill>
            </a:endParaRPr>
          </a:p>
        </p:txBody>
      </p:sp>
      <p:sp>
        <p:nvSpPr>
          <p:cNvPr id="5" name="Text Placeholder 4"/>
          <p:cNvSpPr>
            <a:spLocks noGrp="1"/>
          </p:cNvSpPr>
          <p:nvPr>
            <p:ph type="body" sz="quarter" idx="16"/>
          </p:nvPr>
        </p:nvSpPr>
        <p:spPr/>
        <p:txBody>
          <a:bodyPr/>
          <a:lstStyle/>
          <a:p>
            <a:r>
              <a:rPr lang="en-GB" dirty="0"/>
              <a:t>(</a:t>
            </a:r>
            <a:r>
              <a:rPr lang="en-GB" dirty="0" smtClean="0"/>
              <a:t>a)	Impact </a:t>
            </a:r>
            <a:r>
              <a:rPr lang="en-GB" dirty="0"/>
              <a:t>on GDP over the three months following the change. Shown as a proportion of annual GDP in 2019, to abstract from sharp changes in GDP in subsequent years in the scenario. </a:t>
            </a:r>
          </a:p>
          <a:p>
            <a:r>
              <a:rPr lang="en-GB" dirty="0"/>
              <a:t>(</a:t>
            </a:r>
            <a:r>
              <a:rPr lang="en-GB" dirty="0" smtClean="0"/>
              <a:t>b)	Sensitivities </a:t>
            </a:r>
            <a:r>
              <a:rPr lang="en-GB" dirty="0"/>
              <a:t>are estimated over a 13‑quarter period, including the impact quarter. The resulting impacts on GDP, unemployment and inflation are not necessarily scalable or additive. </a:t>
            </a:r>
          </a:p>
          <a:p>
            <a:r>
              <a:rPr lang="en-GB" dirty="0"/>
              <a:t>(</a:t>
            </a:r>
            <a:r>
              <a:rPr lang="en-GB" dirty="0" smtClean="0"/>
              <a:t>c)	Based </a:t>
            </a:r>
            <a:r>
              <a:rPr lang="en-GB" dirty="0"/>
              <a:t>on current mix of social distancing policies and government and Bank policy support measures. </a:t>
            </a:r>
          </a:p>
          <a:p>
            <a:r>
              <a:rPr lang="en-GB" dirty="0"/>
              <a:t>(</a:t>
            </a:r>
            <a:r>
              <a:rPr lang="en-GB" dirty="0" smtClean="0"/>
              <a:t>d)	Consumption </a:t>
            </a:r>
            <a:r>
              <a:rPr lang="en-GB" dirty="0"/>
              <a:t>and business investment impact calibrated to deliver initial 2 percentage points higher/lower household and corporate savings rates for one quarter before unwinding over subsequent 12 quarters. </a:t>
            </a:r>
          </a:p>
          <a:p>
            <a:r>
              <a:rPr lang="en-GB" dirty="0"/>
              <a:t>(</a:t>
            </a:r>
            <a:r>
              <a:rPr lang="en-GB" dirty="0" smtClean="0"/>
              <a:t>e)	Change </a:t>
            </a:r>
            <a:r>
              <a:rPr lang="en-GB" dirty="0"/>
              <a:t>in long‑term equilibrium rate of unemployment persists for the duration of the scenario.</a:t>
            </a:r>
          </a:p>
        </p:txBody>
      </p:sp>
      <p:pic>
        <p:nvPicPr>
          <p:cNvPr id="3" name="Picture 2"/>
          <p:cNvPicPr>
            <a:picLocks noChangeAspect="1"/>
          </p:cNvPicPr>
          <p:nvPr/>
        </p:nvPicPr>
        <p:blipFill>
          <a:blip r:embed="rId2"/>
          <a:stretch>
            <a:fillRect/>
          </a:stretch>
        </p:blipFill>
        <p:spPr>
          <a:xfrm>
            <a:off x="262009" y="2057400"/>
            <a:ext cx="8591550" cy="2300470"/>
          </a:xfrm>
          <a:prstGeom prst="rect">
            <a:avLst/>
          </a:prstGeom>
        </p:spPr>
      </p:pic>
    </p:spTree>
    <p:extLst>
      <p:ext uri="{BB962C8B-B14F-4D97-AF65-F5344CB8AC3E}">
        <p14:creationId xmlns:p14="http://schemas.microsoft.com/office/powerpoint/2010/main" val="223502567"/>
      </p:ext>
    </p:extLst>
  </p:cSld>
  <p:clrMapOvr>
    <a:masterClrMapping/>
  </p:clrMapOvr>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onetary Policy Report TEMPLATE.potx" id="{217060B4-6D18-45A7-A659-45287B2330FE}" vid="{50DC2827-C7AA-4BD0-984B-68D4FF2E471D}"/>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LongProperties xmlns="http://schemas.microsoft.com/office/2006/metadata/long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ReviewalDate xmlns="http://schemas.microsoft.com/sharepoint/v3" xsi:nil="true"/>
    <TaxCatchAll xmlns="94fc26e6-6271-400d-888b-6bc5b0598690">
      <Value>987</Value>
    </TaxCatchAll>
    <BOETwoLevelApprovalUnapprovedUrls xmlns="CEE65117-4BBE-4C9C-8465-20A300C4D3E5" xsi:nil="true"/>
    <BOEReplicationFlag xmlns="http://schemas.microsoft.com/sharepoint/v3">0</BOEReplicationFlag>
    <PublicationReviewalChoice xmlns="http://schemas.microsoft.com/sharepoint/v3" xsi:nil="true"/>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2013-08-06T23:00:00+00:00</PublishDate>
    <PublishingExpirationDate xmlns="http://schemas.microsoft.com/sharepoint/v3" xsi:nil="true"/>
    <IncludeContentsInIndex xmlns="http://schemas.microsoft.com/sharepoint/v3">true</IncludeContentsInIndex>
    <PublishingStartDate xmlns="http://schemas.microsoft.com/sharepoint/v3">2013-08-07T10:30:00Z</PublishingStartDate>
    <BOEKeywords xmlns="http://schemas.microsoft.com/sharepoint/v3/fields">Bank of England Inflation Report August 2013, IR, monetary policy, MPC, Output and supply</BOEKeywords>
    <OwnerGroup xmlns="http://schemas.microsoft.com/sharepoint/v3">
      <UserInfo>
        <DisplayName/>
        <AccountId>97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6" ma:contentTypeDescription="Create a new document." ma:contentTypeScope="" ma:versionID="2f0587e9cbd5ef714b92d6b5a957b6a2">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7db58f5ba35790aa542153843322d321"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ReviewalDate" minOccurs="0"/>
                <xsd:element ref="ns1:ArchivalChoice"/>
                <xsd:element ref="ns1:PublicationReviewalChoice" minOccurs="0"/>
                <xsd:element ref="ns1:BOEReplicationFlag" minOccurs="0"/>
                <xsd:element ref="ns1:BOEReplicateBackwardLinksOnDeployFlag"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ReviewalDate" ma:index="24" nillable="true" ma:displayName="Reviewal Date" ma:format="DateOnly" ma:internalName="ReviewalDate" ma:readOnly="false">
      <xsd:simpleType>
        <xsd:restriction base="dms:DateTime"/>
      </xsd:simpleType>
    </xsd:element>
    <xsd:element name="ArchivalChoice" ma:index="25"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PublicationReviewalChoice" ma:index="26" nillable="true" ma:displayName="Review Publication In" ma:internalName="PublicationReviewalChoice" ma:readOnly="false">
      <xsd:simpleType>
        <xsd:restriction base="dms:Choice">
          <xsd:enumeration value="3 Months"/>
          <xsd:enumeration value="6 Months"/>
          <xsd:enumeration value="12 Months"/>
          <xsd:enumeration value="24 Months"/>
        </xsd:restriction>
      </xsd:simpleType>
    </xsd:element>
    <xsd:element name="BOEReplicationFlag" ma:index="27" nillable="true" ma:displayName="Replicated" ma:default="1" ma:internalName="Replicated" ma:readOnly="false">
      <xsd:simpleType>
        <xsd:restriction base="dms:Text"/>
      </xsd:simpleType>
    </xsd:element>
    <xsd:element name="BOEReplicateBackwardLinksOnDeployFlag" ma:index="28" nillable="true" ma:displayName="Replicate Backward Links On Deploy" ma:default="0" ma:internalName="Replicate_x0020_Backward_x0020_Links_x0020_On_x0020_Deploy"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A747499-D055-4494-BECF-CC0DD689BDE0}">
  <ds:schemaRefs>
    <ds:schemaRef ds:uri="http://schemas.microsoft.com/office/2006/metadata/longProperties"/>
  </ds:schemaRefs>
</ds:datastoreItem>
</file>

<file path=customXml/itemProps2.xml><?xml version="1.0" encoding="utf-8"?>
<ds:datastoreItem xmlns:ds="http://schemas.openxmlformats.org/officeDocument/2006/customXml" ds:itemID="{4F2BA893-CFF4-4AF1-9D1D-0600F4183E19}">
  <ds:schemaRefs>
    <ds:schemaRef ds:uri="http://schemas.microsoft.com/sharepoint/v3/contenttype/forms"/>
  </ds:schemaRefs>
</ds:datastoreItem>
</file>

<file path=customXml/itemProps3.xml><?xml version="1.0" encoding="utf-8"?>
<ds:datastoreItem xmlns:ds="http://schemas.openxmlformats.org/officeDocument/2006/customXml" ds:itemID="{D4A39AD9-F0DF-4C49-B8DC-4830BAFEA464}">
  <ds:schemaRefs>
    <ds:schemaRef ds:uri="http://schemas.microsoft.com/sharepoint/v3"/>
    <ds:schemaRef ds:uri="http://purl.org/dc/terms/"/>
    <ds:schemaRef ds:uri="http://schemas.microsoft.com/office/infopath/2007/PartnerControls"/>
    <ds:schemaRef ds:uri="http://schemas.microsoft.com/sharepoint/v3/fields"/>
    <ds:schemaRef ds:uri="http://schemas.microsoft.com/office/2006/documentManagement/types"/>
    <ds:schemaRef ds:uri="http://schemas.openxmlformats.org/package/2006/metadata/core-properties"/>
    <ds:schemaRef ds:uri="CEE65117-4BBE-4C9C-8465-20A300C4D3E5"/>
    <ds:schemaRef ds:uri="94FC26E6-6271-400D-888B-6BC5B0598690"/>
    <ds:schemaRef ds:uri="http://purl.org/dc/elements/1.1/"/>
    <ds:schemaRef ds:uri="http://schemas.microsoft.com/office/2006/metadata/properties"/>
    <ds:schemaRef ds:uri="94fc26e6-6271-400d-888b-6bc5b0598690"/>
    <ds:schemaRef ds:uri="b67fa5cd-9f58-4c91-ae17-33c31eed239f"/>
    <ds:schemaRef ds:uri="http://www.w3.org/XML/1998/namespace"/>
    <ds:schemaRef ds:uri="http://purl.org/dc/dcmitype/"/>
  </ds:schemaRefs>
</ds:datastoreItem>
</file>

<file path=customXml/itemProps4.xml><?xml version="1.0" encoding="utf-8"?>
<ds:datastoreItem xmlns:ds="http://schemas.openxmlformats.org/officeDocument/2006/customXml" ds:itemID="{DC3328FC-D678-49E8-B4B4-2C3773526C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67fa5cd-9f58-4c91-ae17-33c31eed239f"/>
    <ds:schemaRef ds:uri="94fc26e6-6271-400d-888b-6bc5b0598690"/>
    <ds:schemaRef ds:uri="94FC26E6-6271-400D-888B-6BC5B0598690"/>
    <ds:schemaRef ds:uri="http://schemas.microsoft.com/sharepoint/v3/fields"/>
    <ds:schemaRef ds:uri="CEE65117-4BBE-4C9C-8465-20A300C4D3E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Monetary Policy Report TEMPLATE</Template>
  <TotalTime>277</TotalTime>
  <Words>1284</Words>
  <Application>Microsoft Office PowerPoint</Application>
  <PresentationFormat>On-screen Show (4:3)</PresentationFormat>
  <Paragraphs>70</Paragraphs>
  <Slides>16</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MS PGothic</vt:lpstr>
      <vt:lpstr>MS PGothic</vt:lpstr>
      <vt:lpstr>Arial</vt:lpstr>
      <vt:lpstr>Calibri</vt:lpstr>
      <vt:lpstr>Times</vt:lpstr>
      <vt:lpstr>IR POWERPOINT TEMPLATE</vt:lpstr>
      <vt:lpstr>Monetary Policy Report May 2020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May 2020</dc:title>
  <dc:subject>Section 1: The economic outlook</dc:subject>
  <dc:creator>Bank of England</dc:creator>
  <cp:keywords/>
  <dc:description/>
  <cp:lastModifiedBy>Paulet Sadler</cp:lastModifiedBy>
  <cp:revision>39</cp:revision>
  <cp:lastPrinted>2020-01-30T07:34:56Z</cp:lastPrinted>
  <dcterms:created xsi:type="dcterms:W3CDTF">2020-01-29T13:26:44Z</dcterms:created>
  <dcterms:modified xsi:type="dcterms:W3CDTF">2020-05-07T11:24:13Z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987;#Inflation Report|5c80c2f4-886d-4955-b2ec-35ac269431e4</vt:lpwstr>
  </property>
  <property fmtid="{D5CDD505-2E9C-101B-9397-08002B2CF9AE}" pid="4" name="TemplateUrl">
    <vt:lpwstr/>
  </property>
  <property fmtid="{D5CDD505-2E9C-101B-9397-08002B2CF9AE}" pid="5" name="Order">
    <vt:lpwstr>591000.000000000</vt:lpwstr>
  </property>
  <property fmtid="{D5CDD505-2E9C-101B-9397-08002B2CF9AE}" pid="6" name="xd_ProgID">
    <vt:lpwstr/>
  </property>
  <property fmtid="{D5CDD505-2E9C-101B-9397-08002B2CF9AE}" pid="7" name="ContentTypeId">
    <vt:lpwstr>0x010100EBF4EEF456FC2F46961A35CADEE901AB</vt:lpwstr>
  </property>
  <property fmtid="{D5CDD505-2E9C-101B-9397-08002B2CF9AE}" pid="8" name="_SourceUrl">
    <vt:lpwstr/>
  </property>
  <property fmtid="{D5CDD505-2E9C-101B-9397-08002B2CF9AE}" pid="9" name="_SharedFileIndex">
    <vt:lpwstr/>
  </property>
  <property fmtid="{D5CDD505-2E9C-101B-9397-08002B2CF9AE}" pid="10" name="_AdHocReviewCycleID">
    <vt:i4>-1912626863</vt:i4>
  </property>
  <property fmtid="{D5CDD505-2E9C-101B-9397-08002B2CF9AE}" pid="11" name="_NewReviewCycle">
    <vt:lpwstr/>
  </property>
  <property fmtid="{D5CDD505-2E9C-101B-9397-08002B2CF9AE}" pid="12" name="_EmailSubject">
    <vt:lpwstr>PowerPoint files for the MPR</vt:lpwstr>
  </property>
  <property fmtid="{D5CDD505-2E9C-101B-9397-08002B2CF9AE}" pid="13" name="_AuthorEmail">
    <vt:lpwstr>Paulet.Sadler@bankofengland.gsi.gov.uk</vt:lpwstr>
  </property>
  <property fmtid="{D5CDD505-2E9C-101B-9397-08002B2CF9AE}" pid="14" name="_AuthorEmailDisplayName">
    <vt:lpwstr>Sadler, Paulet</vt:lpwstr>
  </property>
</Properties>
</file>