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3"/>
  </p:notesMasterIdLst>
  <p:sldIdLst>
    <p:sldId id="374" r:id="rId2"/>
    <p:sldId id="371" r:id="rId3"/>
    <p:sldId id="375" r:id="rId4"/>
    <p:sldId id="376" r:id="rId5"/>
    <p:sldId id="377" r:id="rId6"/>
    <p:sldId id="378" r:id="rId7"/>
    <p:sldId id="379" r:id="rId8"/>
    <p:sldId id="380" r:id="rId9"/>
    <p:sldId id="381" r:id="rId10"/>
    <p:sldId id="382" r:id="rId11"/>
    <p:sldId id="38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showGuides="1">
      <p:cViewPr varScale="1">
        <p:scale>
          <a:sx n="109" d="100"/>
          <a:sy n="109" d="100"/>
        </p:scale>
        <p:origin x="672" y="10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360000" marR="0" indent="-360000" algn="l" defTabSz="914400" rtl="0" eaLnBrk="1" fontAlgn="base" latinLnBrk="0" hangingPunct="1">
        <a:lnSpc>
          <a:spcPct val="100000"/>
        </a:lnSpc>
        <a:spcBef>
          <a:spcPct val="0"/>
        </a:spcBef>
        <a:spcAft>
          <a:spcPct val="0"/>
        </a:spcAft>
        <a:buClrTx/>
        <a:buSzTx/>
        <a:buFont typeface="Arial" pitchFamily="34" charset="0"/>
        <a:buNone/>
        <a:tabLst/>
        <a:defRPr lang="en-US" sz="12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2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gov.uk/government/statistics/uk-innovation-survey-2019-main-report"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oecd-ilibrary.org/social-issues-migration-health/the-risk-of-automation-for-jobs-in-oecd-countries_5jlz9h56dvq7-en" TargetMode="External"/><Relationship Id="rId2" Type="http://schemas.openxmlformats.org/officeDocument/2006/relationships/hyperlink" Target="https://www.oxfordmartin.ox.ac.uk/downloads/academic/The_Future_of_Employment.pdf" TargetMode="Externa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hyperlink" Target="https://www.ons.gov.uk/employmentandlabourmarket/peopleinwork/employmentandemployeetypes/articles/theprobabilityofautomationinengland/2011and2017"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academic.oup.com/rfs/article/30/1/245/2669940"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www.ons.gov.uk/employmentandlabourmarket/peopleinwork/employmentandemployeetypes/articles/coronavirusandhomeworkingintheuklabourmarket/2019#overview-of-homeworking" TargetMode="External"/><Relationship Id="rId2" Type="http://schemas.openxmlformats.org/officeDocument/2006/relationships/hyperlink" Target="https://wiserd.ac.uk/publications/homeworking-uk-and-during-2020-lockdown" TargetMode="Externa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hyperlink" Target="https://www.ons.gov.uk/peoplepopulationandcommunity/healthandsocialcare/healthandwellbeing/bulletins/coronavirusandthesocialimpactsongreatbritain/latest"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November 2020</a:t>
            </a:r>
          </a:p>
          <a:p>
            <a:pPr lvl="1"/>
            <a:r>
              <a:rPr lang="en-GB" sz="4000" dirty="0" smtClean="0"/>
              <a:t>In focus: The </a:t>
            </a:r>
            <a:r>
              <a:rPr lang="en-GB" sz="4000" dirty="0"/>
              <a:t>potential </a:t>
            </a:r>
            <a:r>
              <a:rPr lang="en-GB" sz="4000" dirty="0" smtClean="0"/>
              <a:t>long‑term economic </a:t>
            </a:r>
            <a:r>
              <a:rPr lang="en-GB" sz="4000" dirty="0"/>
              <a:t>effects </a:t>
            </a:r>
            <a:r>
              <a:rPr lang="en-GB" sz="4000" dirty="0" smtClean="0"/>
              <a:t/>
            </a:r>
            <a:br>
              <a:rPr lang="en-GB" sz="4000" dirty="0" smtClean="0"/>
            </a:br>
            <a:r>
              <a:rPr lang="en-GB" sz="4000" dirty="0" smtClean="0"/>
              <a:t>of </a:t>
            </a:r>
            <a:r>
              <a:rPr lang="en-GB" sz="4000" dirty="0" err="1"/>
              <a:t>Covid</a:t>
            </a:r>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9739" r="9739"/>
          <a:stretch>
            <a:fillRect/>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3.9: </a:t>
            </a:r>
            <a:r>
              <a:rPr lang="en-GB" dirty="0"/>
              <a:t>Working practices in </a:t>
            </a:r>
            <a:r>
              <a:rPr lang="en-GB" dirty="0" smtClean="0"/>
              <a:t>hard-hit </a:t>
            </a:r>
            <a:r>
              <a:rPr lang="en-GB" dirty="0"/>
              <a:t>sectors such </a:t>
            </a:r>
            <a:r>
              <a:rPr lang="en-GB" dirty="0" smtClean="0"/>
              <a:t>as hospitality </a:t>
            </a:r>
            <a:r>
              <a:rPr lang="en-GB" dirty="0"/>
              <a:t>have not changed much in recent years…</a:t>
            </a:r>
          </a:p>
          <a:p>
            <a:pPr lvl="2"/>
            <a:r>
              <a:rPr lang="en-GB" dirty="0"/>
              <a:t>Percentage of ‘innovation active’ businesses by sector</a:t>
            </a:r>
            <a:r>
              <a:rPr lang="en-GB" baseline="30000" dirty="0"/>
              <a:t>(a)</a:t>
            </a:r>
          </a:p>
        </p:txBody>
      </p:sp>
      <p:sp>
        <p:nvSpPr>
          <p:cNvPr id="3" name="Text Placeholder 2"/>
          <p:cNvSpPr>
            <a:spLocks noGrp="1"/>
          </p:cNvSpPr>
          <p:nvPr>
            <p:ph type="body" sz="quarter" idx="18"/>
          </p:nvPr>
        </p:nvSpPr>
        <p:spPr/>
        <p:txBody>
          <a:bodyPr/>
          <a:lstStyle/>
          <a:p>
            <a:pPr marL="216000" indent="-216000"/>
            <a:r>
              <a:rPr lang="en-GB" sz="1000" dirty="0"/>
              <a:t>Sources: UK Innovation Survey and Bank calculations</a:t>
            </a:r>
            <a:r>
              <a:rPr lang="en-GB" sz="1000" dirty="0" smtClean="0"/>
              <a:t>.</a:t>
            </a:r>
          </a:p>
          <a:p>
            <a:pPr marL="216000" indent="-216000"/>
            <a:endParaRPr lang="en-GB" sz="1000" dirty="0"/>
          </a:p>
          <a:p>
            <a:pPr marL="216000" indent="-216000"/>
            <a:r>
              <a:rPr lang="en-GB" sz="1000" dirty="0"/>
              <a:t>(</a:t>
            </a:r>
            <a:r>
              <a:rPr lang="en-GB" sz="1000" dirty="0" smtClean="0"/>
              <a:t>a)	Estimates </a:t>
            </a:r>
            <a:r>
              <a:rPr lang="en-GB" sz="1000" dirty="0"/>
              <a:t>are based on data from 2016–18 across 25 sectors. The definition of a business </a:t>
            </a:r>
            <a:r>
              <a:rPr lang="en-GB" sz="1000" dirty="0" smtClean="0"/>
              <a:t>which is </a:t>
            </a:r>
            <a:r>
              <a:rPr lang="en-GB" sz="1000" dirty="0"/>
              <a:t>‘innovation active’ and full descriptions of the different sectors can be found in </a:t>
            </a:r>
            <a:r>
              <a:rPr lang="en-GB" sz="1000" dirty="0">
                <a:hlinkClick r:id="rId2"/>
              </a:rPr>
              <a:t>UK </a:t>
            </a:r>
            <a:r>
              <a:rPr lang="en-GB" sz="1000" dirty="0" smtClean="0">
                <a:hlinkClick r:id="rId2"/>
              </a:rPr>
              <a:t>Innovation Survey </a:t>
            </a:r>
            <a:r>
              <a:rPr lang="en-GB" sz="1000" dirty="0">
                <a:hlinkClick r:id="rId2"/>
              </a:rPr>
              <a:t>2019</a:t>
            </a:r>
            <a:r>
              <a:rPr lang="en-GB" sz="1000" dirty="0"/>
              <a:t>.</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72301"/>
            <a:ext cx="5156617" cy="4412294"/>
          </a:xfrm>
          <a:prstGeom prst="rect">
            <a:avLst/>
          </a:prstGeom>
        </p:spPr>
      </p:pic>
    </p:spTree>
    <p:extLst>
      <p:ext uri="{BB962C8B-B14F-4D97-AF65-F5344CB8AC3E}">
        <p14:creationId xmlns:p14="http://schemas.microsoft.com/office/powerpoint/2010/main" val="18613725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3.10: </a:t>
            </a:r>
            <a:r>
              <a:rPr lang="en-GB" dirty="0"/>
              <a:t>…but there may be opportunities </a:t>
            </a:r>
            <a:r>
              <a:rPr lang="en-GB" dirty="0" smtClean="0"/>
              <a:t>for innovation </a:t>
            </a:r>
            <a:r>
              <a:rPr lang="en-GB" dirty="0"/>
              <a:t>in coming years</a:t>
            </a:r>
          </a:p>
          <a:p>
            <a:pPr lvl="2"/>
            <a:r>
              <a:rPr lang="en-GB" dirty="0"/>
              <a:t>Average probability of job automation by sector</a:t>
            </a:r>
            <a:r>
              <a:rPr lang="en-GB" baseline="30000" dirty="0"/>
              <a:t>(a)</a:t>
            </a:r>
          </a:p>
        </p:txBody>
      </p:sp>
      <p:sp>
        <p:nvSpPr>
          <p:cNvPr id="3" name="Text Placeholder 2"/>
          <p:cNvSpPr>
            <a:spLocks noGrp="1"/>
          </p:cNvSpPr>
          <p:nvPr>
            <p:ph type="body" sz="quarter" idx="18"/>
          </p:nvPr>
        </p:nvSpPr>
        <p:spPr/>
        <p:txBody>
          <a:bodyPr/>
          <a:lstStyle/>
          <a:p>
            <a:pPr marL="216000" lvl="3" indent="-216000"/>
            <a:r>
              <a:rPr lang="en-GB" sz="1000" dirty="0"/>
              <a:t>Sources: ONS and Bank calculations</a:t>
            </a:r>
            <a:r>
              <a:rPr lang="en-GB" sz="1000" dirty="0" smtClean="0"/>
              <a:t>.</a:t>
            </a:r>
          </a:p>
          <a:p>
            <a:pPr marL="216000" lvl="3" indent="-216000"/>
            <a:endParaRPr lang="en-GB" sz="1000" dirty="0"/>
          </a:p>
          <a:p>
            <a:pPr marL="216000" lvl="3" indent="-216000"/>
            <a:r>
              <a:rPr lang="en-GB" sz="1000" dirty="0"/>
              <a:t>(</a:t>
            </a:r>
            <a:r>
              <a:rPr lang="en-GB" sz="1000" dirty="0" smtClean="0"/>
              <a:t>a)	Estimates </a:t>
            </a:r>
            <a:r>
              <a:rPr lang="en-GB" sz="1000" dirty="0"/>
              <a:t>are based on data from 2017 across 86 sectors. The ONS estimates use a </a:t>
            </a:r>
            <a:r>
              <a:rPr lang="en-GB" sz="1000" dirty="0" smtClean="0"/>
              <a:t>task-based approach </a:t>
            </a:r>
            <a:r>
              <a:rPr lang="en-GB" sz="1000" dirty="0"/>
              <a:t>to assess the suitability of jobs </a:t>
            </a:r>
            <a:r>
              <a:rPr lang="en-GB" sz="1000" dirty="0" smtClean="0"/>
              <a:t/>
            </a:r>
            <a:br>
              <a:rPr lang="en-GB" sz="1000" dirty="0" smtClean="0"/>
            </a:br>
            <a:r>
              <a:rPr lang="en-GB" sz="1000" dirty="0" smtClean="0"/>
              <a:t>for </a:t>
            </a:r>
            <a:r>
              <a:rPr lang="en-GB" sz="1000" dirty="0"/>
              <a:t>automation, building on work by </a:t>
            </a:r>
            <a:r>
              <a:rPr lang="en-GB" sz="1000" dirty="0">
                <a:hlinkClick r:id="rId2"/>
              </a:rPr>
              <a:t>Frey and </a:t>
            </a:r>
            <a:r>
              <a:rPr lang="en-GB" sz="1000" dirty="0" smtClean="0">
                <a:hlinkClick r:id="rId2"/>
              </a:rPr>
              <a:t>Osborne (2013)</a:t>
            </a:r>
            <a:r>
              <a:rPr lang="en-GB" sz="1000" dirty="0" smtClean="0"/>
              <a:t> and </a:t>
            </a:r>
            <a:br>
              <a:rPr lang="en-GB" sz="1000" dirty="0" smtClean="0"/>
            </a:br>
            <a:r>
              <a:rPr lang="en-GB" sz="1000" dirty="0" smtClean="0">
                <a:hlinkClick r:id="rId3"/>
              </a:rPr>
              <a:t>OECD </a:t>
            </a:r>
            <a:r>
              <a:rPr lang="en-GB" sz="1000" dirty="0">
                <a:hlinkClick r:id="rId3"/>
              </a:rPr>
              <a:t>(2016)</a:t>
            </a:r>
            <a:r>
              <a:rPr lang="en-GB" sz="1000" dirty="0"/>
              <a:t>. See ‘</a:t>
            </a:r>
            <a:r>
              <a:rPr lang="en-GB" sz="1000" dirty="0">
                <a:hlinkClick r:id="rId4"/>
              </a:rPr>
              <a:t>The probability of automation in England: 2011 and 2017</a:t>
            </a:r>
            <a:r>
              <a:rPr lang="en-GB" sz="1000" dirty="0"/>
              <a:t>’ </a:t>
            </a:r>
            <a:r>
              <a:rPr lang="en-GB" sz="1000" dirty="0" smtClean="0"/>
              <a:t>for more </a:t>
            </a:r>
            <a:r>
              <a:rPr lang="en-GB" sz="1000" dirty="0"/>
              <a:t>information.</a:t>
            </a: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 y="2258763"/>
            <a:ext cx="5156617" cy="4418999"/>
          </a:xfrm>
          <a:prstGeom prst="rect">
            <a:avLst/>
          </a:prstGeom>
        </p:spPr>
      </p:pic>
    </p:spTree>
    <p:extLst>
      <p:ext uri="{BB962C8B-B14F-4D97-AF65-F5344CB8AC3E}">
        <p14:creationId xmlns:p14="http://schemas.microsoft.com/office/powerpoint/2010/main" val="22117543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3.1: </a:t>
            </a:r>
            <a:r>
              <a:rPr lang="en-GB" dirty="0"/>
              <a:t>Spending on services has been lower recently, but spending on some goods has been higher </a:t>
            </a:r>
            <a:endParaRPr lang="en-GB" dirty="0" smtClean="0"/>
          </a:p>
          <a:p>
            <a:pPr lvl="2"/>
            <a:r>
              <a:rPr lang="en-GB" dirty="0"/>
              <a:t>Annual growth in spending in selected categories, 2020 Q3</a:t>
            </a:r>
          </a:p>
        </p:txBody>
      </p:sp>
      <p:sp>
        <p:nvSpPr>
          <p:cNvPr id="3" name="Text Placeholder 2"/>
          <p:cNvSpPr>
            <a:spLocks noGrp="1"/>
          </p:cNvSpPr>
          <p:nvPr>
            <p:ph type="body" sz="quarter" idx="18"/>
          </p:nvPr>
        </p:nvSpPr>
        <p:spPr/>
        <p:txBody>
          <a:bodyPr/>
          <a:lstStyle/>
          <a:p>
            <a:pPr lvl="3"/>
            <a:r>
              <a:rPr lang="en-GB" sz="1000" dirty="0"/>
              <a:t>Sources: Barclays and Bank calculations.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9549"/>
            <a:ext cx="6182576" cy="4405588"/>
          </a:xfrm>
          <a:prstGeom prst="rect">
            <a:avLst/>
          </a:prstGeom>
        </p:spPr>
      </p:pic>
    </p:spTree>
    <p:extLst>
      <p:ext uri="{BB962C8B-B14F-4D97-AF65-F5344CB8AC3E}">
        <p14:creationId xmlns:p14="http://schemas.microsoft.com/office/powerpoint/2010/main" val="31438175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3.2: </a:t>
            </a:r>
            <a:r>
              <a:rPr lang="en-GB" dirty="0"/>
              <a:t>The share of online retail sales has </a:t>
            </a:r>
            <a:r>
              <a:rPr lang="en-GB" dirty="0" smtClean="0"/>
              <a:t>surged during </a:t>
            </a:r>
            <a:r>
              <a:rPr lang="en-GB" dirty="0"/>
              <a:t>the pandemic, accelerating a pre-existing </a:t>
            </a:r>
            <a:r>
              <a:rPr lang="en-GB" dirty="0" smtClean="0"/>
              <a:t>trend</a:t>
            </a:r>
          </a:p>
          <a:p>
            <a:pPr lvl="2"/>
            <a:r>
              <a:rPr lang="en-GB" dirty="0"/>
              <a:t>Internet sales as a proportion of all retail sales</a:t>
            </a:r>
            <a:r>
              <a:rPr lang="en-GB" baseline="30000" dirty="0"/>
              <a:t>(a)</a:t>
            </a:r>
          </a:p>
        </p:txBody>
      </p:sp>
      <p:sp>
        <p:nvSpPr>
          <p:cNvPr id="3" name="Text Placeholder 2"/>
          <p:cNvSpPr>
            <a:spLocks noGrp="1"/>
          </p:cNvSpPr>
          <p:nvPr>
            <p:ph type="body" sz="quarter" idx="18"/>
          </p:nvPr>
        </p:nvSpPr>
        <p:spPr/>
        <p:txBody>
          <a:bodyPr/>
          <a:lstStyle/>
          <a:p>
            <a:pPr marL="216000" indent="-216000"/>
            <a:r>
              <a:rPr lang="en-GB" sz="1000" dirty="0"/>
              <a:t>(</a:t>
            </a:r>
            <a:r>
              <a:rPr lang="en-GB" sz="1000" dirty="0" smtClean="0"/>
              <a:t>a)	All </a:t>
            </a:r>
            <a:r>
              <a:rPr lang="en-GB" sz="1000" dirty="0"/>
              <a:t>retailing excluding automotive fuel. Latest observation is for </a:t>
            </a:r>
            <a:r>
              <a:rPr lang="en-GB" sz="1000" dirty="0" smtClean="0"/>
              <a:t/>
            </a:r>
            <a:br>
              <a:rPr lang="en-GB" sz="1000" dirty="0" smtClean="0"/>
            </a:br>
            <a:r>
              <a:rPr lang="en-GB" sz="1000" dirty="0" smtClean="0"/>
              <a:t>September </a:t>
            </a:r>
            <a:r>
              <a:rPr lang="en-GB" sz="1000" dirty="0"/>
              <a:t>2020.</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780"/>
            <a:ext cx="5424841" cy="4432410"/>
          </a:xfrm>
          <a:prstGeom prst="rect">
            <a:avLst/>
          </a:prstGeom>
        </p:spPr>
      </p:pic>
    </p:spTree>
    <p:extLst>
      <p:ext uri="{BB962C8B-B14F-4D97-AF65-F5344CB8AC3E}">
        <p14:creationId xmlns:p14="http://schemas.microsoft.com/office/powerpoint/2010/main" val="13998577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3.3: </a:t>
            </a:r>
            <a:r>
              <a:rPr lang="en-GB" dirty="0"/>
              <a:t>Over the past decade, productivity has </a:t>
            </a:r>
            <a:r>
              <a:rPr lang="en-GB" dirty="0" smtClean="0"/>
              <a:t>grown faster </a:t>
            </a:r>
            <a:r>
              <a:rPr lang="en-GB" dirty="0"/>
              <a:t>in the retail sector than in the wider economy</a:t>
            </a:r>
            <a:r>
              <a:rPr lang="en-GB" dirty="0" smtClean="0"/>
              <a:t>…</a:t>
            </a:r>
          </a:p>
          <a:p>
            <a:pPr lvl="2"/>
            <a:r>
              <a:rPr lang="en-GB" dirty="0"/>
              <a:t>Average annual hourly productivity growth</a:t>
            </a:r>
          </a:p>
        </p:txBody>
      </p:sp>
      <p:sp>
        <p:nvSpPr>
          <p:cNvPr id="3" name="Text Placeholder 2"/>
          <p:cNvSpPr>
            <a:spLocks noGrp="1"/>
          </p:cNvSpPr>
          <p:nvPr>
            <p:ph type="body" sz="quarter" idx="18"/>
          </p:nvPr>
        </p:nvSpPr>
        <p:spPr/>
        <p:txBody>
          <a:bodyPr/>
          <a:lstStyle/>
          <a:p>
            <a:r>
              <a:rPr lang="en-GB" sz="1000" dirty="0"/>
              <a:t>Sources: ONS and Bank calculations.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6253" y="2249621"/>
            <a:ext cx="5465075" cy="4432410"/>
          </a:xfrm>
          <a:prstGeom prst="rect">
            <a:avLst/>
          </a:prstGeom>
        </p:spPr>
      </p:pic>
    </p:spTree>
    <p:extLst>
      <p:ext uri="{BB962C8B-B14F-4D97-AF65-F5344CB8AC3E}">
        <p14:creationId xmlns:p14="http://schemas.microsoft.com/office/powerpoint/2010/main" val="4198782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a:t>
            </a:r>
            <a:r>
              <a:rPr lang="en-GB" b="1" dirty="0" smtClean="0"/>
              <a:t>3.4: </a:t>
            </a:r>
            <a:r>
              <a:rPr lang="en-GB" dirty="0" smtClean="0"/>
              <a:t>…which may help explain relatively weak domestic consumer price pressures in recent years</a:t>
            </a:r>
          </a:p>
          <a:p>
            <a:pPr lvl="2"/>
            <a:r>
              <a:rPr lang="en-GB" dirty="0"/>
              <a:t>Core CPI inflation and private sector regular pay growth</a:t>
            </a:r>
          </a:p>
        </p:txBody>
      </p:sp>
      <p:sp>
        <p:nvSpPr>
          <p:cNvPr id="3" name="Text Placeholder 2"/>
          <p:cNvSpPr>
            <a:spLocks noGrp="1"/>
          </p:cNvSpPr>
          <p:nvPr>
            <p:ph type="body" sz="quarter" idx="18"/>
          </p:nvPr>
        </p:nvSpPr>
        <p:spPr/>
        <p:txBody>
          <a:bodyPr/>
          <a:lstStyle/>
          <a:p>
            <a:pPr marL="216000" lvl="3" indent="-216000"/>
            <a:r>
              <a:rPr lang="en-GB" sz="1000" dirty="0" smtClean="0"/>
              <a:t>Sources: ONS and Bank calculations.</a:t>
            </a:r>
          </a:p>
          <a:p>
            <a:pPr marL="216000" lvl="3" indent="-216000"/>
            <a:endParaRPr lang="en-GB" sz="1000" dirty="0" smtClean="0"/>
          </a:p>
          <a:p>
            <a:pPr marL="216000" lvl="3" indent="-216000"/>
            <a:r>
              <a:rPr lang="en-GB" sz="1000" dirty="0" smtClean="0"/>
              <a:t>(a)	CPI inflation excluding food, energy, alcohol, tobacco and non‑alcoholic beverages.</a:t>
            </a:r>
            <a:endParaRPr lang="en-GB" sz="10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6253" y="2260835"/>
            <a:ext cx="5465075" cy="4432410"/>
          </a:xfrm>
          <a:prstGeom prst="rect">
            <a:avLst/>
          </a:prstGeom>
        </p:spPr>
      </p:pic>
    </p:spTree>
    <p:extLst>
      <p:ext uri="{BB962C8B-B14F-4D97-AF65-F5344CB8AC3E}">
        <p14:creationId xmlns:p14="http://schemas.microsoft.com/office/powerpoint/2010/main" val="30424036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3.5: </a:t>
            </a:r>
            <a:r>
              <a:rPr lang="en-GB" dirty="0"/>
              <a:t>Even in a relatively extreme scenario </a:t>
            </a:r>
            <a:r>
              <a:rPr lang="en-GB" dirty="0" smtClean="0"/>
              <a:t>there would </a:t>
            </a:r>
            <a:r>
              <a:rPr lang="en-GB" dirty="0"/>
              <a:t>be less task reallocation than in the 1980s</a:t>
            </a:r>
          </a:p>
          <a:p>
            <a:pPr lvl="2"/>
            <a:r>
              <a:rPr lang="en-GB" dirty="0"/>
              <a:t>Task reallocation over selected five-year periods and in a </a:t>
            </a:r>
            <a:r>
              <a:rPr lang="en-GB" dirty="0" smtClean="0"/>
              <a:t>scenario based </a:t>
            </a:r>
            <a:r>
              <a:rPr lang="en-GB" dirty="0"/>
              <a:t>on the pattern of consumer spending in 2020 Q3</a:t>
            </a:r>
            <a:r>
              <a:rPr lang="en-GB" baseline="30000" dirty="0"/>
              <a:t>(a)</a:t>
            </a:r>
          </a:p>
        </p:txBody>
      </p:sp>
      <p:sp>
        <p:nvSpPr>
          <p:cNvPr id="3" name="Text Placeholder 2"/>
          <p:cNvSpPr>
            <a:spLocks noGrp="1"/>
          </p:cNvSpPr>
          <p:nvPr>
            <p:ph type="body" sz="quarter" idx="18"/>
          </p:nvPr>
        </p:nvSpPr>
        <p:spPr/>
        <p:txBody>
          <a:bodyPr/>
          <a:lstStyle/>
          <a:p>
            <a:pPr marL="216000" lvl="3" indent="-216000"/>
            <a:r>
              <a:rPr lang="en-GB" sz="1000" dirty="0" smtClean="0"/>
              <a:t>Sources: O*NET, ONS and Bank calculations.</a:t>
            </a:r>
          </a:p>
          <a:p>
            <a:pPr marL="216000" lvl="3" indent="-216000"/>
            <a:endParaRPr lang="en-GB" sz="1000" dirty="0" smtClean="0"/>
          </a:p>
          <a:p>
            <a:pPr marL="216000" lvl="3" indent="-216000"/>
            <a:r>
              <a:rPr lang="en-GB" sz="1000" dirty="0" smtClean="0"/>
              <a:t>(a)	Estimates of the task content of jobs are based on the O*NET Content Model. UK jobs data are based on the ONS Annual Survey of Hours and Earnings. This work was produced using statistical data from ONS. The use of ONS statistical data in this work does not imply the endorsement of the ONS in relation to the interpretation or analysis of the statistical data. </a:t>
            </a:r>
            <a:br>
              <a:rPr lang="en-GB" sz="1000" dirty="0" smtClean="0"/>
            </a:br>
            <a:r>
              <a:rPr lang="en-GB" sz="1000" dirty="0" smtClean="0"/>
              <a:t>This work uses research data sets which may not exactly reproduce National Statistics aggregates.</a:t>
            </a:r>
          </a:p>
          <a:p>
            <a:pPr marL="216000" lvl="3" indent="-216000"/>
            <a:r>
              <a:rPr lang="en-GB" sz="1000" dirty="0" smtClean="0"/>
              <a:t>(b)	Extent of task reallocation between 2019 and a scenario in which the pattern of consumer spending remains unchanged from 2020 Q2.</a:t>
            </a:r>
            <a:endParaRPr lang="en-GB" sz="10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9549"/>
            <a:ext cx="5994820" cy="4405588"/>
          </a:xfrm>
          <a:prstGeom prst="rect">
            <a:avLst/>
          </a:prstGeom>
        </p:spPr>
      </p:pic>
    </p:spTree>
    <p:extLst>
      <p:ext uri="{BB962C8B-B14F-4D97-AF65-F5344CB8AC3E}">
        <p14:creationId xmlns:p14="http://schemas.microsoft.com/office/powerpoint/2010/main" val="37602843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3.6: </a:t>
            </a:r>
            <a:r>
              <a:rPr lang="en-GB" dirty="0"/>
              <a:t>Some forms of capital can be more </a:t>
            </a:r>
            <a:r>
              <a:rPr lang="en-GB" dirty="0" smtClean="0"/>
              <a:t>easily redeployed </a:t>
            </a:r>
            <a:r>
              <a:rPr lang="en-GB" dirty="0"/>
              <a:t>than others</a:t>
            </a:r>
          </a:p>
          <a:p>
            <a:pPr lvl="2"/>
            <a:r>
              <a:rPr lang="en-GB" dirty="0"/>
              <a:t>Net capital stock by asset </a:t>
            </a:r>
            <a:r>
              <a:rPr lang="en-GB" dirty="0" err="1"/>
              <a:t>redeployability</a:t>
            </a:r>
            <a:r>
              <a:rPr lang="en-GB" baseline="30000" dirty="0"/>
              <a:t>(a)</a:t>
            </a:r>
          </a:p>
        </p:txBody>
      </p:sp>
      <p:sp>
        <p:nvSpPr>
          <p:cNvPr id="3" name="Text Placeholder 2"/>
          <p:cNvSpPr>
            <a:spLocks noGrp="1"/>
          </p:cNvSpPr>
          <p:nvPr>
            <p:ph type="body" sz="quarter" idx="18"/>
          </p:nvPr>
        </p:nvSpPr>
        <p:spPr/>
        <p:txBody>
          <a:bodyPr/>
          <a:lstStyle/>
          <a:p>
            <a:pPr marL="216000" lvl="3" indent="-216000"/>
            <a:r>
              <a:rPr lang="en-GB" sz="1000" dirty="0"/>
              <a:t>Sources: ONS and Bank calculations</a:t>
            </a:r>
            <a:r>
              <a:rPr lang="en-GB" sz="1000" dirty="0" smtClean="0"/>
              <a:t>.</a:t>
            </a:r>
          </a:p>
          <a:p>
            <a:pPr marL="216000" lvl="3" indent="-216000"/>
            <a:endParaRPr lang="en-GB" sz="1000" dirty="0"/>
          </a:p>
          <a:p>
            <a:pPr marL="216000" lvl="3" indent="-216000"/>
            <a:r>
              <a:rPr lang="en-GB" sz="1000" dirty="0"/>
              <a:t>(</a:t>
            </a:r>
            <a:r>
              <a:rPr lang="en-GB" sz="1000" dirty="0" smtClean="0"/>
              <a:t>a)	Net </a:t>
            </a:r>
            <a:r>
              <a:rPr lang="en-GB" sz="1000" dirty="0"/>
              <a:t>capital stock by asset in 2018, excluding dwellings. Areas correspond to asset shares of </a:t>
            </a:r>
            <a:r>
              <a:rPr lang="en-GB" sz="1000" dirty="0" smtClean="0"/>
              <a:t>the total</a:t>
            </a:r>
            <a:r>
              <a:rPr lang="en-GB" sz="1000" dirty="0"/>
              <a:t>. ‘Other’ includes artistic originals, cultivated biological resources, and mineral </a:t>
            </a:r>
            <a:r>
              <a:rPr lang="en-GB" sz="1000" dirty="0" smtClean="0"/>
              <a:t>exploration and </a:t>
            </a:r>
            <a:r>
              <a:rPr lang="en-GB" sz="1000" dirty="0"/>
              <a:t>evaluation. </a:t>
            </a:r>
            <a:r>
              <a:rPr lang="en-GB" sz="1000" dirty="0" err="1"/>
              <a:t>Redeployability</a:t>
            </a:r>
            <a:r>
              <a:rPr lang="en-GB" sz="1000" dirty="0"/>
              <a:t> scores are Bank staff estimates using an approach similar </a:t>
            </a:r>
            <a:r>
              <a:rPr lang="en-GB" sz="1000" dirty="0" smtClean="0"/>
              <a:t>to that </a:t>
            </a:r>
            <a:r>
              <a:rPr lang="en-GB" sz="1000" dirty="0"/>
              <a:t>outlined in </a:t>
            </a:r>
            <a:r>
              <a:rPr lang="en-GB" sz="1000" dirty="0">
                <a:hlinkClick r:id="rId2"/>
              </a:rPr>
              <a:t>Kim and Kung (2017</a:t>
            </a:r>
            <a:r>
              <a:rPr lang="en-GB" sz="1000" dirty="0" smtClean="0">
                <a:hlinkClick r:id="rId2"/>
              </a:rPr>
              <a:t>)</a:t>
            </a:r>
            <a:r>
              <a:rPr lang="en-GB" sz="1000" dirty="0" smtClean="0"/>
              <a:t>.</a:t>
            </a:r>
            <a:endParaRPr lang="en-GB" sz="10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97473"/>
            <a:ext cx="5170029" cy="4841452"/>
          </a:xfrm>
          <a:prstGeom prst="rect">
            <a:avLst/>
          </a:prstGeom>
        </p:spPr>
      </p:pic>
    </p:spTree>
    <p:extLst>
      <p:ext uri="{BB962C8B-B14F-4D97-AF65-F5344CB8AC3E}">
        <p14:creationId xmlns:p14="http://schemas.microsoft.com/office/powerpoint/2010/main" val="9781926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3.7: </a:t>
            </a:r>
            <a:r>
              <a:rPr lang="en-GB" dirty="0"/>
              <a:t>Working from home has become much </a:t>
            </a:r>
            <a:r>
              <a:rPr lang="en-GB" dirty="0" smtClean="0"/>
              <a:t>more widespread </a:t>
            </a:r>
            <a:r>
              <a:rPr lang="en-GB" dirty="0"/>
              <a:t>as a result of </a:t>
            </a:r>
            <a:r>
              <a:rPr lang="en-GB" dirty="0" err="1"/>
              <a:t>Covid</a:t>
            </a:r>
            <a:endParaRPr lang="en-GB" dirty="0"/>
          </a:p>
          <a:p>
            <a:pPr lvl="2"/>
            <a:r>
              <a:rPr lang="en-GB" dirty="0"/>
              <a:t>Proportion of workers working from home</a:t>
            </a:r>
            <a:r>
              <a:rPr lang="en-GB" baseline="30000" dirty="0"/>
              <a:t>(a)</a:t>
            </a:r>
          </a:p>
        </p:txBody>
      </p:sp>
      <p:sp>
        <p:nvSpPr>
          <p:cNvPr id="3" name="Text Placeholder 2"/>
          <p:cNvSpPr>
            <a:spLocks noGrp="1"/>
          </p:cNvSpPr>
          <p:nvPr>
            <p:ph type="body" sz="quarter" idx="18"/>
          </p:nvPr>
        </p:nvSpPr>
        <p:spPr/>
        <p:txBody>
          <a:bodyPr/>
          <a:lstStyle/>
          <a:p>
            <a:pPr marL="216000" lvl="3" indent="-216000"/>
            <a:r>
              <a:rPr lang="en-GB" sz="1000" dirty="0" smtClean="0"/>
              <a:t>Sources: ONS and Bank calculations.</a:t>
            </a:r>
          </a:p>
          <a:p>
            <a:pPr marL="216000" lvl="3" indent="-216000"/>
            <a:endParaRPr lang="en-GB" sz="1000" dirty="0" smtClean="0"/>
          </a:p>
          <a:p>
            <a:pPr marL="216000" lvl="3" indent="-216000"/>
            <a:r>
              <a:rPr lang="en-GB" sz="1000" dirty="0" smtClean="0"/>
              <a:t>(a)	Data for 1981 are from </a:t>
            </a:r>
            <a:r>
              <a:rPr lang="en-GB" sz="1000" dirty="0" err="1" smtClean="0">
                <a:hlinkClick r:id="rId2"/>
              </a:rPr>
              <a:t>Felstead</a:t>
            </a:r>
            <a:r>
              <a:rPr lang="en-GB" sz="1000" dirty="0" smtClean="0">
                <a:hlinkClick r:id="rId2"/>
              </a:rPr>
              <a:t> and </a:t>
            </a:r>
            <a:r>
              <a:rPr lang="en-GB" sz="1000" dirty="0" err="1" smtClean="0">
                <a:hlinkClick r:id="rId2"/>
              </a:rPr>
              <a:t>Reuschke</a:t>
            </a:r>
            <a:r>
              <a:rPr lang="en-GB" sz="1000" dirty="0" smtClean="0">
                <a:hlinkClick r:id="rId2"/>
              </a:rPr>
              <a:t> (2020)</a:t>
            </a:r>
            <a:r>
              <a:rPr lang="en-GB" sz="1000" dirty="0" smtClean="0"/>
              <a:t> analysis of the Labour Force Survey (LFS). Data for 2015–19 are from </a:t>
            </a:r>
            <a:r>
              <a:rPr lang="en-GB" sz="1000" dirty="0" smtClean="0">
                <a:hlinkClick r:id="rId3"/>
              </a:rPr>
              <a:t>Coronavirus and homeworking in the UK labour market: 2019</a:t>
            </a:r>
            <a:r>
              <a:rPr lang="en-GB" sz="1000" dirty="0" smtClean="0"/>
              <a:t>, based on the Annual Population Survey (APS). Data for 2020 are from </a:t>
            </a:r>
            <a:r>
              <a:rPr lang="en-GB" sz="1000" dirty="0" smtClean="0">
                <a:hlinkClick r:id="rId4"/>
              </a:rPr>
              <a:t>Coronavirus and the social impacts on Great Britain</a:t>
            </a:r>
            <a:r>
              <a:rPr lang="en-GB" sz="1000" dirty="0" smtClean="0"/>
              <a:t>, based on the Opinions and Lifestyle Survey (OPN). Data are not seasonally adjusted.</a:t>
            </a:r>
            <a:endParaRPr lang="en-GB" sz="1000" dirty="0"/>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 y="2050063"/>
            <a:ext cx="5424841" cy="4626873"/>
          </a:xfrm>
          <a:prstGeom prst="rect">
            <a:avLst/>
          </a:prstGeom>
        </p:spPr>
      </p:pic>
    </p:spTree>
    <p:extLst>
      <p:ext uri="{BB962C8B-B14F-4D97-AF65-F5344CB8AC3E}">
        <p14:creationId xmlns:p14="http://schemas.microsoft.com/office/powerpoint/2010/main" val="7941078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3.8: </a:t>
            </a:r>
            <a:r>
              <a:rPr lang="en-GB" dirty="0"/>
              <a:t>Groups that work from home more have </a:t>
            </a:r>
            <a:r>
              <a:rPr lang="en-GB" dirty="0" smtClean="0"/>
              <a:t>been less </a:t>
            </a:r>
            <a:r>
              <a:rPr lang="en-GB" dirty="0"/>
              <a:t>likely to participate in the labour market in the past</a:t>
            </a:r>
          </a:p>
          <a:p>
            <a:pPr lvl="2"/>
            <a:r>
              <a:rPr lang="en-GB" dirty="0"/>
              <a:t>Participation rates and percentages of homeworkers in 2019</a:t>
            </a:r>
          </a:p>
        </p:txBody>
      </p:sp>
      <p:sp>
        <p:nvSpPr>
          <p:cNvPr id="3" name="Text Placeholder 2"/>
          <p:cNvSpPr>
            <a:spLocks noGrp="1"/>
          </p:cNvSpPr>
          <p:nvPr>
            <p:ph type="body" sz="quarter" idx="18"/>
          </p:nvPr>
        </p:nvSpPr>
        <p:spPr/>
        <p:txBody>
          <a:bodyPr/>
          <a:lstStyle/>
          <a:p>
            <a:pPr marL="216000" lvl="3" indent="-216000"/>
            <a:r>
              <a:rPr lang="en-GB" sz="1000" dirty="0"/>
              <a:t>Sources: Labour Force Survey, ONS and Bank calculations</a:t>
            </a:r>
            <a:r>
              <a:rPr lang="en-GB" sz="1000" dirty="0" smtClean="0"/>
              <a:t>.</a:t>
            </a:r>
          </a:p>
          <a:p>
            <a:pPr marL="216000" lvl="3" indent="-216000"/>
            <a:endParaRPr lang="en-GB" sz="1000" dirty="0"/>
          </a:p>
          <a:p>
            <a:pPr marL="216000" lvl="3" indent="-216000"/>
            <a:r>
              <a:rPr lang="en-GB" sz="1000" dirty="0"/>
              <a:t>(</a:t>
            </a:r>
            <a:r>
              <a:rPr lang="en-GB" sz="1000" dirty="0" smtClean="0"/>
              <a:t>a)	People </a:t>
            </a:r>
            <a:r>
              <a:rPr lang="en-GB" sz="1000" dirty="0"/>
              <a:t>with a long-term health problem or disability in accordance with the core definition </a:t>
            </a:r>
            <a:r>
              <a:rPr lang="en-GB" sz="1000" dirty="0" smtClean="0"/>
              <a:t>in the </a:t>
            </a:r>
            <a:r>
              <a:rPr lang="en-GB" sz="1000" dirty="0"/>
              <a:t>2010 Equality Act. Data are for Great Britain only.</a:t>
            </a:r>
          </a:p>
          <a:p>
            <a:pPr marL="216000" lvl="3" indent="-216000"/>
            <a:r>
              <a:rPr lang="en-GB" sz="1000" dirty="0"/>
              <a:t>(</a:t>
            </a:r>
            <a:r>
              <a:rPr lang="en-GB" sz="1000" dirty="0" smtClean="0"/>
              <a:t>b)	Women/men </a:t>
            </a:r>
            <a:r>
              <a:rPr lang="en-GB" sz="1000" dirty="0"/>
              <a:t>and disabled/not disabled participation rates are from the </a:t>
            </a:r>
            <a:r>
              <a:rPr lang="en-GB" sz="1000" dirty="0" smtClean="0"/>
              <a:t/>
            </a:r>
            <a:br>
              <a:rPr lang="en-GB" sz="1000" dirty="0" smtClean="0"/>
            </a:br>
            <a:r>
              <a:rPr lang="en-GB" sz="1000" dirty="0" smtClean="0"/>
              <a:t>16–64 </a:t>
            </a:r>
            <a:r>
              <a:rPr lang="en-GB" sz="1000" dirty="0"/>
              <a:t>population.</a:t>
            </a:r>
          </a:p>
          <a:p>
            <a:pPr marL="216000" lvl="3" indent="-216000"/>
            <a:r>
              <a:rPr lang="en-GB" sz="1000" dirty="0"/>
              <a:t>(</a:t>
            </a:r>
            <a:r>
              <a:rPr lang="en-GB" sz="1000" dirty="0" smtClean="0"/>
              <a:t>c)	Based </a:t>
            </a:r>
            <a:r>
              <a:rPr lang="en-GB" sz="1000" dirty="0"/>
              <a:t>on Bank staff analysis of LFS data.</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42459"/>
            <a:ext cx="6108815" cy="4626873"/>
          </a:xfrm>
          <a:prstGeom prst="rect">
            <a:avLst/>
          </a:prstGeom>
        </p:spPr>
      </p:pic>
    </p:spTree>
    <p:extLst>
      <p:ext uri="{BB962C8B-B14F-4D97-AF65-F5344CB8AC3E}">
        <p14:creationId xmlns:p14="http://schemas.microsoft.com/office/powerpoint/2010/main" val="4112747576"/>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PR Widescreen Presentation Template.potx" id="{984C5C78-3739-4510-B7FF-733A14360453}" vid="{E055BCAE-6777-4A4C-818A-79B4552F8E3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Widescreen Presentation Template</Template>
  <TotalTime>497</TotalTime>
  <Words>826</Words>
  <Application>Microsoft Office PowerPoint</Application>
  <PresentationFormat>Widescreen</PresentationFormat>
  <Paragraphs>50</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2020: Section 3 - In focus The potential long-term economic effects of Covid</dc:title>
  <dc:subject>In focus: The potential long‑term economic effects of Covid</dc:subject>
  <dc:creator>Bank of England</dc:creator>
  <cp:lastModifiedBy>Wells, Lauren</cp:lastModifiedBy>
  <cp:revision>17</cp:revision>
  <dcterms:created xsi:type="dcterms:W3CDTF">2020-10-30T11:09:52Z</dcterms:created>
  <dcterms:modified xsi:type="dcterms:W3CDTF">2020-11-05T05:19:34Z</dcterms:modified>
</cp:coreProperties>
</file>