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0"/>
  </p:notesMasterIdLst>
  <p:sldIdLst>
    <p:sldId id="374" r:id="rId2"/>
    <p:sldId id="376" r:id="rId3"/>
    <p:sldId id="375" r:id="rId4"/>
    <p:sldId id="378" r:id="rId5"/>
    <p:sldId id="379" r:id="rId6"/>
    <p:sldId id="380" r:id="rId7"/>
    <p:sldId id="381" r:id="rId8"/>
    <p:sldId id="38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howGuides="1">
      <p:cViewPr varScale="1">
        <p:scale>
          <a:sx n="109" d="100"/>
          <a:sy n="109" d="100"/>
        </p:scale>
        <p:origin x="67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monetary-policy-report/2020/november-202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bankofengland.co.uk/monetary-policy-report/2020/november-2020"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November 2020</a:t>
            </a:r>
          </a:p>
          <a:p>
            <a:pPr lvl="1"/>
            <a:r>
              <a:rPr lang="en-GB" sz="4000" dirty="0"/>
              <a:t>The economic outlook</a:t>
            </a:r>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739" r="9739"/>
          <a:stretch>
            <a:fillRect/>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a:t>
            </a:r>
            <a:r>
              <a:rPr lang="en-GB" b="1" dirty="0" smtClean="0"/>
              <a:t>1.A: </a:t>
            </a:r>
            <a:r>
              <a:rPr lang="en-GB" dirty="0">
                <a:solidFill>
                  <a:schemeClr val="accent6">
                    <a:lumMod val="10000"/>
                  </a:schemeClr>
                </a:solidFill>
              </a:rPr>
              <a:t>Forecast summary</a:t>
            </a:r>
            <a:r>
              <a:rPr lang="en-GB" baseline="30000" dirty="0">
                <a:solidFill>
                  <a:schemeClr val="accent6">
                    <a:lumMod val="10000"/>
                  </a:schemeClr>
                </a:solidFill>
              </a:rPr>
              <a:t>(a)(b)</a:t>
            </a:r>
          </a:p>
        </p:txBody>
      </p:sp>
      <p:sp>
        <p:nvSpPr>
          <p:cNvPr id="3" name="Text Placeholder 2"/>
          <p:cNvSpPr>
            <a:spLocks noGrp="1"/>
          </p:cNvSpPr>
          <p:nvPr>
            <p:ph type="body" sz="quarter" idx="18"/>
          </p:nvPr>
        </p:nvSpPr>
        <p:spPr>
          <a:xfrm>
            <a:off x="457200" y="5226424"/>
            <a:ext cx="11058525" cy="1631576"/>
          </a:xfrm>
        </p:spPr>
        <p:txBody>
          <a:bodyPr/>
          <a:lstStyle/>
          <a:p>
            <a:r>
              <a:rPr lang="en-GB" dirty="0"/>
              <a:t>(a)	Modal projections for GDP, CPI inflation, LFS unemployment and excess supply/excess demand. Figures in parentheses show the corresponding projections in the August 2020 </a:t>
            </a:r>
            <a:r>
              <a:rPr lang="en-GB" i="1" dirty="0"/>
              <a:t>Monetary Policy Report</a:t>
            </a:r>
            <a:r>
              <a:rPr lang="en-GB" dirty="0"/>
              <a:t>.</a:t>
            </a:r>
          </a:p>
          <a:p>
            <a:r>
              <a:rPr lang="en-GB" dirty="0"/>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Government’s policy announcements up to and including 31 October; commodity prices following market paths for two quarters,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a:t>
            </a:r>
            <a:r>
              <a:rPr lang="en-GB" dirty="0">
                <a:hlinkClick r:id="rId2"/>
              </a:rPr>
              <a:t>www.bankofengland.co.uk/monetary-policy-report/2020/november-2020</a:t>
            </a:r>
            <a:r>
              <a:rPr lang="en-GB" dirty="0"/>
              <a:t>.</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2020 Q4 growth is -11.0%, 2021 Q4 growth is 11.0%, 2022 Q4 growth is 3.1% and 2023 Q4 growth is 1.6%. </a:t>
            </a:r>
          </a:p>
          <a:p>
            <a:r>
              <a:rPr lang="en-GB" dirty="0"/>
              <a:t>(d)	Four-quarter inflation rate. </a:t>
            </a:r>
          </a:p>
          <a:p>
            <a:r>
              <a:rPr lang="en-GB" dirty="0"/>
              <a:t>(e)	Per cent of potential GDP. A negative figure implies output is below potential and a positive figure that it is above. </a:t>
            </a:r>
          </a:p>
          <a:p>
            <a:r>
              <a:rPr lang="en-GB" dirty="0"/>
              <a:t>(f)	Per cent. The path for Bank Rate implied by forward market interest rates. The curves are based on overnight index swap rates. </a:t>
            </a:r>
          </a:p>
        </p:txBody>
      </p:sp>
      <p:pic>
        <p:nvPicPr>
          <p:cNvPr id="4" name="Picture 3"/>
          <p:cNvPicPr>
            <a:picLocks noChangeAspect="1"/>
          </p:cNvPicPr>
          <p:nvPr/>
        </p:nvPicPr>
        <p:blipFill>
          <a:blip r:embed="rId3"/>
          <a:stretch>
            <a:fillRect/>
          </a:stretch>
        </p:blipFill>
        <p:spPr>
          <a:xfrm>
            <a:off x="406399" y="1685924"/>
            <a:ext cx="11448000" cy="2406221"/>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199" y="457200"/>
            <a:ext cx="5276627" cy="912813"/>
          </a:xfrm>
        </p:spPr>
        <p:txBody>
          <a:bodyPr/>
          <a:lstStyle/>
          <a:p>
            <a:pPr lvl="1"/>
            <a:r>
              <a:rPr lang="en-GB" b="1" dirty="0"/>
              <a:t>Chart 1.1: </a:t>
            </a:r>
            <a:r>
              <a:rPr lang="en-GB" dirty="0">
                <a:solidFill>
                  <a:schemeClr val="accent6">
                    <a:lumMod val="10000"/>
                  </a:schemeClr>
                </a:solidFill>
              </a:rPr>
              <a:t>Near-term GDP projection based on market interest rate expectations, other policy measures as announced</a:t>
            </a:r>
          </a:p>
        </p:txBody>
      </p:sp>
      <p:sp>
        <p:nvSpPr>
          <p:cNvPr id="2" name="Text Placeholder 1"/>
          <p:cNvSpPr>
            <a:spLocks noGrp="1"/>
          </p:cNvSpPr>
          <p:nvPr>
            <p:ph type="body" sz="quarter" idx="18"/>
          </p:nvPr>
        </p:nvSpPr>
        <p:spPr>
          <a:xfrm>
            <a:off x="457200" y="5226424"/>
            <a:ext cx="11021209" cy="1631576"/>
          </a:xfrm>
        </p:spPr>
        <p:txBody>
          <a:bodyPr/>
          <a:lstStyle/>
          <a:p>
            <a:pPr lvl="3"/>
            <a:r>
              <a:rPr lang="en-GB" dirty="0"/>
              <a:t>The fan charts depict the probability of various outcomes for GDP. They have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dirty="0">
                <a:hlinkClick r:id="rId2"/>
              </a:rPr>
              <a:t>www.bankofengland.co.uk/monetary-policy-report/2020/november-2020</a:t>
            </a:r>
            <a:r>
              <a:rPr lang="en-GB" dirty="0"/>
              <a:t>. To the right of the vertical line, the distribution reflects uncertainty over the evolution of GDP in the future. If economic circumstances identical to today’s were to prevail on 100 occasions, the MPC’s best collective judgement is that the mature estimate of GDP would lie within the darkest central band on only 30 of those occasions. The fan chart is constructed so that outturns are also expected to lie within each pair of the lighter green areas on 30 occasions. In any particular quarter of the forecast period, GDP is therefore expected to lie somewhere within the fan on 90 out of 100 occasions. And on the remaining 10 out of 100 occasions GDP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p>
        </p:txBody>
      </p:sp>
      <p:sp>
        <p:nvSpPr>
          <p:cNvPr id="5" name="Text Placeholder 5"/>
          <p:cNvSpPr txBox="1">
            <a:spLocks/>
          </p:cNvSpPr>
          <p:nvPr/>
        </p:nvSpPr>
        <p:spPr>
          <a:xfrm>
            <a:off x="6309358" y="457200"/>
            <a:ext cx="5276627" cy="912813"/>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a:t>Chart 1.2: </a:t>
            </a:r>
            <a:r>
              <a:rPr lang="en-GB" dirty="0">
                <a:solidFill>
                  <a:schemeClr val="accent6">
                    <a:lumMod val="10000"/>
                  </a:schemeClr>
                </a:solidFill>
              </a:rPr>
              <a:t>GDP projection based on market interest rate expectations, other policy measures as announced</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58" y="2260600"/>
            <a:ext cx="3750127" cy="3239999"/>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357" y="2260600"/>
            <a:ext cx="3997781" cy="3240000"/>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1.3: </a:t>
            </a:r>
            <a:r>
              <a:rPr lang="en-GB" dirty="0">
                <a:solidFill>
                  <a:schemeClr val="accent6">
                    <a:lumMod val="10000"/>
                  </a:schemeClr>
                </a:solidFill>
              </a:rPr>
              <a:t>Unemployment projection based on market interest rate expectations, other policy measures as announced</a:t>
            </a:r>
          </a:p>
        </p:txBody>
      </p:sp>
      <p:sp>
        <p:nvSpPr>
          <p:cNvPr id="3" name="Text Placeholder 2"/>
          <p:cNvSpPr>
            <a:spLocks noGrp="1"/>
          </p:cNvSpPr>
          <p:nvPr>
            <p:ph type="body" sz="quarter" idx="18"/>
          </p:nvPr>
        </p:nvSpPr>
        <p:spPr/>
        <p:txBody>
          <a:bodyPr/>
          <a:lstStyle/>
          <a:p>
            <a:pPr lvl="3"/>
            <a:r>
              <a:rPr lang="en-GB" dirty="0"/>
              <a:t>The fan chart depicts the probability of various outcomes for LFS unemployment. It has been conditioned on the assumptions in </a:t>
            </a:r>
            <a:r>
              <a:rPr lang="en-GB" b="1" dirty="0"/>
              <a:t>Table 1.A </a:t>
            </a:r>
            <a:r>
              <a:rPr lang="en-GB" dirty="0"/>
              <a:t>footnote (b). The coloured bands have the same interpretation as in </a:t>
            </a:r>
            <a:r>
              <a:rPr lang="en-GB" b="1" dirty="0"/>
              <a:t>Charts 1.1</a:t>
            </a:r>
            <a:r>
              <a:rPr lang="en-GB" dirty="0"/>
              <a:t> and </a:t>
            </a:r>
            <a:r>
              <a:rPr lang="en-GB" b="1" dirty="0"/>
              <a:t>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2020 Q3, a quarter earlier than for CPI inflation. That is because Q3 is a staff projection for the unemployment rate, based in part on data for July and August. The unemployment rate was 4.5% in the three months to August, and is projected to be 4.8% in Q3 as a whole. A significant proportion of this distribution lies below Bank staff’s current estimate of the long-term equilibrium unemployment rate. There is therefore uncertainty about the precise calibration of this fan chart.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96964"/>
            <a:ext cx="5384608" cy="4492761"/>
          </a:xfrm>
          <a:prstGeom prst="rect">
            <a:avLst/>
          </a:prstGeom>
        </p:spPr>
      </p:pic>
    </p:spTree>
    <p:extLst>
      <p:ext uri="{BB962C8B-B14F-4D97-AF65-F5344CB8AC3E}">
        <p14:creationId xmlns:p14="http://schemas.microsoft.com/office/powerpoint/2010/main" val="15668204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1.4: </a:t>
            </a:r>
            <a:r>
              <a:rPr lang="en-GB" dirty="0"/>
              <a:t>In the central projection, CPI inflation picks up sharply in 2021 as temporary factors drop out of the annual calculation</a:t>
            </a:r>
          </a:p>
          <a:p>
            <a:pPr lvl="2"/>
            <a:r>
              <a:rPr lang="en-GB" dirty="0"/>
              <a:t>CPI and CPI excluding VAT and energy</a:t>
            </a:r>
            <a:r>
              <a:rPr lang="en-GB" baseline="30000" dirty="0"/>
              <a:t>(a)</a:t>
            </a:r>
          </a:p>
        </p:txBody>
      </p:sp>
      <p:sp>
        <p:nvSpPr>
          <p:cNvPr id="3" name="Text Placeholder 2"/>
          <p:cNvSpPr>
            <a:spLocks noGrp="1"/>
          </p:cNvSpPr>
          <p:nvPr>
            <p:ph type="body" sz="quarter" idx="18"/>
          </p:nvPr>
        </p:nvSpPr>
        <p:spPr>
          <a:xfrm>
            <a:off x="7623175" y="1752601"/>
            <a:ext cx="3928745" cy="5105400"/>
          </a:xfrm>
        </p:spPr>
        <p:txBody>
          <a:bodyPr/>
          <a:lstStyle/>
          <a:p>
            <a:r>
              <a:rPr lang="en-GB" dirty="0"/>
              <a:t>Sources: ONS and Bank calculations.</a:t>
            </a:r>
          </a:p>
          <a:p>
            <a:endParaRPr lang="en-GB" dirty="0"/>
          </a:p>
          <a:p>
            <a:r>
              <a:rPr lang="en-GB" dirty="0"/>
              <a:t>(a)	CPI excluding VAT and energy excludes the estimated impact of changes in VAT and fuels and lubricants, electricity, gas and other fuels. Where Bank staff have adjusted for changes in the rate of VAT there is uncertainty around the precise impact of those changes.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7315"/>
            <a:ext cx="5465075" cy="4432410"/>
          </a:xfrm>
          <a:prstGeom prst="rect">
            <a:avLst/>
          </a:prstGeom>
        </p:spPr>
      </p:pic>
    </p:spTree>
    <p:extLst>
      <p:ext uri="{BB962C8B-B14F-4D97-AF65-F5344CB8AC3E}">
        <p14:creationId xmlns:p14="http://schemas.microsoft.com/office/powerpoint/2010/main" val="1115809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1.5: </a:t>
            </a:r>
            <a:r>
              <a:rPr lang="en-GB" dirty="0">
                <a:solidFill>
                  <a:schemeClr val="accent6">
                    <a:lumMod val="10000"/>
                  </a:schemeClr>
                </a:solidFill>
              </a:rPr>
              <a:t>CPI inflation projection based on market interest rate expectations, other policy measures as announced</a:t>
            </a:r>
          </a:p>
        </p:txBody>
      </p:sp>
      <p:sp>
        <p:nvSpPr>
          <p:cNvPr id="3" name="Text Placeholder 2"/>
          <p:cNvSpPr>
            <a:spLocks noGrp="1"/>
          </p:cNvSpPr>
          <p:nvPr>
            <p:ph type="body" sz="quarter" idx="18"/>
          </p:nvPr>
        </p:nvSpPr>
        <p:spPr/>
        <p:txBody>
          <a:bodyPr/>
          <a:lstStyle/>
          <a:p>
            <a:pPr lvl="3"/>
            <a:r>
              <a:rPr lang="en-GB" dirty="0"/>
              <a:t>The fan chart depicts the probability of various outcomes for CPI inflation in the future. It has been conditioned on the assumptions in </a:t>
            </a:r>
            <a:r>
              <a:rPr lang="en-GB" b="1" dirty="0"/>
              <a:t>Table 1.A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7315"/>
            <a:ext cx="5357785" cy="4432410"/>
          </a:xfrm>
          <a:prstGeom prst="rect">
            <a:avLst/>
          </a:prstGeom>
        </p:spPr>
      </p:pic>
    </p:spTree>
    <p:extLst>
      <p:ext uri="{BB962C8B-B14F-4D97-AF65-F5344CB8AC3E}">
        <p14:creationId xmlns:p14="http://schemas.microsoft.com/office/powerpoint/2010/main" val="5037501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Table 1.B: </a:t>
            </a:r>
            <a:r>
              <a:rPr lang="en-GB" dirty="0">
                <a:solidFill>
                  <a:schemeClr val="accent6">
                    <a:lumMod val="10000"/>
                  </a:schemeClr>
                </a:solidFill>
              </a:rPr>
              <a:t>Indicative projections consistent with the MPC’s forecast</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pic>
        <p:nvPicPr>
          <p:cNvPr id="7" name="Picture 6"/>
          <p:cNvPicPr>
            <a:picLocks noChangeAspect="1"/>
          </p:cNvPicPr>
          <p:nvPr/>
        </p:nvPicPr>
        <p:blipFill>
          <a:blip r:embed="rId2"/>
          <a:stretch>
            <a:fillRect/>
          </a:stretch>
        </p:blipFill>
        <p:spPr>
          <a:xfrm>
            <a:off x="2679700" y="1055071"/>
            <a:ext cx="6832600" cy="5647353"/>
          </a:xfrm>
          <a:prstGeom prst="rect">
            <a:avLst/>
          </a:prstGeom>
        </p:spPr>
      </p:pic>
    </p:spTree>
    <p:extLst>
      <p:ext uri="{BB962C8B-B14F-4D97-AF65-F5344CB8AC3E}">
        <p14:creationId xmlns:p14="http://schemas.microsoft.com/office/powerpoint/2010/main" val="1303811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Table 1.B: </a:t>
            </a:r>
            <a:r>
              <a:rPr lang="en-GB" dirty="0">
                <a:solidFill>
                  <a:schemeClr val="accent6">
                    <a:lumMod val="10000"/>
                  </a:schemeClr>
                </a:solidFill>
              </a:rPr>
              <a:t>Indicative projections consistent with the MPC’s forecast</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sp>
        <p:nvSpPr>
          <p:cNvPr id="5" name="Text Placeholder 4"/>
          <p:cNvSpPr>
            <a:spLocks noGrp="1"/>
          </p:cNvSpPr>
          <p:nvPr>
            <p:ph type="body" sz="quarter" idx="18"/>
          </p:nvPr>
        </p:nvSpPr>
        <p:spPr>
          <a:xfrm>
            <a:off x="457200" y="1370013"/>
            <a:ext cx="11277599" cy="5487988"/>
          </a:xfrm>
        </p:spPr>
        <p:txBody>
          <a:bodyPr/>
          <a:lstStyle/>
          <a:p>
            <a:pPr lvl="3"/>
            <a:r>
              <a:rPr lang="en-GB" dirty="0"/>
              <a:t>Sources: Bank of England, Bloomberg Finance L.P., Department for Business, Energy and Industrial Strategy, Eurostat, IMF </a:t>
            </a:r>
            <a:r>
              <a:rPr lang="en-GB" i="1" dirty="0"/>
              <a:t>World Economic Outlook </a:t>
            </a:r>
            <a:r>
              <a:rPr lang="en-GB" dirty="0"/>
              <a:t>(</a:t>
            </a:r>
            <a:r>
              <a:rPr lang="en-GB" i="1" dirty="0"/>
              <a:t>WEO</a:t>
            </a:r>
            <a:r>
              <a:rPr lang="en-GB" dirty="0"/>
              <a:t>), National Bureau of Statistics of China, ONS, US Bureau of Economic Analysis and Bank calculations</a:t>
            </a:r>
            <a:r>
              <a:rPr lang="en-GB" dirty="0" smtClean="0"/>
              <a:t>.</a:t>
            </a:r>
            <a:endParaRPr lang="en-GB" dirty="0"/>
          </a:p>
          <a:p>
            <a:endParaRPr lang="en-GB" dirty="0"/>
          </a:p>
          <a:p>
            <a:r>
              <a:rPr lang="en-GB" dirty="0"/>
              <a:t>(a)	The profiles in this table should be viewed as broadly consistent with the MPC’s projections for GDP growth, CPI inflation and unemployment (as presented in the fan charts).</a:t>
            </a:r>
          </a:p>
          <a:p>
            <a:r>
              <a:rPr lang="en-GB" dirty="0"/>
              <a:t>(b)	Figures show annual average growth rates unless otherwise stated. Figures in parentheses show the corresponding projections in the August 2020 </a:t>
            </a:r>
            <a:r>
              <a:rPr lang="en-GB" i="1" dirty="0"/>
              <a:t>Monetary Policy Report</a:t>
            </a:r>
            <a:r>
              <a:rPr lang="en-GB" dirty="0"/>
              <a:t>. Calculations for back data based on ONS data are shown using ONS series identifiers.</a:t>
            </a:r>
          </a:p>
          <a:p>
            <a:r>
              <a:rPr lang="en-GB" dirty="0"/>
              <a:t>(c)	Chained-volume measure. Constructed using real GDP growth rates of 188 countries weighted according to their shares in UK exports.</a:t>
            </a:r>
          </a:p>
          <a:p>
            <a:r>
              <a:rPr lang="en-GB" dirty="0"/>
              <a:t>(d)	Chained-volume measure. Constructed using real GDP growth rates of 189 countries weighted according to their shares in world GDP using the IMF’s purchasing power parity (PPP) weights.</a:t>
            </a:r>
          </a:p>
          <a:p>
            <a:r>
              <a:rPr lang="en-GB" dirty="0"/>
              <a:t>(e)	Chained-volume measure. </a:t>
            </a:r>
          </a:p>
          <a:p>
            <a:r>
              <a:rPr lang="en-GB" dirty="0"/>
              <a:t>(f)	Chained-volume measure.</a:t>
            </a:r>
          </a:p>
          <a:p>
            <a:r>
              <a:rPr lang="en-GB" dirty="0"/>
              <a:t>(g)	Chained-volume measure. Constructed using real GDP growth rates of 155 EME countries, as defined by the IMF </a:t>
            </a:r>
            <a:r>
              <a:rPr lang="en-GB" i="1" dirty="0"/>
              <a:t>WEO</a:t>
            </a:r>
            <a:r>
              <a:rPr lang="en-GB" dirty="0"/>
              <a:t>, weighted according to their relative shares in world GDP using the IMF’s PPP weights.</a:t>
            </a:r>
          </a:p>
          <a:p>
            <a:r>
              <a:rPr lang="en-GB" dirty="0"/>
              <a:t>(h)	Chained-volume measure.</a:t>
            </a:r>
          </a:p>
          <a:p>
            <a:r>
              <a:rPr lang="en-GB" dirty="0"/>
              <a:t>(</a:t>
            </a:r>
            <a:r>
              <a:rPr lang="en-GB" dirty="0" err="1"/>
              <a:t>i</a:t>
            </a:r>
            <a:r>
              <a:rPr lang="en-GB" dirty="0"/>
              <a:t>)	Excludes the </a:t>
            </a:r>
            <a:r>
              <a:rPr lang="en-GB" dirty="0" err="1"/>
              <a:t>backcast</a:t>
            </a:r>
            <a:r>
              <a:rPr lang="en-GB" dirty="0"/>
              <a:t> for GDP.</a:t>
            </a:r>
          </a:p>
          <a:p>
            <a:r>
              <a:rPr lang="en-GB" dirty="0"/>
              <a:t>(j)	Chained-volume measure. Includes non-profit institutions serving households. Based on ABJR+HAYO.</a:t>
            </a:r>
          </a:p>
          <a:p>
            <a:r>
              <a:rPr lang="en-GB" dirty="0"/>
              <a:t>(k)	Chained-volume measure. Based on GAN8. </a:t>
            </a:r>
          </a:p>
          <a:p>
            <a:r>
              <a:rPr lang="en-GB" dirty="0"/>
              <a:t>(l)	Chained-volume measure. Whole-economy measure. Includes new dwellings, improvements and spending on services associated with the sale and purchase of property. Based on DFEG+L635+L637.</a:t>
            </a:r>
          </a:p>
          <a:p>
            <a:r>
              <a:rPr lang="en-GB" dirty="0"/>
              <a:t>(m)	Chained-volume measure. The historical data exclude the impact of missing trader intra‑community (MTIC) fraud. Since 1998 based on IKBK-OFNN/(BOKH/BQKO). Prior to 1998 based on IKBK.</a:t>
            </a:r>
          </a:p>
          <a:p>
            <a:r>
              <a:rPr lang="en-GB" dirty="0"/>
              <a:t>(n)	Chained-volume measure. The historical data exclude the impact of MTIC fraud. Since 1998 based on IKBL-OFNN/(BOKH/BQKO). Prior to 1998 based on IKBL.</a:t>
            </a:r>
          </a:p>
          <a:p>
            <a:r>
              <a:rPr lang="en-GB" dirty="0"/>
              <a:t>(o)	Chained-volume measure. Exports less imports. GDP data based on the mode of the MPC’s GDP </a:t>
            </a:r>
            <a:r>
              <a:rPr lang="en-GB" dirty="0" err="1"/>
              <a:t>backcast</a:t>
            </a:r>
            <a:r>
              <a:rPr lang="en-GB" dirty="0"/>
              <a:t>.</a:t>
            </a:r>
          </a:p>
          <a:p>
            <a:r>
              <a:rPr lang="en-GB" dirty="0"/>
              <a:t>(p)	Wages and salaries plus mixed income and general government benefits less income taxes and employees’ National Insurance contributions, deflated by the consumer expenditure deflator. Based on [ROYJ+ROYH-(RPHS+AIIV-CUCT)+GZVX]/[(ABJQ+HAYE)/(ABJR+HAYO)].</a:t>
            </a:r>
          </a:p>
          <a:p>
            <a:r>
              <a:rPr lang="en-GB" dirty="0"/>
              <a:t>(q)	Annual average. Percentage of total available household resources. Based on NRJS.</a:t>
            </a:r>
          </a:p>
          <a:p>
            <a:r>
              <a:rPr lang="en-GB" dirty="0"/>
              <a:t>(r)	Level in Q4. Percentage point spread over reference rates. Based on a weighted average of household and corporate loan and deposit spreads over appropriate risk-free rates. Indexed to equal zero in 2007 Q3.</a:t>
            </a:r>
          </a:p>
          <a:p>
            <a:r>
              <a:rPr lang="en-GB" dirty="0"/>
              <a:t>(s)	Annual average. Per cent of potential GDP. A negative figure implies output is below potential and a positive figure that it is above.</a:t>
            </a:r>
          </a:p>
          <a:p>
            <a:r>
              <a:rPr lang="en-GB" dirty="0"/>
              <a:t>(t)	GDP per hour worked. GDP data based on the mode of the MPC’s GDP </a:t>
            </a:r>
            <a:r>
              <a:rPr lang="en-GB" dirty="0" err="1"/>
              <a:t>backcast</a:t>
            </a:r>
            <a:r>
              <a:rPr lang="en-GB" dirty="0"/>
              <a:t>. Hours worked based on YBUS.  </a:t>
            </a:r>
          </a:p>
          <a:p>
            <a:r>
              <a:rPr lang="en-GB" dirty="0"/>
              <a:t>(u)	Four-quarter growth in LFS employment in Q4. Based on MGRZ.</a:t>
            </a:r>
          </a:p>
          <a:p>
            <a:r>
              <a:rPr lang="en-GB" dirty="0"/>
              <a:t>(v)	Level in Q4. Average weekly hours worked, in main job and second job. Based on YBUS/MGRZ. </a:t>
            </a:r>
          </a:p>
          <a:p>
            <a:r>
              <a:rPr lang="en-GB" dirty="0"/>
              <a:t>(w)	LFS unemployment rate in Q4. Based on MGSX.</a:t>
            </a:r>
          </a:p>
          <a:p>
            <a:r>
              <a:rPr lang="en-GB" dirty="0"/>
              <a:t>(x)	Level in Q4. Percentage of the 16+ population. Based on MGWG. </a:t>
            </a:r>
          </a:p>
          <a:p>
            <a:r>
              <a:rPr lang="en-GB" dirty="0"/>
              <a:t>(y)	Four-quarter inflation rate in Q4.</a:t>
            </a:r>
          </a:p>
          <a:p>
            <a:r>
              <a:rPr lang="en-GB" dirty="0"/>
              <a:t>(z)	Four-quarter inflation rate in Q4 excluding fuel and the impact of MTIC fraud.</a:t>
            </a:r>
          </a:p>
          <a:p>
            <a:r>
              <a:rPr lang="en-GB" dirty="0"/>
              <a:t>(aa)	Contribution of fuels and lubricants and gas and electricity prices to four-quarter CPI inflation in Q4.</a:t>
            </a:r>
          </a:p>
          <a:p>
            <a:r>
              <a:rPr lang="en-GB" dirty="0"/>
              <a:t>(ab)	Four-quarter growth in whole‑economy total pay in Q4. Growth rate since 2001 based on KAB9. Prior to 2001, growth rates are based on historical estimates of AWE, with ONS series identifier MD9M.</a:t>
            </a:r>
          </a:p>
          <a:p>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r>
              <a:rPr lang="en-GB" dirty="0"/>
              <a:t>(ad)	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a:t>
            </a:r>
          </a:p>
        </p:txBody>
      </p:sp>
    </p:spTree>
    <p:extLst>
      <p:ext uri="{BB962C8B-B14F-4D97-AF65-F5344CB8AC3E}">
        <p14:creationId xmlns:p14="http://schemas.microsoft.com/office/powerpoint/2010/main" val="497835533"/>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Widescreen Presentation Template.potx" id="{01FDA625-1EE4-47DD-96E4-CB251D5ABC0B}" vid="{9F1AEA77-3D97-4B19-9DE0-82069E8DB4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245</TotalTime>
  <Words>1974</Words>
  <Application>Microsoft Office PowerPoint</Application>
  <PresentationFormat>Widescreen</PresentationFormat>
  <Paragraphs>56</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2020</dc:title>
  <dc:subject>Section 1: The economic outlook</dc:subject>
  <dc:creator>Bank of England</dc:creator>
  <cp:lastModifiedBy>Wells, Lauren</cp:lastModifiedBy>
  <cp:revision>18</cp:revision>
  <dcterms:created xsi:type="dcterms:W3CDTF">2020-11-04T09:52:41Z</dcterms:created>
  <dcterms:modified xsi:type="dcterms:W3CDTF">2020-11-05T05:16:41Z</dcterms:modified>
</cp:coreProperties>
</file>