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9"/>
  </p:notesMasterIdLst>
  <p:sldIdLst>
    <p:sldId id="378" r:id="rId2"/>
    <p:sldId id="375" r:id="rId3"/>
    <p:sldId id="379" r:id="rId4"/>
    <p:sldId id="380" r:id="rId5"/>
    <p:sldId id="381" r:id="rId6"/>
    <p:sldId id="382" r:id="rId7"/>
    <p:sldId id="38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109" d="100"/>
          <a:sy n="109" d="100"/>
        </p:scale>
        <p:origin x="672"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November 2020</a:t>
            </a:r>
          </a:p>
          <a:p>
            <a:pPr lvl="1"/>
            <a:r>
              <a:rPr lang="en-GB" sz="4000" dirty="0"/>
              <a:t>In </a:t>
            </a:r>
            <a:r>
              <a:rPr lang="en-GB" sz="4000" dirty="0" smtClean="0"/>
              <a:t>focus:</a:t>
            </a:r>
            <a:r>
              <a:rPr lang="en-GB" sz="4000" dirty="0"/>
              <a:t>	The transition to a new UK-EU trading relationship</a:t>
            </a:r>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739" r="9739"/>
          <a:stretch>
            <a:fillRect/>
          </a:stretch>
        </p:blipFill>
        <p:spPr/>
      </p:pic>
    </p:spTree>
    <p:extLst>
      <p:ext uri="{BB962C8B-B14F-4D97-AF65-F5344CB8AC3E}">
        <p14:creationId xmlns:p14="http://schemas.microsoft.com/office/powerpoint/2010/main" val="3723373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4.1</a:t>
            </a:r>
            <a:r>
              <a:rPr lang="en-GB" dirty="0"/>
              <a:t>: Around a third of respondents were partially prepared for new </a:t>
            </a:r>
            <a:r>
              <a:rPr lang="en-GB" dirty="0" smtClean="0"/>
              <a:t/>
            </a:r>
            <a:br>
              <a:rPr lang="en-GB" dirty="0" smtClean="0"/>
            </a:br>
            <a:r>
              <a:rPr lang="en-GB" dirty="0" smtClean="0"/>
              <a:t>UK-EU </a:t>
            </a:r>
            <a:r>
              <a:rPr lang="en-GB" dirty="0"/>
              <a:t>trading arrangements in the October DMP </a:t>
            </a:r>
            <a:r>
              <a:rPr lang="en-GB" dirty="0" smtClean="0"/>
              <a:t>Survey</a:t>
            </a:r>
          </a:p>
          <a:p>
            <a:pPr lvl="2"/>
            <a:r>
              <a:rPr lang="en-GB" dirty="0" smtClean="0"/>
              <a:t>Preparedness for new trading arrangements</a:t>
            </a:r>
            <a:r>
              <a:rPr lang="en-GB" baseline="30000" dirty="0" smtClean="0"/>
              <a:t>(a)</a:t>
            </a:r>
          </a:p>
          <a:p>
            <a:pPr lvl="1"/>
            <a:endParaRPr lang="en-GB" dirty="0"/>
          </a:p>
          <a:p>
            <a:endParaRPr lang="en-GB" dirty="0"/>
          </a:p>
        </p:txBody>
      </p:sp>
      <p:sp>
        <p:nvSpPr>
          <p:cNvPr id="7" name="Text Placeholder 6"/>
          <p:cNvSpPr>
            <a:spLocks noGrp="1"/>
          </p:cNvSpPr>
          <p:nvPr>
            <p:ph type="body" sz="quarter" idx="18"/>
          </p:nvPr>
        </p:nvSpPr>
        <p:spPr/>
        <p:txBody>
          <a:bodyPr/>
          <a:lstStyle/>
          <a:p>
            <a:r>
              <a:rPr lang="en-GB" dirty="0"/>
              <a:t>Sources: DMP Survey and Bank calculations.</a:t>
            </a:r>
          </a:p>
          <a:p>
            <a:endParaRPr lang="en-GB" dirty="0"/>
          </a:p>
          <a:p>
            <a:r>
              <a:rPr lang="en-GB" dirty="0"/>
              <a:t>(a)	Question: ‘Do you think your business is prepared for the potential extra requirements for trading with the EU once the current transition period comes to an end?’.</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846851"/>
            <a:ext cx="5121300" cy="4792074"/>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a:t>
            </a:r>
            <a:r>
              <a:rPr lang="en-GB" b="1" dirty="0" smtClean="0"/>
              <a:t>4.2</a:t>
            </a:r>
            <a:r>
              <a:rPr lang="en-GB" dirty="0" smtClean="0"/>
              <a:t>: </a:t>
            </a:r>
            <a:r>
              <a:rPr lang="en-GB" dirty="0"/>
              <a:t>The share of firms reporting that they are partially prepared varies by </a:t>
            </a:r>
            <a:r>
              <a:rPr lang="en-GB" dirty="0" smtClean="0"/>
              <a:t>sector</a:t>
            </a:r>
          </a:p>
          <a:p>
            <a:pPr lvl="2"/>
            <a:r>
              <a:rPr lang="en-GB" dirty="0"/>
              <a:t>Preparedness for new trading arrangements by </a:t>
            </a:r>
            <a:r>
              <a:rPr lang="en-GB" dirty="0" smtClean="0"/>
              <a:t>sector</a:t>
            </a:r>
            <a:r>
              <a:rPr lang="en-GB" baseline="30000" dirty="0" smtClean="0"/>
              <a:t>(a</a:t>
            </a:r>
            <a:r>
              <a:rPr lang="en-GB" baseline="30000" dirty="0"/>
              <a:t>)</a:t>
            </a:r>
          </a:p>
          <a:p>
            <a:pPr lvl="1"/>
            <a:endParaRPr lang="en-GB" dirty="0"/>
          </a:p>
          <a:p>
            <a:endParaRPr lang="en-GB" dirty="0"/>
          </a:p>
        </p:txBody>
      </p:sp>
      <p:sp>
        <p:nvSpPr>
          <p:cNvPr id="7" name="Text Placeholder 6"/>
          <p:cNvSpPr>
            <a:spLocks noGrp="1"/>
          </p:cNvSpPr>
          <p:nvPr>
            <p:ph type="body" sz="quarter" idx="18"/>
          </p:nvPr>
        </p:nvSpPr>
        <p:spPr/>
        <p:txBody>
          <a:bodyPr/>
          <a:lstStyle/>
          <a:p>
            <a:r>
              <a:rPr lang="en-GB" dirty="0"/>
              <a:t>Sources: DMP Survey and Bank calculations.</a:t>
            </a:r>
          </a:p>
          <a:p>
            <a:endParaRPr lang="en-GB" dirty="0"/>
          </a:p>
          <a:p>
            <a:r>
              <a:rPr lang="en-GB" dirty="0"/>
              <a:t>(a)	Question: ‘Do you think your business is prepared for the potential extra requirements for trading with the EU once the current transition period comes to an end?’. Based on average shares across the August, September and October Surveys.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918409"/>
            <a:ext cx="5624286" cy="4773784"/>
          </a:xfrm>
          <a:prstGeom prst="rect">
            <a:avLst/>
          </a:prstGeom>
        </p:spPr>
      </p:pic>
    </p:spTree>
    <p:extLst>
      <p:ext uri="{BB962C8B-B14F-4D97-AF65-F5344CB8AC3E}">
        <p14:creationId xmlns:p14="http://schemas.microsoft.com/office/powerpoint/2010/main" val="40313951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a:t>
            </a:r>
            <a:r>
              <a:rPr lang="en-GB" b="1" dirty="0" smtClean="0"/>
              <a:t>4.3</a:t>
            </a:r>
            <a:r>
              <a:rPr lang="en-GB" dirty="0" smtClean="0"/>
              <a:t>: </a:t>
            </a:r>
            <a:r>
              <a:rPr lang="en-GB" dirty="0"/>
              <a:t>Businesses have taken, and plan to take, a range of actions to prepare for EU </a:t>
            </a:r>
            <a:r>
              <a:rPr lang="en-GB" dirty="0" smtClean="0"/>
              <a:t>withdrawal</a:t>
            </a:r>
          </a:p>
          <a:p>
            <a:pPr lvl="2"/>
            <a:r>
              <a:rPr lang="en-GB" dirty="0"/>
              <a:t>Types of preparation for EU withdrawal </a:t>
            </a:r>
            <a:r>
              <a:rPr lang="en-GB" dirty="0" smtClean="0"/>
              <a:t>undertaken</a:t>
            </a:r>
            <a:r>
              <a:rPr lang="en-GB" baseline="30000" dirty="0" smtClean="0"/>
              <a:t>(a)</a:t>
            </a:r>
          </a:p>
          <a:p>
            <a:pPr lvl="1"/>
            <a:endParaRPr lang="en-GB" dirty="0"/>
          </a:p>
          <a:p>
            <a:endParaRPr lang="en-GB" dirty="0"/>
          </a:p>
        </p:txBody>
      </p:sp>
      <p:sp>
        <p:nvSpPr>
          <p:cNvPr id="7" name="Text Placeholder 6"/>
          <p:cNvSpPr>
            <a:spLocks noGrp="1"/>
          </p:cNvSpPr>
          <p:nvPr>
            <p:ph type="body" sz="quarter" idx="18"/>
          </p:nvPr>
        </p:nvSpPr>
        <p:spPr/>
        <p:txBody>
          <a:bodyPr/>
          <a:lstStyle/>
          <a:p>
            <a:r>
              <a:rPr lang="en-GB" dirty="0" smtClean="0"/>
              <a:t>Source: </a:t>
            </a:r>
            <a:r>
              <a:rPr lang="en-GB" dirty="0"/>
              <a:t>Agents’ survey on preparations for EU withdrawal.</a:t>
            </a:r>
          </a:p>
          <a:p>
            <a:endParaRPr lang="en-GB" dirty="0"/>
          </a:p>
          <a:p>
            <a:r>
              <a:rPr lang="en-GB" dirty="0"/>
              <a:t>(a)	Question: ‘If applicable, what type of preparations has your company undertaken, or will have done by the end of the year?’.</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999744"/>
            <a:ext cx="6065998" cy="4707938"/>
          </a:xfrm>
          <a:prstGeom prst="rect">
            <a:avLst/>
          </a:prstGeom>
        </p:spPr>
      </p:pic>
    </p:spTree>
    <p:extLst>
      <p:ext uri="{BB962C8B-B14F-4D97-AF65-F5344CB8AC3E}">
        <p14:creationId xmlns:p14="http://schemas.microsoft.com/office/powerpoint/2010/main" val="27626273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a:t>
            </a:r>
            <a:r>
              <a:rPr lang="en-GB" b="1" dirty="0" smtClean="0"/>
              <a:t>4.4</a:t>
            </a:r>
            <a:r>
              <a:rPr lang="en-GB" dirty="0" smtClean="0"/>
              <a:t>: </a:t>
            </a:r>
            <a:r>
              <a:rPr lang="en-GB" dirty="0"/>
              <a:t>Some businesses plan to increase their stock holdings relative </a:t>
            </a:r>
            <a:r>
              <a:rPr lang="en-GB" dirty="0" smtClean="0"/>
              <a:t/>
            </a:r>
            <a:br>
              <a:rPr lang="en-GB" dirty="0" smtClean="0"/>
            </a:br>
            <a:r>
              <a:rPr lang="en-GB" dirty="0" smtClean="0"/>
              <a:t>to normal</a:t>
            </a:r>
          </a:p>
          <a:p>
            <a:pPr lvl="2"/>
            <a:r>
              <a:rPr lang="en-GB" dirty="0"/>
              <a:t>Number of weeks of stock holdings at </a:t>
            </a:r>
            <a:r>
              <a:rPr lang="en-GB" dirty="0" smtClean="0"/>
              <a:t>year-end</a:t>
            </a:r>
            <a:r>
              <a:rPr lang="en-GB" baseline="30000" dirty="0" smtClean="0"/>
              <a:t>(a</a:t>
            </a:r>
            <a:r>
              <a:rPr lang="en-GB" baseline="30000" dirty="0"/>
              <a:t>)</a:t>
            </a:r>
          </a:p>
          <a:p>
            <a:pPr lvl="1"/>
            <a:endParaRPr lang="en-GB" dirty="0"/>
          </a:p>
          <a:p>
            <a:endParaRPr lang="en-GB" dirty="0"/>
          </a:p>
        </p:txBody>
      </p:sp>
      <p:sp>
        <p:nvSpPr>
          <p:cNvPr id="7" name="Text Placeholder 6"/>
          <p:cNvSpPr>
            <a:spLocks noGrp="1"/>
          </p:cNvSpPr>
          <p:nvPr>
            <p:ph type="body" sz="quarter" idx="18"/>
          </p:nvPr>
        </p:nvSpPr>
        <p:spPr/>
        <p:txBody>
          <a:bodyPr/>
          <a:lstStyle/>
          <a:p>
            <a:r>
              <a:rPr lang="en-GB" dirty="0" smtClean="0"/>
              <a:t>Source: </a:t>
            </a:r>
            <a:r>
              <a:rPr lang="en-GB" dirty="0"/>
              <a:t>Agents’ survey on preparations for EU withdrawal.</a:t>
            </a:r>
          </a:p>
          <a:p>
            <a:endParaRPr lang="en-GB" dirty="0"/>
          </a:p>
          <a:p>
            <a:r>
              <a:rPr lang="en-GB" dirty="0"/>
              <a:t>(a)	Question: ‘If you hold stocks, how many weeks of normal business activity would be supported by stock holdings?’.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790151"/>
            <a:ext cx="5422177" cy="4848774"/>
          </a:xfrm>
          <a:prstGeom prst="rect">
            <a:avLst/>
          </a:prstGeom>
        </p:spPr>
      </p:pic>
    </p:spTree>
    <p:extLst>
      <p:ext uri="{BB962C8B-B14F-4D97-AF65-F5344CB8AC3E}">
        <p14:creationId xmlns:p14="http://schemas.microsoft.com/office/powerpoint/2010/main" val="5083612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a:t>
            </a:r>
            <a:r>
              <a:rPr lang="en-GB" b="1" dirty="0" smtClean="0"/>
              <a:t>4.5</a:t>
            </a:r>
            <a:r>
              <a:rPr lang="en-GB" dirty="0" smtClean="0"/>
              <a:t>: </a:t>
            </a:r>
            <a:r>
              <a:rPr lang="en-GB" dirty="0"/>
              <a:t>Covid-19 has been the main source of uncertainty for many businesses since March, although </a:t>
            </a:r>
            <a:r>
              <a:rPr lang="en-GB" dirty="0" err="1"/>
              <a:t>Brexit</a:t>
            </a:r>
            <a:r>
              <a:rPr lang="en-GB" dirty="0"/>
              <a:t> is also cited as a key </a:t>
            </a:r>
            <a:r>
              <a:rPr lang="en-GB" dirty="0" smtClean="0"/>
              <a:t>uncertainty</a:t>
            </a:r>
          </a:p>
          <a:p>
            <a:pPr lvl="2"/>
            <a:r>
              <a:rPr lang="en-GB" dirty="0" err="1"/>
              <a:t>Brexit</a:t>
            </a:r>
            <a:r>
              <a:rPr lang="en-GB" dirty="0"/>
              <a:t> and Covid-19 as sources of </a:t>
            </a:r>
            <a:r>
              <a:rPr lang="en-GB" dirty="0" smtClean="0"/>
              <a:t>uncertainty</a:t>
            </a:r>
            <a:r>
              <a:rPr lang="en-GB" baseline="30000" dirty="0" smtClean="0"/>
              <a:t>(a</a:t>
            </a:r>
            <a:r>
              <a:rPr lang="en-GB" baseline="30000" dirty="0"/>
              <a:t>)</a:t>
            </a:r>
          </a:p>
          <a:p>
            <a:pPr lvl="1"/>
            <a:endParaRPr lang="en-GB" dirty="0"/>
          </a:p>
          <a:p>
            <a:endParaRPr lang="en-GB" dirty="0"/>
          </a:p>
        </p:txBody>
      </p:sp>
      <p:sp>
        <p:nvSpPr>
          <p:cNvPr id="7" name="Text Placeholder 6"/>
          <p:cNvSpPr>
            <a:spLocks noGrp="1"/>
          </p:cNvSpPr>
          <p:nvPr>
            <p:ph type="body" sz="quarter" idx="18"/>
          </p:nvPr>
        </p:nvSpPr>
        <p:spPr/>
        <p:txBody>
          <a:bodyPr/>
          <a:lstStyle/>
          <a:p>
            <a:r>
              <a:rPr lang="en-GB" dirty="0"/>
              <a:t>Sources: DMP Survey and Bank calculations.</a:t>
            </a:r>
          </a:p>
          <a:p>
            <a:endParaRPr lang="en-GB" dirty="0"/>
          </a:p>
          <a:p>
            <a:r>
              <a:rPr lang="en-GB" dirty="0"/>
              <a:t>(a)	Based on the survey questions: ‘How much has the result of the EU referendum affected the level of uncertainty affecting your business?’ and ‘How important is the spread of coronavirus (Covid-19) as a source of uncertainty for your business?’.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02599"/>
            <a:ext cx="5492595" cy="4436326"/>
          </a:xfrm>
          <a:prstGeom prst="rect">
            <a:avLst/>
          </a:prstGeom>
        </p:spPr>
      </p:pic>
    </p:spTree>
    <p:extLst>
      <p:ext uri="{BB962C8B-B14F-4D97-AF65-F5344CB8AC3E}">
        <p14:creationId xmlns:p14="http://schemas.microsoft.com/office/powerpoint/2010/main" val="24662743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a:t>
            </a:r>
            <a:r>
              <a:rPr lang="en-GB" b="1" dirty="0" smtClean="0"/>
              <a:t>4.6</a:t>
            </a:r>
            <a:r>
              <a:rPr lang="en-GB" dirty="0" smtClean="0"/>
              <a:t>: </a:t>
            </a:r>
            <a:r>
              <a:rPr lang="en-GB" dirty="0"/>
              <a:t>Moving to a new trading relationship with the EU will affect businesses via a number of </a:t>
            </a:r>
            <a:r>
              <a:rPr lang="en-GB" dirty="0" smtClean="0"/>
              <a:t>channels</a:t>
            </a:r>
          </a:p>
          <a:p>
            <a:pPr lvl="2"/>
            <a:r>
              <a:rPr lang="en-GB" dirty="0"/>
              <a:t>Expected channels by which EU exit will affect </a:t>
            </a:r>
            <a:r>
              <a:rPr lang="en-GB" dirty="0" smtClean="0"/>
              <a:t>businesses</a:t>
            </a:r>
            <a:r>
              <a:rPr lang="en-GB" baseline="30000" dirty="0" smtClean="0"/>
              <a:t>(a</a:t>
            </a:r>
            <a:r>
              <a:rPr lang="en-GB" baseline="30000" dirty="0"/>
              <a:t>)</a:t>
            </a:r>
          </a:p>
          <a:p>
            <a:pPr lvl="1"/>
            <a:endParaRPr lang="en-GB" dirty="0"/>
          </a:p>
          <a:p>
            <a:endParaRPr lang="en-GB" dirty="0"/>
          </a:p>
        </p:txBody>
      </p:sp>
      <p:sp>
        <p:nvSpPr>
          <p:cNvPr id="7" name="Text Placeholder 6"/>
          <p:cNvSpPr>
            <a:spLocks noGrp="1"/>
          </p:cNvSpPr>
          <p:nvPr>
            <p:ph type="body" sz="quarter" idx="18"/>
          </p:nvPr>
        </p:nvSpPr>
        <p:spPr/>
        <p:txBody>
          <a:bodyPr/>
          <a:lstStyle/>
          <a:p>
            <a:r>
              <a:rPr lang="en-GB" dirty="0" smtClean="0"/>
              <a:t>Source: </a:t>
            </a:r>
            <a:r>
              <a:rPr lang="en-GB" dirty="0"/>
              <a:t>Agents’ survey on preparations for EU withdrawal.</a:t>
            </a:r>
          </a:p>
          <a:p>
            <a:endParaRPr lang="en-GB" dirty="0"/>
          </a:p>
          <a:p>
            <a:r>
              <a:rPr lang="en-GB" dirty="0"/>
              <a:t>(a)	Question: ‘What are the main channels for any impact of EU exit on your company?’.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28" y="2242837"/>
            <a:ext cx="6055938" cy="4396088"/>
          </a:xfrm>
          <a:prstGeom prst="rect">
            <a:avLst/>
          </a:prstGeom>
        </p:spPr>
      </p:pic>
    </p:spTree>
    <p:extLst>
      <p:ext uri="{BB962C8B-B14F-4D97-AF65-F5344CB8AC3E}">
        <p14:creationId xmlns:p14="http://schemas.microsoft.com/office/powerpoint/2010/main" val="3366902542"/>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PR Widescreen Presentation Template.potx" id="{01FDA625-1EE4-47DD-96E4-CB251D5ABC0B}" vid="{9F1AEA77-3D97-4B19-9DE0-82069E8DB4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Section 4 - In Focus The transition to a new UK-EU trading relationship</Template>
  <TotalTime>20</TotalTime>
  <Words>456</Words>
  <Application>Microsoft Office PowerPoint</Application>
  <PresentationFormat>Widescreen</PresentationFormat>
  <Paragraphs>33</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2020</dc:title>
  <dc:subject>Section 4 In focus: The transition to a new UK-EU trading relationship</dc:subject>
  <dc:creator>Bank of England</dc:creator>
  <cp:lastModifiedBy>Wells, Lauren</cp:lastModifiedBy>
  <cp:revision>10</cp:revision>
  <dcterms:created xsi:type="dcterms:W3CDTF">2020-10-30T13:36:24Z</dcterms:created>
  <dcterms:modified xsi:type="dcterms:W3CDTF">2020-11-05T05:20:14Z</dcterms:modified>
</cp:coreProperties>
</file>