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8"/>
  </p:notesMasterIdLst>
  <p:sldIdLst>
    <p:sldId id="374" r:id="rId2"/>
    <p:sldId id="400" r:id="rId3"/>
    <p:sldId id="401" r:id="rId4"/>
    <p:sldId id="402" r:id="rId5"/>
    <p:sldId id="403" r:id="rId6"/>
    <p:sldId id="404" r:id="rId7"/>
    <p:sldId id="405" r:id="rId8"/>
    <p:sldId id="406" r:id="rId9"/>
    <p:sldId id="407" r:id="rId10"/>
    <p:sldId id="408" r:id="rId11"/>
    <p:sldId id="409" r:id="rId12"/>
    <p:sldId id="410" r:id="rId13"/>
    <p:sldId id="411" r:id="rId14"/>
    <p:sldId id="412" r:id="rId15"/>
    <p:sldId id="413" r:id="rId16"/>
    <p:sldId id="379" r:id="rId17"/>
    <p:sldId id="383" r:id="rId18"/>
    <p:sldId id="384" r:id="rId19"/>
    <p:sldId id="385" r:id="rId20"/>
    <p:sldId id="386" r:id="rId21"/>
    <p:sldId id="387" r:id="rId22"/>
    <p:sldId id="388" r:id="rId23"/>
    <p:sldId id="389" r:id="rId24"/>
    <p:sldId id="390" r:id="rId25"/>
    <p:sldId id="391" r:id="rId26"/>
    <p:sldId id="392" r:id="rId27"/>
    <p:sldId id="393" r:id="rId28"/>
    <p:sldId id="394" r:id="rId29"/>
    <p:sldId id="395" r:id="rId30"/>
    <p:sldId id="396" r:id="rId31"/>
    <p:sldId id="397" r:id="rId32"/>
    <p:sldId id="398" r:id="rId33"/>
    <p:sldId id="414" r:id="rId34"/>
    <p:sldId id="415" r:id="rId35"/>
    <p:sldId id="416" r:id="rId36"/>
    <p:sldId id="39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showGuides="1">
      <p:cViewPr varScale="1">
        <p:scale>
          <a:sx n="109" d="100"/>
          <a:sy n="109" d="100"/>
        </p:scale>
        <p:origin x="67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bankofengland.co.uk/monetary-policy-report/2020/november-2020" TargetMode="Externa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bankofengland.co.uk/monetary-policy-report/2020/november-2020"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November 2020</a:t>
            </a:r>
          </a:p>
          <a:p>
            <a:pPr lvl="1"/>
            <a:r>
              <a:rPr lang="en-GB" sz="4000" dirty="0" smtClean="0"/>
              <a:t>Current economic conditions</a:t>
            </a: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739" r="9739"/>
          <a:stretch>
            <a:fillRect/>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1"/>
          </a:xfrm>
        </p:spPr>
        <p:txBody>
          <a:bodyPr/>
          <a:lstStyle/>
          <a:p>
            <a:pPr lvl="1"/>
            <a:r>
              <a:rPr lang="en-GB" b="1" dirty="0"/>
              <a:t>Chart 2.9:</a:t>
            </a:r>
            <a:r>
              <a:rPr lang="en-GB" dirty="0"/>
              <a:t> Investment‑grade corporate bond spreads </a:t>
            </a:r>
            <a:r>
              <a:rPr lang="en-GB" dirty="0" smtClean="0"/>
              <a:t>have recovered </a:t>
            </a:r>
            <a:r>
              <a:rPr lang="en-GB" dirty="0"/>
              <a:t>most of the way to pre‑</a:t>
            </a:r>
            <a:r>
              <a:rPr lang="en-GB" dirty="0" err="1"/>
              <a:t>Covid</a:t>
            </a:r>
            <a:r>
              <a:rPr lang="en-GB" dirty="0"/>
              <a:t> levels</a:t>
            </a:r>
          </a:p>
          <a:p>
            <a:pPr lvl="2"/>
            <a:r>
              <a:rPr lang="en-GB" dirty="0"/>
              <a:t>International non‑financial corporate bond spreads</a:t>
            </a:r>
            <a:r>
              <a:rPr lang="en-GB" baseline="30000" dirty="0"/>
              <a:t>(a)</a:t>
            </a:r>
          </a:p>
        </p:txBody>
      </p:sp>
      <p:sp>
        <p:nvSpPr>
          <p:cNvPr id="3" name="Text Placeholder 2"/>
          <p:cNvSpPr>
            <a:spLocks noGrp="1"/>
          </p:cNvSpPr>
          <p:nvPr>
            <p:ph type="body" sz="quarter" idx="18"/>
          </p:nvPr>
        </p:nvSpPr>
        <p:spPr/>
        <p:txBody>
          <a:bodyPr/>
          <a:lstStyle/>
          <a:p>
            <a:endParaRPr lang="en-GB" dirty="0"/>
          </a:p>
          <a:p>
            <a:pPr marL="0" indent="0"/>
            <a:r>
              <a:rPr lang="en-GB" dirty="0"/>
              <a:t>Sources: Eikon from Refinitiv, ICE/BoAML Global Research and </a:t>
            </a:r>
            <a:r>
              <a:rPr lang="en-GB" dirty="0" smtClean="0"/>
              <a:t/>
            </a:r>
            <a:br>
              <a:rPr lang="en-GB" dirty="0" smtClean="0"/>
            </a:br>
            <a:r>
              <a:rPr lang="en-GB" dirty="0" smtClean="0"/>
              <a:t>Bank </a:t>
            </a:r>
            <a:r>
              <a:rPr lang="en-GB" dirty="0"/>
              <a:t>calculations</a:t>
            </a:r>
            <a:r>
              <a:rPr lang="en-GB" dirty="0" smtClean="0"/>
              <a:t>.</a:t>
            </a:r>
          </a:p>
          <a:p>
            <a:endParaRPr lang="en-GB" dirty="0"/>
          </a:p>
          <a:p>
            <a:r>
              <a:rPr lang="en-GB" dirty="0"/>
              <a:t>(</a:t>
            </a:r>
            <a:r>
              <a:rPr lang="en-GB" dirty="0" smtClean="0"/>
              <a:t>a)	Option‑adjusted </a:t>
            </a:r>
            <a:r>
              <a:rPr lang="en-GB" dirty="0"/>
              <a:t>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98641"/>
            <a:ext cx="6175871" cy="4640284"/>
          </a:xfrm>
          <a:prstGeom prst="rect">
            <a:avLst/>
          </a:prstGeom>
        </p:spPr>
      </p:pic>
    </p:spTree>
    <p:extLst>
      <p:ext uri="{BB962C8B-B14F-4D97-AF65-F5344CB8AC3E}">
        <p14:creationId xmlns:p14="http://schemas.microsoft.com/office/powerpoint/2010/main" val="2100715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2.10: </a:t>
            </a:r>
            <a:r>
              <a:rPr lang="en-GB" dirty="0"/>
              <a:t>Sterling has appreciated a little overall </a:t>
            </a:r>
            <a:r>
              <a:rPr lang="en-GB" dirty="0" smtClean="0"/>
              <a:t>since the </a:t>
            </a:r>
            <a:r>
              <a:rPr lang="en-GB" dirty="0"/>
              <a:t>run-up to the </a:t>
            </a:r>
            <a:r>
              <a:rPr lang="en-GB" dirty="0" smtClean="0"/>
              <a:t/>
            </a:r>
            <a:br>
              <a:rPr lang="en-GB" dirty="0" smtClean="0"/>
            </a:br>
            <a:r>
              <a:rPr lang="en-GB" dirty="0" smtClean="0"/>
              <a:t>August </a:t>
            </a:r>
            <a:r>
              <a:rPr lang="en-GB" i="1" dirty="0"/>
              <a:t>Report</a:t>
            </a:r>
          </a:p>
          <a:p>
            <a:pPr lvl="2"/>
            <a:r>
              <a:rPr lang="en-GB" dirty="0"/>
              <a:t>Sterling ERI</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26631"/>
            <a:ext cx="5418136" cy="4412294"/>
          </a:xfrm>
          <a:prstGeom prst="rect">
            <a:avLst/>
          </a:prstGeom>
        </p:spPr>
      </p:pic>
    </p:spTree>
    <p:extLst>
      <p:ext uri="{BB962C8B-B14F-4D97-AF65-F5344CB8AC3E}">
        <p14:creationId xmlns:p14="http://schemas.microsoft.com/office/powerpoint/2010/main" val="38714510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2.11: </a:t>
            </a:r>
            <a:r>
              <a:rPr lang="en-GB" dirty="0"/>
              <a:t>Corporates have raised more finance in </a:t>
            </a:r>
            <a:r>
              <a:rPr lang="en-GB" dirty="0" smtClean="0"/>
              <a:t>2020 so </a:t>
            </a:r>
            <a:r>
              <a:rPr lang="en-GB" dirty="0"/>
              <a:t>far than in previous years</a:t>
            </a:r>
          </a:p>
          <a:p>
            <a:pPr lvl="2"/>
            <a:r>
              <a:rPr lang="en-GB" dirty="0"/>
              <a:t>Cumulative net finance raised by private non‑financial </a:t>
            </a:r>
            <a:r>
              <a:rPr lang="en-GB" dirty="0" smtClean="0"/>
              <a:t>corporations since </a:t>
            </a:r>
            <a:r>
              <a:rPr lang="en-GB" dirty="0"/>
              <a:t>January</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Bank of England and Bank calculations</a:t>
            </a:r>
            <a:r>
              <a:rPr lang="en-GB" dirty="0" smtClean="0"/>
              <a:t>.</a:t>
            </a:r>
          </a:p>
          <a:p>
            <a:endParaRPr lang="en-GB" dirty="0"/>
          </a:p>
          <a:p>
            <a:r>
              <a:rPr lang="en-GB" dirty="0"/>
              <a:t>(</a:t>
            </a:r>
            <a:r>
              <a:rPr lang="en-GB" dirty="0" smtClean="0"/>
              <a:t>a)	Components </a:t>
            </a:r>
            <a:r>
              <a:rPr lang="en-GB" dirty="0"/>
              <a:t>may not sum to total as a result of seasonal adjustment. </a:t>
            </a:r>
            <a:r>
              <a:rPr lang="en-GB" dirty="0" smtClean="0"/>
              <a:t/>
            </a:r>
            <a:br>
              <a:rPr lang="en-GB" dirty="0" smtClean="0"/>
            </a:br>
            <a:r>
              <a:rPr lang="en-GB" dirty="0" smtClean="0"/>
              <a:t>Data </a:t>
            </a:r>
            <a:r>
              <a:rPr lang="en-GB" dirty="0"/>
              <a:t>are for UK‑resident PNFCs.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44715"/>
            <a:ext cx="5248667" cy="4794210"/>
          </a:xfrm>
          <a:prstGeom prst="rect">
            <a:avLst/>
          </a:prstGeom>
        </p:spPr>
      </p:pic>
    </p:spTree>
    <p:extLst>
      <p:ext uri="{BB962C8B-B14F-4D97-AF65-F5344CB8AC3E}">
        <p14:creationId xmlns:p14="http://schemas.microsoft.com/office/powerpoint/2010/main" val="28387086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2.12: </a:t>
            </a:r>
            <a:r>
              <a:rPr lang="en-GB" dirty="0"/>
              <a:t>Mortgage spreads have increased, </a:t>
            </a:r>
            <a:r>
              <a:rPr lang="en-GB" dirty="0" smtClean="0"/>
              <a:t>particularly at </a:t>
            </a:r>
            <a:r>
              <a:rPr lang="en-GB" dirty="0"/>
              <a:t>high LTVs</a:t>
            </a:r>
          </a:p>
          <a:p>
            <a:pPr lvl="2"/>
            <a:r>
              <a:rPr lang="en-GB" dirty="0"/>
              <a:t>Spreads on selected fixed‑rate mortgages</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Bank of England, Bloomberg Finance L.P. and Bank calculations</a:t>
            </a:r>
            <a:r>
              <a:rPr lang="en-GB" dirty="0" smtClean="0"/>
              <a:t>.</a:t>
            </a:r>
          </a:p>
          <a:p>
            <a:endParaRPr lang="en-GB" dirty="0"/>
          </a:p>
          <a:p>
            <a:r>
              <a:rPr lang="en-GB" dirty="0"/>
              <a:t>(</a:t>
            </a:r>
            <a:r>
              <a:rPr lang="en-GB" dirty="0" smtClean="0"/>
              <a:t>a)	Spreads </a:t>
            </a:r>
            <a:r>
              <a:rPr lang="en-GB" dirty="0"/>
              <a:t>over swap rates of equivalent maturity. Data are not seasonally adjusted. October 2020 quoted rates data are flash estimates using data </a:t>
            </a:r>
            <a:r>
              <a:rPr lang="en-GB" dirty="0" smtClean="0"/>
              <a:t/>
            </a:r>
            <a:br>
              <a:rPr lang="en-GB" dirty="0" smtClean="0"/>
            </a:br>
            <a:r>
              <a:rPr lang="en-GB" dirty="0" smtClean="0"/>
              <a:t>to </a:t>
            </a:r>
            <a:r>
              <a:rPr lang="en-GB" dirty="0"/>
              <a:t>28 October and are subject to change until publication on 6 November. </a:t>
            </a:r>
            <a:r>
              <a:rPr lang="en-GB" dirty="0" smtClean="0"/>
              <a:t/>
            </a:r>
            <a:br>
              <a:rPr lang="en-GB" dirty="0" smtClean="0"/>
            </a:br>
            <a:r>
              <a:rPr lang="en-GB" dirty="0" smtClean="0"/>
              <a:t>See </a:t>
            </a:r>
            <a:r>
              <a:rPr lang="en-GB" dirty="0"/>
              <a:t>footnote (a) of </a:t>
            </a:r>
            <a:r>
              <a:rPr lang="en-GB" b="1" dirty="0"/>
              <a:t>Table 2.C</a:t>
            </a:r>
            <a:r>
              <a:rPr lang="en-GB" dirty="0"/>
              <a:t> for more detail on the Bank’s quoted rates series.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0043"/>
            <a:ext cx="5324257" cy="4398882"/>
          </a:xfrm>
          <a:prstGeom prst="rect">
            <a:avLst/>
          </a:prstGeom>
        </p:spPr>
      </p:pic>
    </p:spTree>
    <p:extLst>
      <p:ext uri="{BB962C8B-B14F-4D97-AF65-F5344CB8AC3E}">
        <p14:creationId xmlns:p14="http://schemas.microsoft.com/office/powerpoint/2010/main" val="24507282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1"/>
          </a:xfrm>
        </p:spPr>
        <p:txBody>
          <a:bodyPr/>
          <a:lstStyle/>
          <a:p>
            <a:pPr lvl="1"/>
            <a:r>
              <a:rPr lang="en-GB" b="1" dirty="0"/>
              <a:t>Chart 2.13: </a:t>
            </a:r>
            <a:r>
              <a:rPr lang="en-GB" dirty="0"/>
              <a:t>Lenders reported further reductions in </a:t>
            </a:r>
            <a:r>
              <a:rPr lang="en-GB" dirty="0" smtClean="0"/>
              <a:t>the availability </a:t>
            </a:r>
            <a:r>
              <a:rPr lang="en-GB" dirty="0"/>
              <a:t>of unsecured credit in Q3</a:t>
            </a:r>
          </a:p>
          <a:p>
            <a:pPr lvl="2"/>
            <a:r>
              <a:rPr lang="en-GB" dirty="0"/>
              <a:t>Household unsecured credit availability</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 Bank of England </a:t>
            </a:r>
            <a:r>
              <a:rPr lang="en-GB" i="1" dirty="0"/>
              <a:t>Credit Conditions Survey</a:t>
            </a:r>
            <a:r>
              <a:rPr lang="en-GB" dirty="0" smtClean="0"/>
              <a:t>.</a:t>
            </a:r>
          </a:p>
          <a:p>
            <a:r>
              <a:rPr lang="en-GB" dirty="0" smtClean="0"/>
              <a:t> </a:t>
            </a:r>
            <a:endParaRPr lang="en-GB" dirty="0"/>
          </a:p>
          <a:p>
            <a:r>
              <a:rPr lang="en-GB" dirty="0"/>
              <a:t>(</a:t>
            </a:r>
            <a:r>
              <a:rPr lang="en-GB" dirty="0" smtClean="0"/>
              <a:t>a)	Lender </a:t>
            </a:r>
            <a:r>
              <a:rPr lang="en-GB" dirty="0"/>
              <a:t>responses are weighted by market shares. A positive balance indicates an increase in availability. The red diamond shows the expected change over the next three months, as reported in the Q3 Survey.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3220"/>
            <a:ext cx="5418136" cy="4425705"/>
          </a:xfrm>
          <a:prstGeom prst="rect">
            <a:avLst/>
          </a:prstGeom>
        </p:spPr>
      </p:pic>
    </p:spTree>
    <p:extLst>
      <p:ext uri="{BB962C8B-B14F-4D97-AF65-F5344CB8AC3E}">
        <p14:creationId xmlns:p14="http://schemas.microsoft.com/office/powerpoint/2010/main" val="13724728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2.14: </a:t>
            </a:r>
            <a:r>
              <a:rPr lang="en-GB" dirty="0"/>
              <a:t>Widening mortgage spreads have pushed up </a:t>
            </a:r>
            <a:r>
              <a:rPr lang="en-GB" dirty="0" smtClean="0"/>
              <a:t>a measure </a:t>
            </a:r>
            <a:r>
              <a:rPr lang="en-GB" dirty="0"/>
              <a:t>of </a:t>
            </a:r>
            <a:r>
              <a:rPr lang="en-GB" dirty="0" smtClean="0"/>
              <a:t/>
            </a:r>
            <a:br>
              <a:rPr lang="en-GB" dirty="0" smtClean="0"/>
            </a:br>
            <a:r>
              <a:rPr lang="en-GB" dirty="0" smtClean="0"/>
              <a:t>UK </a:t>
            </a:r>
            <a:r>
              <a:rPr lang="en-GB" dirty="0"/>
              <a:t>financial conditions since the August </a:t>
            </a:r>
            <a:r>
              <a:rPr lang="en-GB" i="1" dirty="0"/>
              <a:t>Report</a:t>
            </a:r>
          </a:p>
          <a:p>
            <a:pPr lvl="2"/>
            <a:r>
              <a:rPr lang="en-GB" dirty="0"/>
              <a:t>Contributions to changes in the UK Monetary and </a:t>
            </a:r>
            <a:r>
              <a:rPr lang="en-GB" dirty="0" smtClean="0"/>
              <a:t>Financial Conditions </a:t>
            </a:r>
            <a:r>
              <a:rPr lang="en-GB" dirty="0"/>
              <a:t>Index since the </a:t>
            </a:r>
            <a:r>
              <a:rPr lang="en-GB" dirty="0" smtClean="0"/>
              <a:t/>
            </a:r>
            <a:br>
              <a:rPr lang="en-GB" dirty="0" smtClean="0"/>
            </a:br>
            <a:r>
              <a:rPr lang="en-GB" dirty="0" smtClean="0"/>
              <a:t>August </a:t>
            </a:r>
            <a:r>
              <a:rPr lang="en-GB" dirty="0"/>
              <a:t>2020 </a:t>
            </a:r>
            <a:r>
              <a:rPr lang="en-GB" i="1" dirty="0"/>
              <a:t>Report</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pPr marL="0" indent="0"/>
            <a:r>
              <a:rPr lang="en-GB" dirty="0"/>
              <a:t>Sources: Bloomberg Finance L.P., Eikon from Refinitiv, ICE/BoAML Global Research and Bank calculations</a:t>
            </a:r>
            <a:r>
              <a:rPr lang="en-GB" dirty="0" smtClean="0"/>
              <a:t>.</a:t>
            </a:r>
          </a:p>
          <a:p>
            <a:endParaRPr lang="en-GB" dirty="0"/>
          </a:p>
          <a:p>
            <a:r>
              <a:rPr lang="en-GB" dirty="0"/>
              <a:t>(</a:t>
            </a:r>
            <a:r>
              <a:rPr lang="en-GB" dirty="0" smtClean="0"/>
              <a:t>a)	The </a:t>
            </a:r>
            <a:r>
              <a:rPr lang="en-GB" dirty="0"/>
              <a:t>UK Monetary and Financial Conditions Index (MFCI) summarises information from the following series: short‑term interest rates, the sterling ERI, corporate bond spreads, equity prices, and household and corporate bank lending spreads. The series weights are based on the estimated impact of each variable on UK GDP. The chart shows changes in the MFCI from the average level over the 15 working days to 29 July 2020. An increase in the MFCI signals tighter financial conditions and a decrease signals looser conditions. For more information, see ‘</a:t>
            </a:r>
            <a:r>
              <a:rPr lang="en-GB" u="sng" dirty="0">
                <a:hlinkClick r:id="rId2"/>
              </a:rPr>
              <a:t>How can we measure UK financial conditions?</a:t>
            </a:r>
            <a:r>
              <a:rPr lang="en-GB" dirty="0"/>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06515"/>
            <a:ext cx="5465075" cy="4432410"/>
          </a:xfrm>
          <a:prstGeom prst="rect">
            <a:avLst/>
          </a:prstGeom>
        </p:spPr>
      </p:pic>
    </p:spTree>
    <p:extLst>
      <p:ext uri="{BB962C8B-B14F-4D97-AF65-F5344CB8AC3E}">
        <p14:creationId xmlns:p14="http://schemas.microsoft.com/office/powerpoint/2010/main" val="3773053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a:t>
            </a:r>
            <a:r>
              <a:rPr lang="en-GB" b="1" dirty="0"/>
              <a:t>2.15: </a:t>
            </a:r>
            <a:r>
              <a:rPr lang="en-GB" dirty="0"/>
              <a:t>Output recovered after falling sharply in March and April </a:t>
            </a:r>
          </a:p>
          <a:p>
            <a:pPr lvl="2"/>
            <a:r>
              <a:rPr lang="en-GB" dirty="0"/>
              <a:t>Change in GDP relative to 2019 </a:t>
            </a:r>
            <a:r>
              <a:rPr lang="en-GB" dirty="0" smtClean="0"/>
              <a:t>Q4</a:t>
            </a:r>
            <a:r>
              <a:rPr lang="en-GB" baseline="30000" dirty="0" smtClean="0"/>
              <a:t>(a</a:t>
            </a:r>
            <a:r>
              <a:rPr lang="en-GB" baseline="30000" dirty="0"/>
              <a:t>) </a:t>
            </a:r>
          </a:p>
        </p:txBody>
      </p:sp>
      <p:sp>
        <p:nvSpPr>
          <p:cNvPr id="7" name="Text Placeholder 6"/>
          <p:cNvSpPr>
            <a:spLocks noGrp="1"/>
          </p:cNvSpPr>
          <p:nvPr>
            <p:ph type="body" sz="quarter" idx="18"/>
          </p:nvPr>
        </p:nvSpPr>
        <p:spPr/>
        <p:txBody>
          <a:bodyPr/>
          <a:lstStyle/>
          <a:p>
            <a:endParaRPr lang="en-GB" dirty="0"/>
          </a:p>
          <a:p>
            <a:r>
              <a:rPr lang="en-GB" dirty="0"/>
              <a:t> </a:t>
            </a:r>
          </a:p>
          <a:p>
            <a:r>
              <a:rPr lang="en-GB" dirty="0"/>
              <a:t>Sources: ONS and Bank calculations. </a:t>
            </a:r>
            <a:endParaRPr lang="en-GB" dirty="0" smtClean="0"/>
          </a:p>
          <a:p>
            <a:endParaRPr lang="en-GB" dirty="0"/>
          </a:p>
          <a:p>
            <a:r>
              <a:rPr lang="en-GB" dirty="0"/>
              <a:t>(a) </a:t>
            </a:r>
            <a:r>
              <a:rPr lang="en-GB" dirty="0" smtClean="0"/>
              <a:t>	Diamond </a:t>
            </a:r>
            <a:r>
              <a:rPr lang="en-GB" dirty="0"/>
              <a:t>is a Bank staff projection for September. </a:t>
            </a:r>
          </a:p>
          <a:p>
            <a:r>
              <a:rPr lang="en-GB" dirty="0"/>
              <a:t>(b) </a:t>
            </a:r>
            <a:r>
              <a:rPr lang="en-GB" dirty="0" smtClean="0"/>
              <a:t>	Bank </a:t>
            </a:r>
            <a:r>
              <a:rPr lang="en-GB" dirty="0"/>
              <a:t>staff projection.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45580"/>
            <a:ext cx="5411430" cy="4593345"/>
          </a:xfrm>
          <a:prstGeom prst="rect">
            <a:avLst/>
          </a:prstGeom>
        </p:spPr>
      </p:pic>
    </p:spTree>
    <p:extLst>
      <p:ext uri="{BB962C8B-B14F-4D97-AF65-F5344CB8AC3E}">
        <p14:creationId xmlns:p14="http://schemas.microsoft.com/office/powerpoint/2010/main" val="1254934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a:t>
            </a:r>
            <a:r>
              <a:rPr lang="en-GB" b="1" dirty="0"/>
              <a:t>2.16: </a:t>
            </a:r>
            <a:r>
              <a:rPr lang="en-GB" dirty="0"/>
              <a:t>The recovery was driven by a sharp pickup in consumption </a:t>
            </a:r>
          </a:p>
          <a:p>
            <a:pPr lvl="2"/>
            <a:r>
              <a:rPr lang="en-GB" dirty="0"/>
              <a:t>Contributions to change in GDP since 2019 </a:t>
            </a:r>
            <a:r>
              <a:rPr lang="en-GB" dirty="0" smtClean="0"/>
              <a:t>Q4</a:t>
            </a:r>
            <a:r>
              <a:rPr lang="en-GB" baseline="30000" dirty="0" smtClean="0"/>
              <a:t>(a</a:t>
            </a:r>
            <a:r>
              <a:rPr lang="en-GB" baseline="30000" dirty="0"/>
              <a:t>) </a:t>
            </a:r>
          </a:p>
        </p:txBody>
      </p:sp>
      <p:sp>
        <p:nvSpPr>
          <p:cNvPr id="7" name="Text Placeholder 6"/>
          <p:cNvSpPr>
            <a:spLocks noGrp="1"/>
          </p:cNvSpPr>
          <p:nvPr>
            <p:ph type="body" sz="quarter" idx="18"/>
          </p:nvPr>
        </p:nvSpPr>
        <p:spPr/>
        <p:txBody>
          <a:bodyPr/>
          <a:lstStyle/>
          <a:p>
            <a:endParaRPr lang="en-GB" dirty="0"/>
          </a:p>
          <a:p>
            <a:r>
              <a:rPr lang="en-GB" dirty="0"/>
              <a:t> </a:t>
            </a:r>
          </a:p>
          <a:p>
            <a:r>
              <a:rPr lang="en-GB" dirty="0"/>
              <a:t>Sources: ONS and Bank calculations. </a:t>
            </a:r>
            <a:endParaRPr lang="en-GB" dirty="0" smtClean="0"/>
          </a:p>
          <a:p>
            <a:endParaRPr lang="en-GB" dirty="0"/>
          </a:p>
          <a:p>
            <a:r>
              <a:rPr lang="en-GB" dirty="0"/>
              <a:t>(a) </a:t>
            </a:r>
            <a:r>
              <a:rPr lang="en-GB" dirty="0" smtClean="0"/>
              <a:t>	Household </a:t>
            </a:r>
            <a:r>
              <a:rPr lang="en-GB" dirty="0"/>
              <a:t>consumption data include non-profit institutions serving households (NPISH) and net trade data exclude the impact of missing trader intra-community (MTIC) fraud. </a:t>
            </a:r>
          </a:p>
          <a:p>
            <a:r>
              <a:rPr lang="en-GB" dirty="0"/>
              <a:t>(b) </a:t>
            </a:r>
            <a:r>
              <a:rPr lang="en-GB" dirty="0" smtClean="0"/>
              <a:t>	Bank </a:t>
            </a:r>
            <a:r>
              <a:rPr lang="en-GB" dirty="0"/>
              <a:t>staff projection.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45580"/>
            <a:ext cx="5384608" cy="4593345"/>
          </a:xfrm>
          <a:prstGeom prst="rect">
            <a:avLst/>
          </a:prstGeom>
        </p:spPr>
      </p:pic>
    </p:spTree>
    <p:extLst>
      <p:ext uri="{BB962C8B-B14F-4D97-AF65-F5344CB8AC3E}">
        <p14:creationId xmlns:p14="http://schemas.microsoft.com/office/powerpoint/2010/main" val="3424640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2.17: </a:t>
            </a:r>
            <a:r>
              <a:rPr lang="en-GB" dirty="0"/>
              <a:t>The recovery in spending was driven by household goods and a pickup in some forms of social consumption </a:t>
            </a:r>
          </a:p>
          <a:p>
            <a:pPr lvl="2"/>
            <a:r>
              <a:rPr lang="en-GB" dirty="0"/>
              <a:t>Consumer spending by </a:t>
            </a:r>
            <a:r>
              <a:rPr lang="en-GB" dirty="0" smtClean="0"/>
              <a:t>sector</a:t>
            </a:r>
            <a:r>
              <a:rPr lang="en-GB" baseline="30000" dirty="0" smtClean="0"/>
              <a:t>(a</a:t>
            </a:r>
            <a:r>
              <a:rPr lang="en-GB" baseline="30000" dirty="0"/>
              <a:t>)</a:t>
            </a:r>
            <a:r>
              <a:rPr lang="en-GB" dirty="0"/>
              <a:t> </a:t>
            </a:r>
          </a:p>
        </p:txBody>
      </p:sp>
      <p:sp>
        <p:nvSpPr>
          <p:cNvPr id="3" name="Text Placeholder 2"/>
          <p:cNvSpPr>
            <a:spLocks noGrp="1"/>
          </p:cNvSpPr>
          <p:nvPr>
            <p:ph type="body" sz="quarter" idx="18"/>
          </p:nvPr>
        </p:nvSpPr>
        <p:spPr/>
        <p:txBody>
          <a:bodyPr/>
          <a:lstStyle/>
          <a:p>
            <a:endParaRPr lang="en-GB" dirty="0"/>
          </a:p>
          <a:p>
            <a:r>
              <a:rPr lang="en-GB" dirty="0"/>
              <a:t>Source: Visa. </a:t>
            </a:r>
            <a:endParaRPr lang="en-GB" dirty="0" smtClean="0"/>
          </a:p>
          <a:p>
            <a:endParaRPr lang="en-GB" dirty="0"/>
          </a:p>
          <a:p>
            <a:r>
              <a:rPr lang="en-GB" dirty="0"/>
              <a:t>(a) </a:t>
            </a:r>
            <a:r>
              <a:rPr lang="en-GB" dirty="0" smtClean="0"/>
              <a:t>	Volume </a:t>
            </a:r>
            <a:r>
              <a:rPr lang="en-GB" dirty="0"/>
              <a:t>measure. Data are not adjusted for seasonality or trading days.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87172"/>
            <a:ext cx="5941173" cy="4445822"/>
          </a:xfrm>
          <a:prstGeom prst="rect">
            <a:avLst/>
          </a:prstGeom>
        </p:spPr>
      </p:pic>
    </p:spTree>
    <p:extLst>
      <p:ext uri="{BB962C8B-B14F-4D97-AF65-F5344CB8AC3E}">
        <p14:creationId xmlns:p14="http://schemas.microsoft.com/office/powerpoint/2010/main" val="988089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2.18: </a:t>
            </a:r>
            <a:r>
              <a:rPr lang="en-GB" dirty="0"/>
              <a:t>The household saving rate is expected to have fallen back in Q3 </a:t>
            </a:r>
          </a:p>
          <a:p>
            <a:pPr lvl="2"/>
            <a:r>
              <a:rPr lang="en-GB" dirty="0"/>
              <a:t>Saving </a:t>
            </a:r>
            <a:r>
              <a:rPr lang="en-GB" dirty="0" smtClean="0"/>
              <a:t>ratio</a:t>
            </a:r>
            <a:r>
              <a:rPr lang="en-GB" baseline="30000" dirty="0" smtClean="0"/>
              <a:t>(a</a:t>
            </a:r>
            <a:r>
              <a:rPr lang="en-GB" baseline="30000" dirty="0"/>
              <a:t>)</a:t>
            </a:r>
            <a:r>
              <a:rPr lang="en-GB" dirty="0"/>
              <a:t> </a:t>
            </a:r>
          </a:p>
        </p:txBody>
      </p:sp>
      <p:sp>
        <p:nvSpPr>
          <p:cNvPr id="3" name="Text Placeholder 2"/>
          <p:cNvSpPr>
            <a:spLocks noGrp="1"/>
          </p:cNvSpPr>
          <p:nvPr>
            <p:ph type="body" sz="quarter" idx="18"/>
          </p:nvPr>
        </p:nvSpPr>
        <p:spPr/>
        <p:txBody>
          <a:bodyPr/>
          <a:lstStyle/>
          <a:p>
            <a:endParaRPr lang="en-GB" dirty="0"/>
          </a:p>
          <a:p>
            <a:r>
              <a:rPr lang="en-GB" dirty="0"/>
              <a:t>Sources: ONS and Bank calculations. </a:t>
            </a:r>
            <a:endParaRPr lang="en-GB" dirty="0" smtClean="0"/>
          </a:p>
          <a:p>
            <a:endParaRPr lang="en-GB" dirty="0"/>
          </a:p>
          <a:p>
            <a:r>
              <a:rPr lang="en-GB" dirty="0"/>
              <a:t>(a) </a:t>
            </a:r>
            <a:r>
              <a:rPr lang="en-GB" dirty="0" smtClean="0"/>
              <a:t>	Saving </a:t>
            </a:r>
            <a:r>
              <a:rPr lang="en-GB" dirty="0"/>
              <a:t>as a percentage of household post-tax income. Includes NPISH. Diamond is a Bank staff projection for Q3.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398019" cy="4358649"/>
          </a:xfrm>
          <a:prstGeom prst="rect">
            <a:avLst/>
          </a:prstGeom>
        </p:spPr>
      </p:pic>
    </p:spTree>
    <p:extLst>
      <p:ext uri="{BB962C8B-B14F-4D97-AF65-F5344CB8AC3E}">
        <p14:creationId xmlns:p14="http://schemas.microsoft.com/office/powerpoint/2010/main" val="4158514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784838"/>
          </a:xfrm>
        </p:spPr>
        <p:txBody>
          <a:bodyPr/>
          <a:lstStyle/>
          <a:p>
            <a:pPr lvl="1"/>
            <a:r>
              <a:rPr lang="en-GB" b="1" dirty="0"/>
              <a:t>Chart 2.1: </a:t>
            </a:r>
            <a:r>
              <a:rPr lang="en-GB" dirty="0"/>
              <a:t>GDP recovered in Q3, but remains around 9% below its 2019 Q4 level. Unemployment is expected to rise over </a:t>
            </a:r>
            <a:r>
              <a:rPr lang="en-GB" dirty="0" smtClean="0"/>
              <a:t>the coming </a:t>
            </a:r>
            <a:r>
              <a:rPr lang="en-GB" dirty="0"/>
              <a:t>months. Inflation is expected to remain below the MPC’s </a:t>
            </a:r>
            <a:r>
              <a:rPr lang="en-GB" dirty="0" smtClean="0"/>
              <a:t>target</a:t>
            </a:r>
          </a:p>
          <a:p>
            <a:pPr lvl="2"/>
            <a:r>
              <a:rPr lang="en-GB" dirty="0"/>
              <a:t>Near‑term projections</a:t>
            </a:r>
          </a:p>
        </p:txBody>
      </p:sp>
      <p:sp>
        <p:nvSpPr>
          <p:cNvPr id="3" name="Text Placeholder 2"/>
          <p:cNvSpPr>
            <a:spLocks noGrp="1"/>
          </p:cNvSpPr>
          <p:nvPr>
            <p:ph type="body" sz="quarter" idx="18"/>
          </p:nvPr>
        </p:nvSpPr>
        <p:spPr/>
        <p:txBody>
          <a:bodyPr/>
          <a:lstStyle/>
          <a:p>
            <a:endParaRPr lang="en-GB" dirty="0"/>
          </a:p>
          <a:p>
            <a:r>
              <a:rPr lang="en-GB" dirty="0"/>
              <a:t> </a:t>
            </a:r>
          </a:p>
          <a:p>
            <a:r>
              <a:rPr lang="en-GB" dirty="0"/>
              <a:t>Sources: ONS and Bank calculations</a:t>
            </a:r>
            <a:r>
              <a:rPr lang="en-GB" dirty="0" smtClean="0"/>
              <a:t>.</a:t>
            </a:r>
          </a:p>
          <a:p>
            <a:endParaRPr lang="en-GB" dirty="0"/>
          </a:p>
          <a:p>
            <a:r>
              <a:rPr lang="en-GB" dirty="0"/>
              <a:t>(</a:t>
            </a:r>
            <a:r>
              <a:rPr lang="en-GB" dirty="0" smtClean="0"/>
              <a:t>a)	GDP </a:t>
            </a:r>
            <a:r>
              <a:rPr lang="en-GB" dirty="0"/>
              <a:t>and unemployment projections are based on official data to August. CPI inflation figure is an outturn.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955075"/>
            <a:ext cx="6943328" cy="3683850"/>
          </a:xfrm>
          <a:prstGeom prst="rect">
            <a:avLst/>
          </a:prstGeom>
        </p:spPr>
      </p:pic>
    </p:spTree>
    <p:extLst>
      <p:ext uri="{BB962C8B-B14F-4D97-AF65-F5344CB8AC3E}">
        <p14:creationId xmlns:p14="http://schemas.microsoft.com/office/powerpoint/2010/main" val="38357626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2.19: </a:t>
            </a:r>
            <a:r>
              <a:rPr lang="en-GB" dirty="0"/>
              <a:t>Housing transactions and mortgage approvals recovered strongly </a:t>
            </a:r>
          </a:p>
          <a:p>
            <a:pPr lvl="2"/>
            <a:r>
              <a:rPr lang="en-GB" dirty="0"/>
              <a:t>Mortgage approvals and housing transactions </a:t>
            </a:r>
          </a:p>
        </p:txBody>
      </p:sp>
      <p:sp>
        <p:nvSpPr>
          <p:cNvPr id="3" name="Text Placeholder 2"/>
          <p:cNvSpPr>
            <a:spLocks noGrp="1"/>
          </p:cNvSpPr>
          <p:nvPr>
            <p:ph type="body" sz="quarter" idx="18"/>
          </p:nvPr>
        </p:nvSpPr>
        <p:spPr/>
        <p:txBody>
          <a:bodyPr/>
          <a:lstStyle/>
          <a:p>
            <a:endParaRPr lang="en-GB" dirty="0"/>
          </a:p>
          <a:p>
            <a:pPr marL="0" indent="0"/>
            <a:r>
              <a:rPr lang="en-GB" dirty="0"/>
              <a:t>Sources: Bank of England, Her Majesty’s Revenue and Customs (HMRC) and Bank calculations. </a:t>
            </a:r>
            <a:endParaRPr lang="en-GB" dirty="0" smtClean="0"/>
          </a:p>
          <a:p>
            <a:endParaRPr lang="en-GB" dirty="0"/>
          </a:p>
          <a:p>
            <a:r>
              <a:rPr lang="en-GB" dirty="0"/>
              <a:t>(a) </a:t>
            </a:r>
            <a:r>
              <a:rPr lang="en-GB" dirty="0" smtClean="0"/>
              <a:t>	Residential </a:t>
            </a:r>
            <a:r>
              <a:rPr lang="en-GB" dirty="0"/>
              <a:t>property transactions for values £40,000 or above.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485192" cy="4365354"/>
          </a:xfrm>
          <a:prstGeom prst="rect">
            <a:avLst/>
          </a:prstGeom>
        </p:spPr>
      </p:pic>
    </p:spTree>
    <p:extLst>
      <p:ext uri="{BB962C8B-B14F-4D97-AF65-F5344CB8AC3E}">
        <p14:creationId xmlns:p14="http://schemas.microsoft.com/office/powerpoint/2010/main" val="417688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2.20: </a:t>
            </a:r>
            <a:r>
              <a:rPr lang="en-GB" dirty="0"/>
              <a:t>House price inflation picked up </a:t>
            </a:r>
          </a:p>
          <a:p>
            <a:pPr lvl="2"/>
            <a:r>
              <a:rPr lang="en-GB" dirty="0"/>
              <a:t>Three-month on three-month annualised house price growth </a:t>
            </a:r>
          </a:p>
        </p:txBody>
      </p:sp>
      <p:sp>
        <p:nvSpPr>
          <p:cNvPr id="3" name="Text Placeholder 2"/>
          <p:cNvSpPr>
            <a:spLocks noGrp="1"/>
          </p:cNvSpPr>
          <p:nvPr>
            <p:ph type="body" sz="quarter" idx="18"/>
          </p:nvPr>
        </p:nvSpPr>
        <p:spPr/>
        <p:txBody>
          <a:bodyPr/>
          <a:lstStyle/>
          <a:p>
            <a:endParaRPr lang="en-GB" dirty="0"/>
          </a:p>
          <a:p>
            <a:pPr marL="0"/>
            <a:r>
              <a:rPr lang="en-GB" dirty="0"/>
              <a:t>Sources: Halifax house price index by IHS Markit, HM Land Registry, Nationwide and Bank calculations.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371197" cy="4365354"/>
          </a:xfrm>
          <a:prstGeom prst="rect">
            <a:avLst/>
          </a:prstGeom>
        </p:spPr>
      </p:pic>
    </p:spTree>
    <p:extLst>
      <p:ext uri="{BB962C8B-B14F-4D97-AF65-F5344CB8AC3E}">
        <p14:creationId xmlns:p14="http://schemas.microsoft.com/office/powerpoint/2010/main" val="32449528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2.21: </a:t>
            </a:r>
            <a:r>
              <a:rPr lang="en-GB" dirty="0"/>
              <a:t>Business investment is expected to have recovered by much less than consumption in Q3 </a:t>
            </a:r>
          </a:p>
          <a:p>
            <a:pPr lvl="2"/>
            <a:r>
              <a:rPr lang="en-GB" dirty="0"/>
              <a:t>Business investment and household </a:t>
            </a:r>
            <a:r>
              <a:rPr lang="en-GB" dirty="0" smtClean="0"/>
              <a:t>consumption</a:t>
            </a:r>
            <a:r>
              <a:rPr lang="en-GB" baseline="30000" dirty="0" smtClean="0"/>
              <a:t>(a</a:t>
            </a:r>
            <a:r>
              <a:rPr lang="en-GB" baseline="30000" dirty="0"/>
              <a:t>) </a:t>
            </a:r>
          </a:p>
        </p:txBody>
      </p:sp>
      <p:sp>
        <p:nvSpPr>
          <p:cNvPr id="3" name="Text Placeholder 2"/>
          <p:cNvSpPr>
            <a:spLocks noGrp="1"/>
          </p:cNvSpPr>
          <p:nvPr>
            <p:ph type="body" sz="quarter" idx="18"/>
          </p:nvPr>
        </p:nvSpPr>
        <p:spPr/>
        <p:txBody>
          <a:bodyPr/>
          <a:lstStyle/>
          <a:p>
            <a:endParaRPr lang="en-GB" dirty="0"/>
          </a:p>
          <a:p>
            <a:r>
              <a:rPr lang="en-GB" dirty="0"/>
              <a:t>Sources: ONS and Bank calculations. </a:t>
            </a:r>
            <a:endParaRPr lang="en-GB" dirty="0" smtClean="0"/>
          </a:p>
          <a:p>
            <a:endParaRPr lang="en-GB" dirty="0"/>
          </a:p>
          <a:p>
            <a:r>
              <a:rPr lang="en-GB" dirty="0"/>
              <a:t>(a) </a:t>
            </a:r>
            <a:r>
              <a:rPr lang="en-GB" dirty="0" smtClean="0"/>
              <a:t>	Diamonds </a:t>
            </a:r>
            <a:r>
              <a:rPr lang="en-GB" dirty="0"/>
              <a:t>are Bank staff projections for Q3. </a:t>
            </a:r>
          </a:p>
          <a:p>
            <a:r>
              <a:rPr lang="en-GB" dirty="0"/>
              <a:t>(b) </a:t>
            </a:r>
            <a:r>
              <a:rPr lang="en-GB" dirty="0" smtClean="0"/>
              <a:t>	Household </a:t>
            </a:r>
            <a:r>
              <a:rPr lang="en-GB" dirty="0"/>
              <a:t>consumption data include NPISH.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471781" cy="4365354"/>
          </a:xfrm>
          <a:prstGeom prst="rect">
            <a:avLst/>
          </a:prstGeom>
        </p:spPr>
      </p:pic>
    </p:spTree>
    <p:extLst>
      <p:ext uri="{BB962C8B-B14F-4D97-AF65-F5344CB8AC3E}">
        <p14:creationId xmlns:p14="http://schemas.microsoft.com/office/powerpoint/2010/main" val="3021150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2.22: </a:t>
            </a:r>
            <a:r>
              <a:rPr lang="en-GB" dirty="0"/>
              <a:t>Investment intentions remained subdued </a:t>
            </a:r>
          </a:p>
          <a:p>
            <a:pPr lvl="2"/>
            <a:r>
              <a:rPr lang="en-GB" dirty="0"/>
              <a:t>Selected survey indicators of investment </a:t>
            </a:r>
            <a:r>
              <a:rPr lang="en-GB" dirty="0" smtClean="0"/>
              <a:t>intentions</a:t>
            </a:r>
            <a:r>
              <a:rPr lang="en-GB" baseline="30000" dirty="0" smtClean="0"/>
              <a:t>(a</a:t>
            </a:r>
            <a:r>
              <a:rPr lang="en-GB" baseline="30000" dirty="0"/>
              <a:t>) </a:t>
            </a:r>
          </a:p>
        </p:txBody>
      </p:sp>
      <p:sp>
        <p:nvSpPr>
          <p:cNvPr id="3" name="Text Placeholder 2"/>
          <p:cNvSpPr>
            <a:spLocks noGrp="1"/>
          </p:cNvSpPr>
          <p:nvPr>
            <p:ph type="body" sz="quarter" idx="18"/>
          </p:nvPr>
        </p:nvSpPr>
        <p:spPr/>
        <p:txBody>
          <a:bodyPr/>
          <a:lstStyle/>
          <a:p>
            <a:endParaRPr lang="en-GB" dirty="0"/>
          </a:p>
          <a:p>
            <a:r>
              <a:rPr lang="en-GB" dirty="0"/>
              <a:t>Sources: Bank of England, BCC, CBI and Bank calculations. </a:t>
            </a:r>
            <a:endParaRPr lang="en-GB" dirty="0" smtClean="0"/>
          </a:p>
          <a:p>
            <a:endParaRPr lang="en-GB" dirty="0"/>
          </a:p>
          <a:p>
            <a:r>
              <a:rPr lang="en-GB" dirty="0"/>
              <a:t>(a) </a:t>
            </a:r>
            <a:r>
              <a:rPr lang="en-GB" dirty="0" smtClean="0"/>
              <a:t>	Differences </a:t>
            </a:r>
            <a:r>
              <a:rPr lang="en-GB" dirty="0"/>
              <a:t>from averages since 2000. </a:t>
            </a:r>
          </a:p>
          <a:p>
            <a:r>
              <a:rPr lang="en-GB" dirty="0"/>
              <a:t>(b) </a:t>
            </a:r>
            <a:r>
              <a:rPr lang="en-GB" dirty="0" smtClean="0"/>
              <a:t>	Planned </a:t>
            </a:r>
            <a:r>
              <a:rPr lang="en-GB" dirty="0"/>
              <a:t>investment in plant and machinery over the following year relative to the previous year. Sectors within CBI (manufacturing, distribution, financial services and </a:t>
            </a:r>
            <a:r>
              <a:rPr lang="en-GB" dirty="0" smtClean="0"/>
              <a:t>business/consumer/professional </a:t>
            </a:r>
            <a:r>
              <a:rPr lang="en-GB" dirty="0"/>
              <a:t>services) are weighted together using shares in real business investment. </a:t>
            </a:r>
          </a:p>
          <a:p>
            <a:r>
              <a:rPr lang="en-GB" dirty="0"/>
              <a:t>(c) </a:t>
            </a:r>
            <a:r>
              <a:rPr lang="en-GB" dirty="0" smtClean="0"/>
              <a:t>	Based </a:t>
            </a:r>
            <a:r>
              <a:rPr lang="en-GB" dirty="0"/>
              <a:t>on reported changes to planned investment in plant and machinery over the past three months. Weighted average of the manufacturing and services sectors based on shares in real business investment. </a:t>
            </a:r>
          </a:p>
          <a:p>
            <a:r>
              <a:rPr lang="en-GB" dirty="0"/>
              <a:t>(d) </a:t>
            </a:r>
            <a:r>
              <a:rPr lang="en-GB" dirty="0" smtClean="0"/>
              <a:t>	Planned </a:t>
            </a:r>
            <a:r>
              <a:rPr lang="en-GB" dirty="0"/>
              <a:t>expenditure on tangible non-financial assets over the following </a:t>
            </a:r>
            <a:r>
              <a:rPr lang="en-GB" dirty="0" smtClean="0"/>
              <a:t/>
            </a:r>
            <a:br>
              <a:rPr lang="en-GB" dirty="0" smtClean="0"/>
            </a:br>
            <a:r>
              <a:rPr lang="en-GB" dirty="0" smtClean="0"/>
              <a:t>12 </a:t>
            </a:r>
            <a:r>
              <a:rPr lang="en-GB" dirty="0"/>
              <a:t>months. </a:t>
            </a:r>
            <a:r>
              <a:rPr lang="en-GB" i="1" dirty="0" smtClean="0"/>
              <a:t> </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72403"/>
            <a:ext cx="5351080" cy="4566522"/>
          </a:xfrm>
          <a:prstGeom prst="rect">
            <a:avLst/>
          </a:prstGeom>
        </p:spPr>
      </p:pic>
    </p:spTree>
    <p:extLst>
      <p:ext uri="{BB962C8B-B14F-4D97-AF65-F5344CB8AC3E}">
        <p14:creationId xmlns:p14="http://schemas.microsoft.com/office/powerpoint/2010/main" val="2604798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2.23: </a:t>
            </a:r>
            <a:r>
              <a:rPr lang="en-GB" dirty="0"/>
              <a:t>Some high-frequency indicators show a decline in activity </a:t>
            </a:r>
            <a:r>
              <a:rPr lang="en-GB" dirty="0" smtClean="0"/>
              <a:t/>
            </a:r>
            <a:br>
              <a:rPr lang="en-GB" dirty="0" smtClean="0"/>
            </a:br>
            <a:r>
              <a:rPr lang="en-GB" dirty="0" smtClean="0"/>
              <a:t>since </a:t>
            </a:r>
            <a:r>
              <a:rPr lang="en-GB" dirty="0"/>
              <a:t>September </a:t>
            </a:r>
          </a:p>
          <a:p>
            <a:pPr lvl="2"/>
            <a:r>
              <a:rPr lang="en-GB" dirty="0"/>
              <a:t>High-frequency indicators of economic </a:t>
            </a:r>
            <a:r>
              <a:rPr lang="en-GB" dirty="0" smtClean="0"/>
              <a:t>activity</a:t>
            </a:r>
            <a:r>
              <a:rPr lang="en-GB" baseline="30000" dirty="0" smtClean="0"/>
              <a:t>(a</a:t>
            </a:r>
            <a:r>
              <a:rPr lang="en-GB" baseline="30000" dirty="0"/>
              <a:t>)</a:t>
            </a:r>
            <a:r>
              <a:rPr lang="en-GB" dirty="0"/>
              <a:t> </a:t>
            </a:r>
          </a:p>
        </p:txBody>
      </p:sp>
      <p:sp>
        <p:nvSpPr>
          <p:cNvPr id="3" name="Text Placeholder 2"/>
          <p:cNvSpPr>
            <a:spLocks noGrp="1"/>
          </p:cNvSpPr>
          <p:nvPr>
            <p:ph type="body" sz="quarter" idx="18"/>
          </p:nvPr>
        </p:nvSpPr>
        <p:spPr/>
        <p:txBody>
          <a:bodyPr/>
          <a:lstStyle/>
          <a:p>
            <a:endParaRPr lang="en-GB" dirty="0"/>
          </a:p>
          <a:p>
            <a:pPr marL="0"/>
            <a:r>
              <a:rPr lang="en-GB" dirty="0"/>
              <a:t>Sources: Department for Transport, Google Covid-19 Mobility Reports, OpenTable and Bank calculations. </a:t>
            </a:r>
            <a:endParaRPr lang="en-GB" dirty="0" smtClean="0"/>
          </a:p>
          <a:p>
            <a:endParaRPr lang="en-GB" dirty="0"/>
          </a:p>
          <a:p>
            <a:r>
              <a:rPr lang="en-GB" dirty="0"/>
              <a:t>(a) </a:t>
            </a:r>
            <a:r>
              <a:rPr lang="en-GB" dirty="0" smtClean="0"/>
              <a:t>	Seven-day </a:t>
            </a:r>
            <a:r>
              <a:rPr lang="en-GB" dirty="0"/>
              <a:t>moving averages to 26 October. Data are not seasonally adjusted. Road, rail travel and visitors to retail and recreation venues are shown relative to normal levels. All other data are shown relative to a year earlier. </a:t>
            </a:r>
          </a:p>
          <a:p>
            <a:r>
              <a:rPr lang="en-GB" dirty="0"/>
              <a:t>(b) </a:t>
            </a:r>
            <a:r>
              <a:rPr lang="en-GB" dirty="0" smtClean="0"/>
              <a:t>	The </a:t>
            </a:r>
            <a:r>
              <a:rPr lang="en-GB" dirty="0"/>
              <a:t>number of tube journeys is based on Transport for London data and the number of bus journeys do not include London buses. </a:t>
            </a:r>
          </a:p>
          <a:p>
            <a:r>
              <a:rPr lang="en-GB" dirty="0"/>
              <a:t>(c) </a:t>
            </a:r>
            <a:r>
              <a:rPr lang="en-GB" dirty="0" smtClean="0"/>
              <a:t>	Numbers </a:t>
            </a:r>
            <a:r>
              <a:rPr lang="en-GB" dirty="0"/>
              <a:t>of visitors to places such as restaurants, cafes, shopping centres, theme parks, museums, libraries and cinemas.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45580"/>
            <a:ext cx="6383744" cy="4593345"/>
          </a:xfrm>
          <a:prstGeom prst="rect">
            <a:avLst/>
          </a:prstGeom>
        </p:spPr>
      </p:pic>
    </p:spTree>
    <p:extLst>
      <p:ext uri="{BB962C8B-B14F-4D97-AF65-F5344CB8AC3E}">
        <p14:creationId xmlns:p14="http://schemas.microsoft.com/office/powerpoint/2010/main" val="34667745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2.24: </a:t>
            </a:r>
            <a:r>
              <a:rPr lang="en-GB" dirty="0"/>
              <a:t>Consumer confidence declined in October </a:t>
            </a:r>
          </a:p>
          <a:p>
            <a:pPr lvl="2"/>
            <a:r>
              <a:rPr lang="en-GB" dirty="0"/>
              <a:t>Consumer </a:t>
            </a:r>
            <a:r>
              <a:rPr lang="en-GB" dirty="0" smtClean="0"/>
              <a:t>confidence</a:t>
            </a:r>
            <a:r>
              <a:rPr lang="en-GB" baseline="30000" dirty="0" smtClean="0"/>
              <a:t>(a</a:t>
            </a:r>
            <a:r>
              <a:rPr lang="en-GB" baseline="30000" dirty="0"/>
              <a:t>) </a:t>
            </a:r>
          </a:p>
        </p:txBody>
      </p:sp>
      <p:sp>
        <p:nvSpPr>
          <p:cNvPr id="3" name="Text Placeholder 2"/>
          <p:cNvSpPr>
            <a:spLocks noGrp="1"/>
          </p:cNvSpPr>
          <p:nvPr>
            <p:ph type="body" sz="quarter" idx="18"/>
          </p:nvPr>
        </p:nvSpPr>
        <p:spPr/>
        <p:txBody>
          <a:bodyPr/>
          <a:lstStyle/>
          <a:p>
            <a:endParaRPr lang="en-GB" dirty="0"/>
          </a:p>
          <a:p>
            <a:pPr marL="0"/>
            <a:r>
              <a:rPr lang="en-GB" dirty="0"/>
              <a:t>Sources: GfK (research carried out on behalf of the European Commission) and Bank calculations. </a:t>
            </a:r>
            <a:endParaRPr lang="en-GB" dirty="0" smtClean="0"/>
          </a:p>
          <a:p>
            <a:endParaRPr lang="en-GB" dirty="0"/>
          </a:p>
          <a:p>
            <a:r>
              <a:rPr lang="en-GB" dirty="0"/>
              <a:t>(a) </a:t>
            </a:r>
            <a:r>
              <a:rPr lang="en-GB" dirty="0" smtClean="0"/>
              <a:t>	Difference </a:t>
            </a:r>
            <a:r>
              <a:rPr lang="en-GB" dirty="0"/>
              <a:t>from average since 1997. Based on the average of five survey balances: general macroeconomic situation over the past 12 months and expectations for the next 12 months, personal financial situation over the past 12 months and expectations for the next 12 months, and major purchases at present.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72403"/>
            <a:ext cx="5344374" cy="4566522"/>
          </a:xfrm>
          <a:prstGeom prst="rect">
            <a:avLst/>
          </a:prstGeom>
        </p:spPr>
      </p:pic>
    </p:spTree>
    <p:extLst>
      <p:ext uri="{BB962C8B-B14F-4D97-AF65-F5344CB8AC3E}">
        <p14:creationId xmlns:p14="http://schemas.microsoft.com/office/powerpoint/2010/main" val="9181913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2.25: </a:t>
            </a:r>
            <a:r>
              <a:rPr lang="en-GB" dirty="0"/>
              <a:t>The fall in the LFS measure of employment has been driven by part-time workers and the self‑employed </a:t>
            </a:r>
          </a:p>
          <a:p>
            <a:pPr lvl="2"/>
            <a:r>
              <a:rPr lang="en-GB" dirty="0"/>
              <a:t>Decomposition of changes in </a:t>
            </a:r>
            <a:r>
              <a:rPr lang="en-GB" dirty="0" smtClean="0"/>
              <a:t>employment</a:t>
            </a:r>
            <a:r>
              <a:rPr lang="en-GB" baseline="30000" dirty="0" smtClean="0"/>
              <a:t>(a</a:t>
            </a:r>
            <a:r>
              <a:rPr lang="en-GB" baseline="30000" dirty="0"/>
              <a:t>)</a:t>
            </a:r>
            <a:r>
              <a:rPr lang="en-GB" dirty="0"/>
              <a:t> </a:t>
            </a:r>
          </a:p>
        </p:txBody>
      </p:sp>
      <p:sp>
        <p:nvSpPr>
          <p:cNvPr id="3" name="Text Placeholder 2"/>
          <p:cNvSpPr>
            <a:spLocks noGrp="1"/>
          </p:cNvSpPr>
          <p:nvPr>
            <p:ph type="body" sz="quarter" idx="18"/>
          </p:nvPr>
        </p:nvSpPr>
        <p:spPr/>
        <p:txBody>
          <a:bodyPr/>
          <a:lstStyle/>
          <a:p>
            <a:endParaRPr lang="en-GB" dirty="0"/>
          </a:p>
          <a:p>
            <a:r>
              <a:rPr lang="en-GB" dirty="0"/>
              <a:t>Sources: ONS and Bank calculations. </a:t>
            </a:r>
            <a:endParaRPr lang="en-GB" dirty="0" smtClean="0"/>
          </a:p>
          <a:p>
            <a:endParaRPr lang="en-GB" dirty="0"/>
          </a:p>
          <a:p>
            <a:r>
              <a:rPr lang="en-GB" dirty="0"/>
              <a:t>(a) </a:t>
            </a:r>
            <a:r>
              <a:rPr lang="en-GB" dirty="0" smtClean="0"/>
              <a:t>	Three </a:t>
            </a:r>
            <a:r>
              <a:rPr lang="en-GB" dirty="0"/>
              <a:t>months on previous non-overlapping three months. </a:t>
            </a:r>
          </a:p>
          <a:p>
            <a:r>
              <a:rPr lang="en-GB" dirty="0"/>
              <a:t>(b) </a:t>
            </a:r>
            <a:r>
              <a:rPr lang="en-GB" dirty="0" smtClean="0"/>
              <a:t>	Unpaid </a:t>
            </a:r>
            <a:r>
              <a:rPr lang="en-GB" dirty="0"/>
              <a:t>family workers and those on government-supported training and employment programmes classified as being in employment.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38875"/>
            <a:ext cx="5505309" cy="4600050"/>
          </a:xfrm>
          <a:prstGeom prst="rect">
            <a:avLst/>
          </a:prstGeom>
        </p:spPr>
      </p:pic>
    </p:spTree>
    <p:extLst>
      <p:ext uri="{BB962C8B-B14F-4D97-AF65-F5344CB8AC3E}">
        <p14:creationId xmlns:p14="http://schemas.microsoft.com/office/powerpoint/2010/main" val="200369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2.26: </a:t>
            </a:r>
            <a:r>
              <a:rPr lang="en-GB" dirty="0"/>
              <a:t>Income tax data suggest that there has been a significant fall in the number of paid employees </a:t>
            </a:r>
          </a:p>
          <a:p>
            <a:pPr lvl="2"/>
            <a:r>
              <a:rPr lang="en-GB" dirty="0"/>
              <a:t>Number of employees </a:t>
            </a:r>
          </a:p>
        </p:txBody>
      </p:sp>
      <p:sp>
        <p:nvSpPr>
          <p:cNvPr id="3" name="Text Placeholder 2"/>
          <p:cNvSpPr>
            <a:spLocks noGrp="1"/>
          </p:cNvSpPr>
          <p:nvPr>
            <p:ph type="body" sz="quarter" idx="18"/>
          </p:nvPr>
        </p:nvSpPr>
        <p:spPr/>
        <p:txBody>
          <a:bodyPr/>
          <a:lstStyle/>
          <a:p>
            <a:endParaRPr lang="en-GB" dirty="0"/>
          </a:p>
          <a:p>
            <a:r>
              <a:rPr lang="en-GB" dirty="0"/>
              <a:t>Sources: HMRC, ONS and Bank calculations.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458369" cy="4365354"/>
          </a:xfrm>
          <a:prstGeom prst="rect">
            <a:avLst/>
          </a:prstGeom>
        </p:spPr>
      </p:pic>
    </p:spTree>
    <p:extLst>
      <p:ext uri="{BB962C8B-B14F-4D97-AF65-F5344CB8AC3E}">
        <p14:creationId xmlns:p14="http://schemas.microsoft.com/office/powerpoint/2010/main" val="339704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2.27: </a:t>
            </a:r>
            <a:r>
              <a:rPr lang="en-GB" dirty="0"/>
              <a:t>There has been a sharp rise in the number of redundancies </a:t>
            </a:r>
          </a:p>
          <a:p>
            <a:pPr lvl="2"/>
            <a:r>
              <a:rPr lang="en-GB" dirty="0"/>
              <a:t>Redundancies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491897" cy="4365354"/>
          </a:xfrm>
          <a:prstGeom prst="rect">
            <a:avLst/>
          </a:prstGeom>
        </p:spPr>
      </p:pic>
    </p:spTree>
    <p:extLst>
      <p:ext uri="{BB962C8B-B14F-4D97-AF65-F5344CB8AC3E}">
        <p14:creationId xmlns:p14="http://schemas.microsoft.com/office/powerpoint/2010/main" val="42863663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2.28: </a:t>
            </a:r>
            <a:r>
              <a:rPr lang="en-GB" dirty="0"/>
              <a:t>The marginal attachment ratio fell back in August as individuals resumed their search for work </a:t>
            </a:r>
          </a:p>
          <a:p>
            <a:pPr lvl="2"/>
            <a:r>
              <a:rPr lang="en-GB" dirty="0"/>
              <a:t>Marginal attachment </a:t>
            </a:r>
            <a:r>
              <a:rPr lang="en-GB" dirty="0" smtClean="0"/>
              <a:t>ratio</a:t>
            </a:r>
            <a:r>
              <a:rPr lang="en-GB" baseline="30000" dirty="0" smtClean="0"/>
              <a:t>(a</a:t>
            </a:r>
            <a:r>
              <a:rPr lang="en-GB" baseline="30000" dirty="0"/>
              <a:t>) </a:t>
            </a:r>
          </a:p>
        </p:txBody>
      </p:sp>
      <p:sp>
        <p:nvSpPr>
          <p:cNvPr id="3" name="Text Placeholder 2"/>
          <p:cNvSpPr>
            <a:spLocks noGrp="1"/>
          </p:cNvSpPr>
          <p:nvPr>
            <p:ph type="body" sz="quarter" idx="18"/>
          </p:nvPr>
        </p:nvSpPr>
        <p:spPr/>
        <p:txBody>
          <a:bodyPr/>
          <a:lstStyle/>
          <a:p>
            <a:endParaRPr lang="en-GB" dirty="0"/>
          </a:p>
          <a:p>
            <a:r>
              <a:rPr lang="en-GB" dirty="0"/>
              <a:t>Sources: ONS and Bank calculations. </a:t>
            </a:r>
            <a:endParaRPr lang="en-GB" dirty="0" smtClean="0"/>
          </a:p>
          <a:p>
            <a:endParaRPr lang="en-GB" dirty="0"/>
          </a:p>
          <a:p>
            <a:r>
              <a:rPr lang="en-GB" dirty="0"/>
              <a:t>(a) </a:t>
            </a:r>
            <a:r>
              <a:rPr lang="en-GB" dirty="0" smtClean="0"/>
              <a:t>	Number </a:t>
            </a:r>
            <a:r>
              <a:rPr lang="en-GB" dirty="0"/>
              <a:t>of those aged 16–64 who say they are not in work or not </a:t>
            </a:r>
            <a:r>
              <a:rPr lang="en-GB" dirty="0" smtClean="0"/>
              <a:t/>
            </a:r>
            <a:br>
              <a:rPr lang="en-GB" dirty="0" smtClean="0"/>
            </a:br>
            <a:r>
              <a:rPr lang="en-GB" dirty="0" smtClean="0"/>
              <a:t>actively </a:t>
            </a:r>
            <a:r>
              <a:rPr lang="en-GB" dirty="0"/>
              <a:t>looking for work but would like a job, as a percentage of the </a:t>
            </a:r>
            <a:r>
              <a:rPr lang="en-GB" dirty="0" smtClean="0"/>
              <a:t/>
            </a:r>
            <a:br>
              <a:rPr lang="en-GB" dirty="0" smtClean="0"/>
            </a:br>
            <a:r>
              <a:rPr lang="en-GB" dirty="0" smtClean="0"/>
              <a:t>16–64 </a:t>
            </a:r>
            <a:r>
              <a:rPr lang="en-GB" dirty="0"/>
              <a:t>population.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424841" cy="4358649"/>
          </a:xfrm>
          <a:prstGeom prst="rect">
            <a:avLst/>
          </a:prstGeom>
        </p:spPr>
      </p:pic>
    </p:spTree>
    <p:extLst>
      <p:ext uri="{BB962C8B-B14F-4D97-AF65-F5344CB8AC3E}">
        <p14:creationId xmlns:p14="http://schemas.microsoft.com/office/powerpoint/2010/main" val="13498235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1"/>
          </a:xfrm>
        </p:spPr>
        <p:txBody>
          <a:bodyPr/>
          <a:lstStyle/>
          <a:p>
            <a:pPr lvl="1"/>
            <a:r>
              <a:rPr lang="en-GB" b="1" dirty="0"/>
              <a:t>Chart 2.2:</a:t>
            </a:r>
            <a:r>
              <a:rPr lang="en-GB" dirty="0"/>
              <a:t> Retail sales rebounded quickly in the US </a:t>
            </a:r>
            <a:r>
              <a:rPr lang="en-GB" dirty="0" smtClean="0"/>
              <a:t>and euro </a:t>
            </a:r>
            <a:r>
              <a:rPr lang="en-GB" dirty="0"/>
              <a:t>area, while industrial production recovered faster </a:t>
            </a:r>
            <a:r>
              <a:rPr lang="en-GB" dirty="0" smtClean="0"/>
              <a:t>in China</a:t>
            </a:r>
            <a:endParaRPr lang="en-GB" dirty="0"/>
          </a:p>
          <a:p>
            <a:pPr lvl="2"/>
            <a:r>
              <a:rPr lang="en-GB" dirty="0"/>
              <a:t>Retail sales and industrial production in selected economies</a:t>
            </a:r>
            <a:r>
              <a:rPr lang="en-GB" baseline="30000" dirty="0"/>
              <a:t>(a)</a:t>
            </a:r>
          </a:p>
        </p:txBody>
      </p:sp>
      <p:sp>
        <p:nvSpPr>
          <p:cNvPr id="3" name="Text Placeholder 2"/>
          <p:cNvSpPr>
            <a:spLocks noGrp="1"/>
          </p:cNvSpPr>
          <p:nvPr>
            <p:ph type="body" sz="quarter" idx="18"/>
          </p:nvPr>
        </p:nvSpPr>
        <p:spPr/>
        <p:txBody>
          <a:bodyPr/>
          <a:lstStyle/>
          <a:p>
            <a:endParaRPr lang="en-GB" dirty="0"/>
          </a:p>
          <a:p>
            <a:pPr marL="0" indent="0"/>
            <a:r>
              <a:rPr lang="en-GB" dirty="0"/>
              <a:t>Sources: Eikon from Refinitiv, Eurostat, Federal Reserve, National Bureau of Statistics of China, US Census Bureau and Bank calculations</a:t>
            </a:r>
            <a:r>
              <a:rPr lang="en-GB" dirty="0" smtClean="0"/>
              <a:t>.</a:t>
            </a:r>
          </a:p>
          <a:p>
            <a:r>
              <a:rPr lang="en-GB" dirty="0" smtClean="0"/>
              <a:t> </a:t>
            </a:r>
            <a:endParaRPr lang="en-GB" dirty="0"/>
          </a:p>
          <a:p>
            <a:r>
              <a:rPr lang="en-GB" dirty="0"/>
              <a:t>(</a:t>
            </a:r>
            <a:r>
              <a:rPr lang="en-GB" dirty="0" smtClean="0"/>
              <a:t>a)	Retail </a:t>
            </a:r>
            <a:r>
              <a:rPr lang="en-GB" dirty="0"/>
              <a:t>sales are measured in current prices for China and the US, and in constant prices for the euro area. Food services are excluded from the </a:t>
            </a:r>
            <a:r>
              <a:rPr lang="en-GB" dirty="0" smtClean="0"/>
              <a:t/>
            </a:r>
            <a:br>
              <a:rPr lang="en-GB" dirty="0" smtClean="0"/>
            </a:br>
            <a:r>
              <a:rPr lang="en-GB" dirty="0" smtClean="0"/>
              <a:t>US </a:t>
            </a:r>
            <a:r>
              <a:rPr lang="en-GB" dirty="0"/>
              <a:t>headline retail trade measure for comparability. Industrial production is measured in constant prices. January and February data for China are published as a combined figure, held constant for both months in the chart, due to the effects of the Lunar New Year. Data for the euro area and China are not seasonally adjusted. Data are only available to August for the </a:t>
            </a:r>
            <a:r>
              <a:rPr lang="en-GB" dirty="0" smtClean="0"/>
              <a:t/>
            </a:r>
            <a:br>
              <a:rPr lang="en-GB" dirty="0" smtClean="0"/>
            </a:br>
            <a:r>
              <a:rPr lang="en-GB" dirty="0" smtClean="0"/>
              <a:t>euro </a:t>
            </a:r>
            <a:r>
              <a:rPr lang="en-GB" dirty="0"/>
              <a:t>area.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71748"/>
            <a:ext cx="6061876" cy="4667106"/>
          </a:xfrm>
          <a:prstGeom prst="rect">
            <a:avLst/>
          </a:prstGeom>
        </p:spPr>
      </p:pic>
    </p:spTree>
    <p:extLst>
      <p:ext uri="{BB962C8B-B14F-4D97-AF65-F5344CB8AC3E}">
        <p14:creationId xmlns:p14="http://schemas.microsoft.com/office/powerpoint/2010/main" val="24170187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2.29: </a:t>
            </a:r>
            <a:r>
              <a:rPr lang="en-GB" dirty="0"/>
              <a:t>Pay has been volatile as workers have been furloughed </a:t>
            </a:r>
          </a:p>
          <a:p>
            <a:pPr lvl="2"/>
            <a:r>
              <a:rPr lang="en-GB" dirty="0"/>
              <a:t>Measures of total pay </a:t>
            </a:r>
          </a:p>
        </p:txBody>
      </p:sp>
      <p:sp>
        <p:nvSpPr>
          <p:cNvPr id="3" name="Text Placeholder 2"/>
          <p:cNvSpPr>
            <a:spLocks noGrp="1"/>
          </p:cNvSpPr>
          <p:nvPr>
            <p:ph type="body" sz="quarter" idx="18"/>
          </p:nvPr>
        </p:nvSpPr>
        <p:spPr/>
        <p:txBody>
          <a:bodyPr/>
          <a:lstStyle/>
          <a:p>
            <a:endParaRPr lang="en-GB" dirty="0"/>
          </a:p>
          <a:p>
            <a:r>
              <a:rPr lang="en-GB" dirty="0"/>
              <a:t>Sources: ONS and Bank calculations.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451664" cy="4365354"/>
          </a:xfrm>
          <a:prstGeom prst="rect">
            <a:avLst/>
          </a:prstGeom>
        </p:spPr>
      </p:pic>
    </p:spTree>
    <p:extLst>
      <p:ext uri="{BB962C8B-B14F-4D97-AF65-F5344CB8AC3E}">
        <p14:creationId xmlns:p14="http://schemas.microsoft.com/office/powerpoint/2010/main" val="10861831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2.30: </a:t>
            </a:r>
            <a:r>
              <a:rPr lang="en-GB" dirty="0"/>
              <a:t>Median pay settlements have fallen to zero </a:t>
            </a:r>
          </a:p>
          <a:p>
            <a:pPr lvl="2"/>
            <a:r>
              <a:rPr lang="en-GB" dirty="0"/>
              <a:t>Median pay </a:t>
            </a:r>
            <a:r>
              <a:rPr lang="en-GB" dirty="0" smtClean="0"/>
              <a:t>settlements</a:t>
            </a:r>
            <a:r>
              <a:rPr lang="en-GB" baseline="30000" dirty="0" smtClean="0"/>
              <a:t>(a</a:t>
            </a:r>
            <a:r>
              <a:rPr lang="en-GB" baseline="30000" dirty="0"/>
              <a:t>) </a:t>
            </a:r>
          </a:p>
        </p:txBody>
      </p:sp>
      <p:sp>
        <p:nvSpPr>
          <p:cNvPr id="3" name="Text Placeholder 2"/>
          <p:cNvSpPr>
            <a:spLocks noGrp="1"/>
          </p:cNvSpPr>
          <p:nvPr>
            <p:ph type="body" sz="quarter" idx="18"/>
          </p:nvPr>
        </p:nvSpPr>
        <p:spPr/>
        <p:txBody>
          <a:bodyPr/>
          <a:lstStyle/>
          <a:p>
            <a:endParaRPr lang="en-GB" dirty="0"/>
          </a:p>
          <a:p>
            <a:r>
              <a:rPr lang="en-GB" dirty="0" smtClean="0"/>
              <a:t>Source: </a:t>
            </a:r>
            <a:r>
              <a:rPr lang="en-GB" dirty="0" err="1" smtClean="0"/>
              <a:t>XpertHR</a:t>
            </a:r>
            <a:r>
              <a:rPr lang="en-GB" dirty="0" smtClean="0"/>
              <a:t>. </a:t>
            </a:r>
          </a:p>
          <a:p>
            <a:endParaRPr lang="en-GB" dirty="0"/>
          </a:p>
          <a:p>
            <a:r>
              <a:rPr lang="en-GB" dirty="0"/>
              <a:t>(a) </a:t>
            </a:r>
            <a:r>
              <a:rPr lang="en-GB" dirty="0" smtClean="0"/>
              <a:t>	Median </a:t>
            </a:r>
            <a:r>
              <a:rPr lang="en-GB" dirty="0"/>
              <a:t>basic pay rise awarded in the sample of pay reviews conducted in each three-month period. Data are not seasonally adjusted. The XpertHR disclaimer of liability, which applies to the data provided, is available </a:t>
            </a:r>
            <a:r>
              <a:rPr lang="en-GB" dirty="0" smtClean="0"/>
              <a:t>from </a:t>
            </a:r>
            <a:r>
              <a:rPr lang="en-GB" dirty="0"/>
              <a:t>the </a:t>
            </a:r>
            <a:r>
              <a:rPr lang="en-GB" u="sng" dirty="0">
                <a:hlinkClick r:id="rId2"/>
              </a:rPr>
              <a:t>November 2020 </a:t>
            </a:r>
            <a:r>
              <a:rPr lang="en-GB" i="1" u="sng" dirty="0">
                <a:hlinkClick r:id="rId2"/>
              </a:rPr>
              <a:t>Monetary Policy Report</a:t>
            </a:r>
            <a:r>
              <a:rPr lang="en-GB" u="sng" dirty="0" smtClean="0"/>
              <a:t>.</a:t>
            </a:r>
            <a:endParaRPr lang="en-GB" u="sng"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73571"/>
            <a:ext cx="5317552" cy="4365354"/>
          </a:xfrm>
          <a:prstGeom prst="rect">
            <a:avLst/>
          </a:prstGeom>
        </p:spPr>
      </p:pic>
    </p:spTree>
    <p:extLst>
      <p:ext uri="{BB962C8B-B14F-4D97-AF65-F5344CB8AC3E}">
        <p14:creationId xmlns:p14="http://schemas.microsoft.com/office/powerpoint/2010/main" val="15601087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2.31: </a:t>
            </a:r>
            <a:r>
              <a:rPr lang="en-GB" dirty="0"/>
              <a:t>Inflation is expected to remain below the MPC’s 2% target in the near term </a:t>
            </a:r>
          </a:p>
          <a:p>
            <a:pPr lvl="2"/>
            <a:r>
              <a:rPr lang="en-GB" dirty="0"/>
              <a:t>Contributions to CPI </a:t>
            </a:r>
            <a:r>
              <a:rPr lang="en-GB" dirty="0" smtClean="0"/>
              <a:t>inflation</a:t>
            </a:r>
            <a:r>
              <a:rPr lang="en-GB" baseline="30000" dirty="0" smtClean="0"/>
              <a:t>(a</a:t>
            </a:r>
            <a:r>
              <a:rPr lang="en-GB" baseline="30000" dirty="0"/>
              <a:t>)</a:t>
            </a:r>
            <a:r>
              <a:rPr lang="en-GB" dirty="0"/>
              <a:t> </a:t>
            </a:r>
          </a:p>
        </p:txBody>
      </p:sp>
      <p:sp>
        <p:nvSpPr>
          <p:cNvPr id="3" name="Text Placeholder 2"/>
          <p:cNvSpPr>
            <a:spLocks noGrp="1"/>
          </p:cNvSpPr>
          <p:nvPr>
            <p:ph type="body" sz="quarter" idx="18"/>
          </p:nvPr>
        </p:nvSpPr>
        <p:spPr/>
        <p:txBody>
          <a:bodyPr/>
          <a:lstStyle/>
          <a:p>
            <a:endParaRPr lang="en-GB" dirty="0"/>
          </a:p>
          <a:p>
            <a:pPr marL="0"/>
            <a:r>
              <a:rPr lang="en-GB" dirty="0"/>
              <a:t>Sources: Bloomberg Finance L.P., Department for Business, </a:t>
            </a:r>
            <a:r>
              <a:rPr lang="en-GB" dirty="0" smtClean="0"/>
              <a:t>Energy </a:t>
            </a:r>
            <a:r>
              <a:rPr lang="en-GB" dirty="0"/>
              <a:t>and Industrial Strategy, ONS and Bank calculations. </a:t>
            </a:r>
            <a:endParaRPr lang="en-GB" dirty="0" smtClean="0"/>
          </a:p>
          <a:p>
            <a:endParaRPr lang="en-GB" dirty="0"/>
          </a:p>
          <a:p>
            <a:r>
              <a:rPr lang="en-GB" dirty="0"/>
              <a:t>(a) </a:t>
            </a:r>
            <a:r>
              <a:rPr lang="en-GB" dirty="0" smtClean="0"/>
              <a:t>	Contributions </a:t>
            </a:r>
            <a:r>
              <a:rPr lang="en-GB" dirty="0"/>
              <a:t>to annual CPI inflation. Figures in parentheses are CPI basket weights in 2020. </a:t>
            </a:r>
          </a:p>
          <a:p>
            <a:r>
              <a:rPr lang="en-GB" dirty="0"/>
              <a:t>(b) </a:t>
            </a:r>
            <a:r>
              <a:rPr lang="en-GB" dirty="0" smtClean="0"/>
              <a:t>	Bank </a:t>
            </a:r>
            <a:r>
              <a:rPr lang="en-GB" dirty="0"/>
              <a:t>staff’s projection. Fuels and lubricants estimates use Department for Business, Energy and Industrial Strategy petrol price data for October 2020 and are then based on the sterling oil futures curve. </a:t>
            </a:r>
          </a:p>
          <a:p>
            <a:r>
              <a:rPr lang="en-GB" dirty="0"/>
              <a:t>(c) </a:t>
            </a:r>
            <a:r>
              <a:rPr lang="en-GB" dirty="0" smtClean="0"/>
              <a:t>	The </a:t>
            </a:r>
            <a:r>
              <a:rPr lang="en-GB" dirty="0"/>
              <a:t>difference between CPI inflation and the other contributions identified in the chart.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344374" cy="4358649"/>
          </a:xfrm>
          <a:prstGeom prst="rect">
            <a:avLst/>
          </a:prstGeom>
        </p:spPr>
      </p:pic>
    </p:spTree>
    <p:extLst>
      <p:ext uri="{BB962C8B-B14F-4D97-AF65-F5344CB8AC3E}">
        <p14:creationId xmlns:p14="http://schemas.microsoft.com/office/powerpoint/2010/main" val="42169897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Table 2.A: </a:t>
            </a:r>
            <a:r>
              <a:rPr lang="en-GB" dirty="0"/>
              <a:t>After a sharp fall in world GDP over Q2, </a:t>
            </a:r>
            <a:r>
              <a:rPr lang="en-GB" dirty="0" smtClean="0"/>
              <a:t>activity recovered </a:t>
            </a:r>
            <a:r>
              <a:rPr lang="en-GB" dirty="0"/>
              <a:t>across regions in Q3</a:t>
            </a:r>
          </a:p>
          <a:p>
            <a:pPr lvl="2"/>
            <a:r>
              <a:rPr lang="en-GB" dirty="0"/>
              <a:t>GDP in selected countries and regions</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pPr marL="0" indent="0"/>
            <a:r>
              <a:rPr lang="en-GB" dirty="0"/>
              <a:t>Sources: Eikon from Refinitiv, IMF </a:t>
            </a:r>
            <a:r>
              <a:rPr lang="en-GB" i="1" dirty="0"/>
              <a:t>World Economic Outlook </a:t>
            </a:r>
            <a:r>
              <a:rPr lang="en-GB" dirty="0"/>
              <a:t>(</a:t>
            </a:r>
            <a:r>
              <a:rPr lang="en-GB" i="1" dirty="0"/>
              <a:t>WEO</a:t>
            </a:r>
            <a:r>
              <a:rPr lang="en-GB" dirty="0"/>
              <a:t>), National Bureau of Statistics of China, OECD, ONS and Bank calculations</a:t>
            </a:r>
            <a:r>
              <a:rPr lang="en-GB" dirty="0" smtClean="0"/>
              <a:t>.</a:t>
            </a:r>
          </a:p>
          <a:p>
            <a:endParaRPr lang="en-GB" dirty="0"/>
          </a:p>
          <a:p>
            <a:r>
              <a:rPr lang="en-GB" dirty="0"/>
              <a:t>(</a:t>
            </a:r>
            <a:r>
              <a:rPr lang="en-GB" dirty="0" smtClean="0"/>
              <a:t>a)	Figures </a:t>
            </a:r>
            <a:r>
              <a:rPr lang="en-GB" dirty="0"/>
              <a:t>in parentheses are shares in UK exports in 2018. </a:t>
            </a:r>
          </a:p>
          <a:p>
            <a:r>
              <a:rPr lang="en-GB" dirty="0"/>
              <a:t>(</a:t>
            </a:r>
            <a:r>
              <a:rPr lang="en-GB" dirty="0" smtClean="0"/>
              <a:t>b)	Figures </a:t>
            </a:r>
            <a:r>
              <a:rPr lang="en-GB" dirty="0"/>
              <a:t>for 2020 Q3 are Bank staff projections. </a:t>
            </a:r>
          </a:p>
          <a:p>
            <a:r>
              <a:rPr lang="en-GB" dirty="0"/>
              <a:t>(</a:t>
            </a:r>
            <a:r>
              <a:rPr lang="en-GB" dirty="0" smtClean="0"/>
              <a:t>c)	Estimates </a:t>
            </a:r>
            <a:r>
              <a:rPr lang="en-GB" dirty="0"/>
              <a:t>from 2010 Q4 onwards are from the National Bureau of Statistics of China. </a:t>
            </a:r>
          </a:p>
          <a:p>
            <a:r>
              <a:rPr lang="en-GB" dirty="0"/>
              <a:t>(</a:t>
            </a:r>
            <a:r>
              <a:rPr lang="en-GB" dirty="0" smtClean="0"/>
              <a:t>d)	See </a:t>
            </a:r>
            <a:r>
              <a:rPr lang="en-GB" dirty="0"/>
              <a:t>footnote (c) of </a:t>
            </a:r>
            <a:r>
              <a:rPr lang="en-GB" b="1" dirty="0"/>
              <a:t>Table 1.B</a:t>
            </a:r>
            <a:r>
              <a:rPr lang="en-GB" dirty="0"/>
              <a:t>. </a:t>
            </a:r>
          </a:p>
        </p:txBody>
      </p:sp>
      <p:pic>
        <p:nvPicPr>
          <p:cNvPr id="4" name="Picture 3"/>
          <p:cNvPicPr>
            <a:picLocks noChangeAspect="1"/>
          </p:cNvPicPr>
          <p:nvPr/>
        </p:nvPicPr>
        <p:blipFill>
          <a:blip r:embed="rId2"/>
          <a:stretch>
            <a:fillRect/>
          </a:stretch>
        </p:blipFill>
        <p:spPr>
          <a:xfrm>
            <a:off x="457200" y="1827333"/>
            <a:ext cx="6940868" cy="3640455"/>
          </a:xfrm>
          <a:prstGeom prst="rect">
            <a:avLst/>
          </a:prstGeom>
        </p:spPr>
      </p:pic>
    </p:spTree>
    <p:extLst>
      <p:ext uri="{BB962C8B-B14F-4D97-AF65-F5344CB8AC3E}">
        <p14:creationId xmlns:p14="http://schemas.microsoft.com/office/powerpoint/2010/main" val="971539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Table 2.B: </a:t>
            </a:r>
            <a:r>
              <a:rPr lang="en-GB" dirty="0"/>
              <a:t>Inflation remains subdued across </a:t>
            </a:r>
            <a:r>
              <a:rPr lang="en-GB" dirty="0" smtClean="0"/>
              <a:t>advanced economies</a:t>
            </a:r>
            <a:endParaRPr lang="en-GB" dirty="0"/>
          </a:p>
          <a:p>
            <a:pPr lvl="2"/>
            <a:r>
              <a:rPr lang="en-GB" dirty="0"/>
              <a:t>Inflation in selected advanced economies</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pPr marL="0" indent="0"/>
            <a:r>
              <a:rPr lang="en-GB" dirty="0"/>
              <a:t>Sources: Eikon from Refinitiv, Eurostat, ONS, US Bureau of Economic Analysis and Bank calculations</a:t>
            </a:r>
            <a:r>
              <a:rPr lang="en-GB" dirty="0" smtClean="0"/>
              <a:t>.</a:t>
            </a:r>
          </a:p>
          <a:p>
            <a:endParaRPr lang="en-GB" dirty="0"/>
          </a:p>
          <a:p>
            <a:r>
              <a:rPr lang="en-GB" dirty="0"/>
              <a:t>(</a:t>
            </a:r>
            <a:r>
              <a:rPr lang="en-GB" dirty="0" smtClean="0"/>
              <a:t>a)	Personal </a:t>
            </a:r>
            <a:r>
              <a:rPr lang="en-GB" dirty="0"/>
              <a:t>consumption expenditure price index inflation. </a:t>
            </a:r>
          </a:p>
          <a:p>
            <a:r>
              <a:rPr lang="en-GB" dirty="0"/>
              <a:t>(</a:t>
            </a:r>
            <a:r>
              <a:rPr lang="en-GB" dirty="0" smtClean="0"/>
              <a:t>b)	For </a:t>
            </a:r>
            <a:r>
              <a:rPr lang="en-GB" dirty="0"/>
              <a:t>the euro area and the UK, excludes energy, food, alcoholic beverages and tobacco. For the US, excludes food and energy. </a:t>
            </a:r>
          </a:p>
        </p:txBody>
      </p:sp>
      <p:pic>
        <p:nvPicPr>
          <p:cNvPr id="4" name="Picture 3"/>
          <p:cNvPicPr>
            <a:picLocks noChangeAspect="1"/>
          </p:cNvPicPr>
          <p:nvPr/>
        </p:nvPicPr>
        <p:blipFill>
          <a:blip r:embed="rId2"/>
          <a:stretch>
            <a:fillRect/>
          </a:stretch>
        </p:blipFill>
        <p:spPr>
          <a:xfrm>
            <a:off x="363047" y="1663945"/>
            <a:ext cx="7090886" cy="4500563"/>
          </a:xfrm>
          <a:prstGeom prst="rect">
            <a:avLst/>
          </a:prstGeom>
        </p:spPr>
      </p:pic>
    </p:spTree>
    <p:extLst>
      <p:ext uri="{BB962C8B-B14F-4D97-AF65-F5344CB8AC3E}">
        <p14:creationId xmlns:p14="http://schemas.microsoft.com/office/powerpoint/2010/main" val="23199807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Table 2.C: </a:t>
            </a:r>
            <a:r>
              <a:rPr lang="en-GB" dirty="0"/>
              <a:t>Advertised interest rates have increased for </a:t>
            </a:r>
            <a:r>
              <a:rPr lang="en-GB" dirty="0" smtClean="0"/>
              <a:t>new mortgages</a:t>
            </a:r>
            <a:endParaRPr lang="en-GB" dirty="0"/>
          </a:p>
          <a:p>
            <a:pPr lvl="2"/>
            <a:r>
              <a:rPr lang="en-GB" dirty="0"/>
              <a:t>Selected household and corporate interest rates</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a:t>
            </a:r>
            <a:r>
              <a:rPr lang="en-GB" dirty="0" smtClean="0"/>
              <a:t>a)	The </a:t>
            </a:r>
            <a:r>
              <a:rPr lang="en-GB" dirty="0"/>
              <a:t>Bank’s quoted rates series are weighted monthly average rates advertised by all UK banks and building societies with products meeting the specific criteria. In February 2019 the method used to calculate these data was changed. More information is available on the </a:t>
            </a:r>
            <a:r>
              <a:rPr lang="en-GB" u="sng" dirty="0">
                <a:hlinkClick r:id="rId2"/>
              </a:rPr>
              <a:t>Bank’s website</a:t>
            </a:r>
            <a:r>
              <a:rPr lang="en-GB" dirty="0"/>
              <a:t>. The Bank’s effective rate series are weighted monthly averages of rates from a sample of banks and building societies with products meeting the specific criteria. Data are not seasonally adjusted. Latest quoted rates data are flash estimates for October using data to 28 October and are subject to change until publication on 6 November. Latest effective rates data are for September. </a:t>
            </a:r>
          </a:p>
          <a:p>
            <a:r>
              <a:rPr lang="en-GB" dirty="0"/>
              <a:t>(</a:t>
            </a:r>
            <a:r>
              <a:rPr lang="en-GB" dirty="0" smtClean="0"/>
              <a:t>b)	Effective </a:t>
            </a:r>
            <a:r>
              <a:rPr lang="en-GB" dirty="0"/>
              <a:t>rates on the outstanding stock of loans, unless otherwise stated. </a:t>
            </a:r>
          </a:p>
          <a:p>
            <a:r>
              <a:rPr lang="en-GB" dirty="0"/>
              <a:t>(</a:t>
            </a:r>
            <a:r>
              <a:rPr lang="en-GB" dirty="0" smtClean="0"/>
              <a:t>c)	Mortgages </a:t>
            </a:r>
            <a:r>
              <a:rPr lang="en-GB" dirty="0"/>
              <a:t>to individuals and individual trusts</a:t>
            </a:r>
            <a:r>
              <a:rPr lang="en-GB" dirty="0" smtClean="0"/>
              <a:t>.</a:t>
            </a:r>
            <a:endParaRPr lang="en-GB" dirty="0"/>
          </a:p>
        </p:txBody>
      </p:sp>
      <p:pic>
        <p:nvPicPr>
          <p:cNvPr id="4" name="Picture 3"/>
          <p:cNvPicPr>
            <a:picLocks noChangeAspect="1"/>
          </p:cNvPicPr>
          <p:nvPr/>
        </p:nvPicPr>
        <p:blipFill>
          <a:blip r:embed="rId3"/>
          <a:stretch>
            <a:fillRect/>
          </a:stretch>
        </p:blipFill>
        <p:spPr>
          <a:xfrm>
            <a:off x="287215" y="1673837"/>
            <a:ext cx="4815078" cy="5051774"/>
          </a:xfrm>
          <a:prstGeom prst="rect">
            <a:avLst/>
          </a:prstGeom>
        </p:spPr>
      </p:pic>
    </p:spTree>
    <p:extLst>
      <p:ext uri="{BB962C8B-B14F-4D97-AF65-F5344CB8AC3E}">
        <p14:creationId xmlns:p14="http://schemas.microsoft.com/office/powerpoint/2010/main" val="13263493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2.D: </a:t>
            </a:r>
            <a:r>
              <a:rPr lang="en-GB" dirty="0"/>
              <a:t>Recent movements in measures of </a:t>
            </a:r>
            <a:r>
              <a:rPr lang="en-GB" dirty="0" smtClean="0"/>
              <a:t>inflation expectations </a:t>
            </a:r>
            <a:r>
              <a:rPr lang="en-GB" dirty="0"/>
              <a:t>have </a:t>
            </a:r>
            <a:r>
              <a:rPr lang="en-GB" dirty="0" smtClean="0"/>
              <a:t/>
            </a:r>
            <a:br>
              <a:rPr lang="en-GB" dirty="0" smtClean="0"/>
            </a:br>
            <a:r>
              <a:rPr lang="en-GB" dirty="0" smtClean="0"/>
              <a:t>been </a:t>
            </a:r>
            <a:r>
              <a:rPr lang="en-GB" dirty="0"/>
              <a:t>mixed</a:t>
            </a:r>
          </a:p>
          <a:p>
            <a:pPr lvl="2"/>
            <a:r>
              <a:rPr lang="en-GB" dirty="0"/>
              <a:t>Measures of inflation </a:t>
            </a:r>
            <a:r>
              <a:rPr lang="en-GB" dirty="0" smtClean="0"/>
              <a:t>expectations</a:t>
            </a:r>
            <a:r>
              <a:rPr lang="en-GB" baseline="30000" dirty="0" smtClean="0"/>
              <a:t>(a</a:t>
            </a:r>
            <a:r>
              <a:rPr lang="en-GB" baseline="30000" dirty="0"/>
              <a:t>)</a:t>
            </a:r>
          </a:p>
        </p:txBody>
      </p:sp>
      <p:sp>
        <p:nvSpPr>
          <p:cNvPr id="3" name="Text Placeholder 2"/>
          <p:cNvSpPr>
            <a:spLocks noGrp="1"/>
          </p:cNvSpPr>
          <p:nvPr>
            <p:ph type="body" sz="quarter" idx="18"/>
          </p:nvPr>
        </p:nvSpPr>
        <p:spPr/>
        <p:txBody>
          <a:bodyPr/>
          <a:lstStyle/>
          <a:p>
            <a:pPr marL="0"/>
            <a:r>
              <a:rPr lang="en-GB" dirty="0"/>
              <a:t>Sources: Bank of England, Bloomberg Finance L.P., CBI, Citigroup, </a:t>
            </a:r>
            <a:r>
              <a:rPr lang="en-GB" dirty="0" smtClean="0"/>
              <a:t>Kantar, </a:t>
            </a:r>
            <a:r>
              <a:rPr lang="en-GB" dirty="0"/>
              <a:t>ONS, </a:t>
            </a:r>
            <a:r>
              <a:rPr lang="en-GB" dirty="0" err="1"/>
              <a:t>YouGov</a:t>
            </a:r>
            <a:r>
              <a:rPr lang="en-GB" dirty="0"/>
              <a:t> </a:t>
            </a:r>
            <a:r>
              <a:rPr lang="en-GB" dirty="0" smtClean="0"/>
              <a:t>and Bank </a:t>
            </a:r>
            <a:r>
              <a:rPr lang="en-GB" dirty="0"/>
              <a:t>calculations.</a:t>
            </a:r>
          </a:p>
          <a:p>
            <a:endParaRPr lang="en-GB" dirty="0" smtClean="0"/>
          </a:p>
          <a:p>
            <a:r>
              <a:rPr lang="en-GB" dirty="0" smtClean="0"/>
              <a:t>(</a:t>
            </a:r>
            <a:r>
              <a:rPr lang="en-GB" dirty="0"/>
              <a:t>a) </a:t>
            </a:r>
            <a:r>
              <a:rPr lang="en-GB" dirty="0" smtClean="0"/>
              <a:t>	Data </a:t>
            </a:r>
            <a:r>
              <a:rPr lang="en-GB" dirty="0"/>
              <a:t>are not seasonally adjusted.</a:t>
            </a:r>
          </a:p>
          <a:p>
            <a:r>
              <a:rPr lang="en-GB" dirty="0"/>
              <a:t>(b) </a:t>
            </a:r>
            <a:r>
              <a:rPr lang="en-GB" dirty="0" smtClean="0"/>
              <a:t>	Averages </a:t>
            </a:r>
            <a:r>
              <a:rPr lang="en-GB" dirty="0"/>
              <a:t>from 2000, or start of series, to 2007. Financial market data start in October 2004</a:t>
            </a:r>
            <a:r>
              <a:rPr lang="en-GB" dirty="0" smtClean="0"/>
              <a:t>, </a:t>
            </a:r>
            <a:r>
              <a:rPr lang="en-GB" dirty="0" err="1" smtClean="0"/>
              <a:t>YouGov</a:t>
            </a:r>
            <a:r>
              <a:rPr lang="en-GB" dirty="0" smtClean="0"/>
              <a:t>/Citigroup </a:t>
            </a:r>
            <a:r>
              <a:rPr lang="en-GB" dirty="0"/>
              <a:t>data start in November 2005 and external forecasters’ data start </a:t>
            </a:r>
            <a:r>
              <a:rPr lang="en-GB" dirty="0" smtClean="0"/>
              <a:t>in 2006 </a:t>
            </a:r>
            <a:r>
              <a:rPr lang="en-GB" dirty="0"/>
              <a:t>Q2.</a:t>
            </a:r>
          </a:p>
          <a:p>
            <a:r>
              <a:rPr lang="en-GB" dirty="0"/>
              <a:t>(c) </a:t>
            </a:r>
            <a:r>
              <a:rPr lang="en-GB" dirty="0" smtClean="0"/>
              <a:t>	The </a:t>
            </a:r>
            <a:r>
              <a:rPr lang="en-GB" dirty="0"/>
              <a:t>household surveys ask about expected changes in prices but do not reference a </a:t>
            </a:r>
            <a:r>
              <a:rPr lang="en-GB" dirty="0" smtClean="0"/>
              <a:t>specific price </a:t>
            </a:r>
            <a:r>
              <a:rPr lang="en-GB" dirty="0"/>
              <a:t>index.</a:t>
            </a:r>
          </a:p>
          <a:p>
            <a:r>
              <a:rPr lang="en-GB" dirty="0"/>
              <a:t>(d) </a:t>
            </a:r>
            <a:r>
              <a:rPr lang="en-GB" dirty="0" smtClean="0"/>
              <a:t>	CBI </a:t>
            </a:r>
            <a:r>
              <a:rPr lang="en-GB" dirty="0"/>
              <a:t>data for the distributive trades sector. Companies are asked about the expected </a:t>
            </a:r>
            <a:r>
              <a:rPr lang="en-GB" dirty="0" smtClean="0"/>
              <a:t>percentage price </a:t>
            </a:r>
            <a:r>
              <a:rPr lang="en-GB" dirty="0"/>
              <a:t>change over the coming 12 months and the following 12 months in the markets in </a:t>
            </a:r>
            <a:r>
              <a:rPr lang="en-GB" dirty="0" smtClean="0"/>
              <a:t>which they </a:t>
            </a:r>
            <a:r>
              <a:rPr lang="en-GB" dirty="0"/>
              <a:t>compete.</a:t>
            </a:r>
          </a:p>
          <a:p>
            <a:r>
              <a:rPr lang="en-GB" dirty="0"/>
              <a:t>(e) </a:t>
            </a:r>
            <a:r>
              <a:rPr lang="en-GB" dirty="0" smtClean="0"/>
              <a:t>	Instantaneous </a:t>
            </a:r>
            <a:r>
              <a:rPr lang="en-GB" dirty="0"/>
              <a:t>RPI inflation one and three years ahead and five-year RPI inflation five </a:t>
            </a:r>
            <a:r>
              <a:rPr lang="en-GB" dirty="0" smtClean="0"/>
              <a:t>years ahead</a:t>
            </a:r>
            <a:r>
              <a:rPr lang="en-GB" dirty="0"/>
              <a:t>, derived from swaps.</a:t>
            </a:r>
          </a:p>
          <a:p>
            <a:r>
              <a:rPr lang="en-GB" dirty="0"/>
              <a:t>(f) </a:t>
            </a:r>
            <a:r>
              <a:rPr lang="en-GB" dirty="0" smtClean="0"/>
              <a:t>	Bank’s </a:t>
            </a:r>
            <a:r>
              <a:rPr lang="en-GB" dirty="0"/>
              <a:t>survey of external forecasters, CPI inflation rate three years ahead.</a:t>
            </a:r>
          </a:p>
        </p:txBody>
      </p:sp>
      <p:pic>
        <p:nvPicPr>
          <p:cNvPr id="4" name="Picture 3"/>
          <p:cNvPicPr>
            <a:picLocks noChangeAspect="1"/>
          </p:cNvPicPr>
          <p:nvPr/>
        </p:nvPicPr>
        <p:blipFill>
          <a:blip r:embed="rId2"/>
          <a:stretch>
            <a:fillRect/>
          </a:stretch>
        </p:blipFill>
        <p:spPr>
          <a:xfrm>
            <a:off x="457200" y="1752601"/>
            <a:ext cx="4054130" cy="4886324"/>
          </a:xfrm>
          <a:prstGeom prst="rect">
            <a:avLst/>
          </a:prstGeom>
        </p:spPr>
      </p:pic>
    </p:spTree>
    <p:extLst>
      <p:ext uri="{BB962C8B-B14F-4D97-AF65-F5344CB8AC3E}">
        <p14:creationId xmlns:p14="http://schemas.microsoft.com/office/powerpoint/2010/main" val="3326529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2.3: </a:t>
            </a:r>
            <a:r>
              <a:rPr lang="en-GB" dirty="0" err="1"/>
              <a:t>Covid</a:t>
            </a:r>
            <a:r>
              <a:rPr lang="en-GB" dirty="0"/>
              <a:t> cases are rising again in the US and </a:t>
            </a:r>
            <a:r>
              <a:rPr lang="en-GB" dirty="0" smtClean="0"/>
              <a:t>large European </a:t>
            </a:r>
            <a:r>
              <a:rPr lang="en-GB" dirty="0"/>
              <a:t>countries</a:t>
            </a:r>
          </a:p>
          <a:p>
            <a:pPr lvl="2"/>
            <a:r>
              <a:rPr lang="en-GB" dirty="0"/>
              <a:t>Daily new confirmed Covid‑19 cases in selected countries</a:t>
            </a:r>
            <a:r>
              <a:rPr lang="en-GB" baseline="30000" dirty="0"/>
              <a:t>(a)</a:t>
            </a:r>
          </a:p>
        </p:txBody>
      </p:sp>
      <p:sp>
        <p:nvSpPr>
          <p:cNvPr id="3" name="Text Placeholder 2"/>
          <p:cNvSpPr>
            <a:spLocks noGrp="1"/>
          </p:cNvSpPr>
          <p:nvPr>
            <p:ph type="body" sz="quarter" idx="18"/>
          </p:nvPr>
        </p:nvSpPr>
        <p:spPr/>
        <p:txBody>
          <a:bodyPr/>
          <a:lstStyle/>
          <a:p>
            <a:endParaRPr lang="en-GB" dirty="0"/>
          </a:p>
          <a:p>
            <a:pPr marL="0" indent="0"/>
            <a:r>
              <a:rPr lang="en-GB" dirty="0"/>
              <a:t>Sources: COVID‑19 Data Repository by the Centre for Systems Science and Engineering (CSSE) at Johns Hopkins University, World Bank and </a:t>
            </a:r>
            <a:r>
              <a:rPr lang="en-GB" dirty="0" smtClean="0"/>
              <a:t/>
            </a:r>
            <a:br>
              <a:rPr lang="en-GB" dirty="0" smtClean="0"/>
            </a:br>
            <a:r>
              <a:rPr lang="en-GB" dirty="0" smtClean="0"/>
              <a:t>Bank </a:t>
            </a:r>
            <a:r>
              <a:rPr lang="en-GB" dirty="0"/>
              <a:t>calculations</a:t>
            </a:r>
            <a:r>
              <a:rPr lang="en-GB" dirty="0" smtClean="0"/>
              <a:t>.</a:t>
            </a:r>
          </a:p>
          <a:p>
            <a:endParaRPr lang="en-GB" dirty="0"/>
          </a:p>
          <a:p>
            <a:r>
              <a:rPr lang="en-GB" dirty="0"/>
              <a:t>(</a:t>
            </a:r>
            <a:r>
              <a:rPr lang="en-GB" dirty="0" smtClean="0"/>
              <a:t>a)	Seven‑day </a:t>
            </a:r>
            <a:r>
              <a:rPr lang="en-GB" dirty="0"/>
              <a:t>moving averages, scaled by 2019 population. Data are shown to 27 October and are not seasonally adjusted. Cases in overseas departments are included in line with World Bank definitions of population. </a:t>
            </a:r>
          </a:p>
          <a:p>
            <a:r>
              <a:rPr lang="en-GB" dirty="0"/>
              <a:t>(</a:t>
            </a:r>
            <a:r>
              <a:rPr lang="en-GB" dirty="0" smtClean="0"/>
              <a:t>b)	Series </a:t>
            </a:r>
            <a:r>
              <a:rPr lang="en-GB" dirty="0"/>
              <a:t>includes Brazil, India, Indonesia, Mexico, Russia, South Africa and Turkey.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85230"/>
            <a:ext cx="5512014" cy="4653695"/>
          </a:xfrm>
          <a:prstGeom prst="rect">
            <a:avLst/>
          </a:prstGeom>
        </p:spPr>
      </p:pic>
    </p:spTree>
    <p:extLst>
      <p:ext uri="{BB962C8B-B14F-4D97-AF65-F5344CB8AC3E}">
        <p14:creationId xmlns:p14="http://schemas.microsoft.com/office/powerpoint/2010/main" val="4103214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2.4: </a:t>
            </a:r>
            <a:r>
              <a:rPr lang="en-GB" dirty="0"/>
              <a:t>Mobility indices have fallen in some </a:t>
            </a:r>
            <a:r>
              <a:rPr lang="en-GB" dirty="0" smtClean="0"/>
              <a:t>countries, but </a:t>
            </a:r>
            <a:r>
              <a:rPr lang="en-GB" dirty="0"/>
              <a:t>they remain higher than earlier in the pandemic</a:t>
            </a:r>
          </a:p>
          <a:p>
            <a:pPr lvl="2"/>
            <a:r>
              <a:rPr lang="en-GB" dirty="0"/>
              <a:t>Apple mobility indices</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Apple Mobility Index, IMF </a:t>
            </a:r>
            <a:r>
              <a:rPr lang="en-GB" i="1" dirty="0"/>
              <a:t>WEO </a:t>
            </a:r>
            <a:r>
              <a:rPr lang="en-GB" dirty="0"/>
              <a:t>and Bank calculations</a:t>
            </a:r>
            <a:r>
              <a:rPr lang="en-GB" dirty="0" smtClean="0"/>
              <a:t>.</a:t>
            </a:r>
          </a:p>
          <a:p>
            <a:endParaRPr lang="en-GB" dirty="0"/>
          </a:p>
          <a:p>
            <a:r>
              <a:rPr lang="en-GB" dirty="0"/>
              <a:t>(</a:t>
            </a:r>
            <a:r>
              <a:rPr lang="en-GB" dirty="0" smtClean="0"/>
              <a:t>a)	Level </a:t>
            </a:r>
            <a:r>
              <a:rPr lang="en-GB" dirty="0"/>
              <a:t>of requests for directions in Apple Maps. Mobility is assumed to stay constant where data are missing. Seven‑day moving averages to </a:t>
            </a:r>
            <a:r>
              <a:rPr lang="en-GB" dirty="0" smtClean="0"/>
              <a:t/>
            </a:r>
            <a:br>
              <a:rPr lang="en-GB" dirty="0" smtClean="0"/>
            </a:br>
            <a:r>
              <a:rPr lang="en-GB" dirty="0" smtClean="0"/>
              <a:t>27 </a:t>
            </a:r>
            <a:r>
              <a:rPr lang="en-GB" dirty="0"/>
              <a:t>October. Data are not seasonally adjusted. </a:t>
            </a:r>
          </a:p>
          <a:p>
            <a:r>
              <a:rPr lang="en-GB" dirty="0"/>
              <a:t>(</a:t>
            </a:r>
            <a:r>
              <a:rPr lang="en-GB" dirty="0" smtClean="0"/>
              <a:t>b)	The </a:t>
            </a:r>
            <a:r>
              <a:rPr lang="en-GB" dirty="0"/>
              <a:t>PPP‑weighted average of indices for Brazil, India, Indonesia, Mexico, Russia, South Africa and Turkey.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85230"/>
            <a:ext cx="5491897" cy="4653695"/>
          </a:xfrm>
          <a:prstGeom prst="rect">
            <a:avLst/>
          </a:prstGeom>
        </p:spPr>
      </p:pic>
    </p:spTree>
    <p:extLst>
      <p:ext uri="{BB962C8B-B14F-4D97-AF65-F5344CB8AC3E}">
        <p14:creationId xmlns:p14="http://schemas.microsoft.com/office/powerpoint/2010/main" val="124487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2.5: </a:t>
            </a:r>
            <a:r>
              <a:rPr lang="en-GB" dirty="0"/>
              <a:t>Governments have provided substantial </a:t>
            </a:r>
            <a:r>
              <a:rPr lang="en-GB" dirty="0" smtClean="0"/>
              <a:t>fiscal support </a:t>
            </a:r>
            <a:r>
              <a:rPr lang="en-GB" dirty="0"/>
              <a:t>to their economies</a:t>
            </a:r>
          </a:p>
          <a:p>
            <a:pPr lvl="2"/>
            <a:r>
              <a:rPr lang="en-GB" dirty="0"/>
              <a:t>Advanced-economy general government net borrowing</a:t>
            </a:r>
          </a:p>
        </p:txBody>
      </p:sp>
      <p:sp>
        <p:nvSpPr>
          <p:cNvPr id="3" name="Text Placeholder 2"/>
          <p:cNvSpPr>
            <a:spLocks noGrp="1"/>
          </p:cNvSpPr>
          <p:nvPr>
            <p:ph type="body" sz="quarter" idx="18"/>
          </p:nvPr>
        </p:nvSpPr>
        <p:spPr>
          <a:xfrm>
            <a:off x="7623174" y="1752601"/>
            <a:ext cx="4191597" cy="5105400"/>
          </a:xfrm>
        </p:spPr>
        <p:txBody>
          <a:bodyPr/>
          <a:lstStyle/>
          <a:p>
            <a:endParaRPr lang="en-GB" dirty="0"/>
          </a:p>
          <a:p>
            <a:r>
              <a:rPr lang="en-GB" dirty="0"/>
              <a:t>Source: IMF </a:t>
            </a:r>
            <a:r>
              <a:rPr lang="en-GB" i="1" dirty="0"/>
              <a:t>WEO</a:t>
            </a:r>
            <a:r>
              <a:rPr lang="en-GB" dirty="0" smtClean="0"/>
              <a:t>.</a:t>
            </a:r>
          </a:p>
          <a:p>
            <a:endParaRPr lang="en-GB" dirty="0"/>
          </a:p>
          <a:p>
            <a:r>
              <a:rPr lang="en-GB" dirty="0"/>
              <a:t>(</a:t>
            </a:r>
            <a:r>
              <a:rPr lang="en-GB" dirty="0" smtClean="0"/>
              <a:t>a)	Hollow </a:t>
            </a:r>
            <a:r>
              <a:rPr lang="en-GB" dirty="0"/>
              <a:t>bar shows the IMF projection for 2020 from the October 2020 </a:t>
            </a:r>
            <a:r>
              <a:rPr lang="en-GB" i="1" dirty="0"/>
              <a:t>WEO</a:t>
            </a:r>
            <a:r>
              <a:rPr lang="en-GB" dirty="0"/>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3571"/>
            <a:ext cx="5398019" cy="4365354"/>
          </a:xfrm>
          <a:prstGeom prst="rect">
            <a:avLst/>
          </a:prstGeom>
        </p:spPr>
      </p:pic>
    </p:spTree>
    <p:extLst>
      <p:ext uri="{BB962C8B-B14F-4D97-AF65-F5344CB8AC3E}">
        <p14:creationId xmlns:p14="http://schemas.microsoft.com/office/powerpoint/2010/main" val="16545412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2.6</a:t>
            </a:r>
            <a:r>
              <a:rPr lang="en-GB" dirty="0"/>
              <a:t>: Market‑implied paths for policy rates </a:t>
            </a:r>
            <a:r>
              <a:rPr lang="en-GB" dirty="0" smtClean="0"/>
              <a:t>are broadly </a:t>
            </a:r>
            <a:r>
              <a:rPr lang="en-GB" dirty="0"/>
              <a:t>unchanged </a:t>
            </a:r>
            <a:r>
              <a:rPr lang="en-GB" dirty="0" smtClean="0"/>
              <a:t/>
            </a:r>
            <a:br>
              <a:rPr lang="en-GB" dirty="0" smtClean="0"/>
            </a:br>
            <a:r>
              <a:rPr lang="en-GB" dirty="0" smtClean="0"/>
              <a:t>since </a:t>
            </a:r>
            <a:r>
              <a:rPr lang="en-GB" dirty="0"/>
              <a:t>August</a:t>
            </a:r>
          </a:p>
          <a:p>
            <a:pPr lvl="2"/>
            <a:r>
              <a:rPr lang="en-GB" dirty="0"/>
              <a:t>International forward interest rates</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Bloomberg Finance L.P. and Bank calculations</a:t>
            </a:r>
            <a:r>
              <a:rPr lang="en-GB" dirty="0" smtClean="0"/>
              <a:t>.</a:t>
            </a:r>
          </a:p>
          <a:p>
            <a:endParaRPr lang="en-GB" dirty="0"/>
          </a:p>
          <a:p>
            <a:r>
              <a:rPr lang="en-GB" dirty="0"/>
              <a:t>(</a:t>
            </a:r>
            <a:r>
              <a:rPr lang="en-GB" dirty="0" smtClean="0"/>
              <a:t>a)	All </a:t>
            </a:r>
            <a:r>
              <a:rPr lang="en-GB" dirty="0"/>
              <a:t>data as of 28 October 2020. The November and August curves are estimated using instantaneous forward overnight index swap rates in the 15 working days to 28 October and 29 July respectively. </a:t>
            </a:r>
          </a:p>
          <a:p>
            <a:r>
              <a:rPr lang="en-GB" dirty="0"/>
              <a:t>(</a:t>
            </a:r>
            <a:r>
              <a:rPr lang="en-GB" dirty="0" smtClean="0"/>
              <a:t>b)	Upper </a:t>
            </a:r>
            <a:r>
              <a:rPr lang="en-GB" dirty="0"/>
              <a:t>bound of the target range.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0276"/>
            <a:ext cx="5458369" cy="4358649"/>
          </a:xfrm>
          <a:prstGeom prst="rect">
            <a:avLst/>
          </a:prstGeom>
        </p:spPr>
      </p:pic>
    </p:spTree>
    <p:extLst>
      <p:ext uri="{BB962C8B-B14F-4D97-AF65-F5344CB8AC3E}">
        <p14:creationId xmlns:p14="http://schemas.microsoft.com/office/powerpoint/2010/main" val="486941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1"/>
          </a:xfrm>
        </p:spPr>
        <p:txBody>
          <a:bodyPr/>
          <a:lstStyle/>
          <a:p>
            <a:pPr lvl="1"/>
            <a:r>
              <a:rPr lang="en-GB" b="1" dirty="0"/>
              <a:t>Chart 2.7: </a:t>
            </a:r>
            <a:r>
              <a:rPr lang="en-GB" dirty="0"/>
              <a:t>Implied inflation expectations have picked </a:t>
            </a:r>
            <a:r>
              <a:rPr lang="en-GB" dirty="0" smtClean="0"/>
              <a:t>up since </a:t>
            </a:r>
            <a:r>
              <a:rPr lang="en-GB" dirty="0"/>
              <a:t>March</a:t>
            </a:r>
          </a:p>
          <a:p>
            <a:pPr lvl="2"/>
            <a:r>
              <a:rPr lang="en-GB" dirty="0"/>
              <a:t>Changes in five‑year, five‑year forward inflation compensation</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Bloomberg Finance L.P. and Bank calculations</a:t>
            </a:r>
            <a:r>
              <a:rPr lang="en-GB" dirty="0" smtClean="0"/>
              <a:t>.</a:t>
            </a:r>
          </a:p>
          <a:p>
            <a:r>
              <a:rPr lang="en-GB" dirty="0" smtClean="0"/>
              <a:t> </a:t>
            </a:r>
            <a:endParaRPr lang="en-GB" dirty="0"/>
          </a:p>
          <a:p>
            <a:r>
              <a:rPr lang="en-GB" dirty="0"/>
              <a:t>(</a:t>
            </a:r>
            <a:r>
              <a:rPr lang="en-GB" dirty="0" smtClean="0"/>
              <a:t>a)	Derived </a:t>
            </a:r>
            <a:r>
              <a:rPr lang="en-GB" dirty="0"/>
              <a:t>from swaps. The instruments are linked to the UK RPI, US CPI and euro‑area HICP measures of inflation respectively.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8395"/>
            <a:ext cx="5458369" cy="4673812"/>
          </a:xfrm>
          <a:prstGeom prst="rect">
            <a:avLst/>
          </a:prstGeom>
        </p:spPr>
      </p:pic>
    </p:spTree>
    <p:extLst>
      <p:ext uri="{BB962C8B-B14F-4D97-AF65-F5344CB8AC3E}">
        <p14:creationId xmlns:p14="http://schemas.microsoft.com/office/powerpoint/2010/main" val="2905873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1"/>
          </a:xfrm>
        </p:spPr>
        <p:txBody>
          <a:bodyPr/>
          <a:lstStyle/>
          <a:p>
            <a:pPr lvl="1"/>
            <a:r>
              <a:rPr lang="en-GB" b="1" dirty="0"/>
              <a:t>Chart 2.8: </a:t>
            </a:r>
            <a:r>
              <a:rPr lang="en-GB" dirty="0"/>
              <a:t>Movements in equity prices have been </a:t>
            </a:r>
            <a:r>
              <a:rPr lang="en-GB" dirty="0" smtClean="0"/>
              <a:t>mixed since </a:t>
            </a:r>
            <a:r>
              <a:rPr lang="en-GB" dirty="0"/>
              <a:t>the </a:t>
            </a:r>
            <a:r>
              <a:rPr lang="en-GB" dirty="0" smtClean="0"/>
              <a:t/>
            </a:r>
            <a:br>
              <a:rPr lang="en-GB" dirty="0" smtClean="0"/>
            </a:br>
            <a:r>
              <a:rPr lang="en-GB" dirty="0" smtClean="0"/>
              <a:t>August </a:t>
            </a:r>
            <a:r>
              <a:rPr lang="en-GB" i="1" dirty="0"/>
              <a:t>Report</a:t>
            </a:r>
          </a:p>
          <a:p>
            <a:pPr lvl="2"/>
            <a:r>
              <a:rPr lang="en-GB" dirty="0"/>
              <a:t>International equity prices</a:t>
            </a:r>
            <a:r>
              <a:rPr lang="en-GB" baseline="30000" dirty="0"/>
              <a:t>(a)</a:t>
            </a:r>
          </a:p>
        </p:txBody>
      </p:sp>
      <p:sp>
        <p:nvSpPr>
          <p:cNvPr id="3" name="Text Placeholder 2"/>
          <p:cNvSpPr>
            <a:spLocks noGrp="1"/>
          </p:cNvSpPr>
          <p:nvPr>
            <p:ph type="body" sz="quarter" idx="18"/>
          </p:nvPr>
        </p:nvSpPr>
        <p:spPr/>
        <p:txBody>
          <a:bodyPr/>
          <a:lstStyle/>
          <a:p>
            <a:endParaRPr lang="en-GB" dirty="0"/>
          </a:p>
          <a:p>
            <a:r>
              <a:rPr lang="en-GB" dirty="0"/>
              <a:t>Sources: Eikon by Refinitiv, MSCI and Bank calculations</a:t>
            </a:r>
            <a:r>
              <a:rPr lang="en-GB" dirty="0" smtClean="0"/>
              <a:t>.</a:t>
            </a:r>
          </a:p>
          <a:p>
            <a:endParaRPr lang="en-GB" dirty="0"/>
          </a:p>
          <a:p>
            <a:r>
              <a:rPr lang="en-GB" dirty="0"/>
              <a:t>(</a:t>
            </a:r>
            <a:r>
              <a:rPr lang="en-GB" dirty="0" smtClean="0"/>
              <a:t>a)	In </a:t>
            </a:r>
            <a:r>
              <a:rPr lang="en-GB" dirty="0"/>
              <a:t>local currency terms, except for MSCI Emerging Markets which is in </a:t>
            </a:r>
            <a:r>
              <a:rPr lang="en-GB" dirty="0" smtClean="0"/>
              <a:t/>
            </a:r>
            <a:br>
              <a:rPr lang="en-GB" dirty="0" smtClean="0"/>
            </a:br>
            <a:r>
              <a:rPr lang="en-GB" dirty="0" smtClean="0"/>
              <a:t>US </a:t>
            </a:r>
            <a:r>
              <a:rPr lang="en-GB" dirty="0"/>
              <a:t>dollar terms. </a:t>
            </a:r>
          </a:p>
          <a:p>
            <a:r>
              <a:rPr lang="en-GB" dirty="0"/>
              <a:t>(</a:t>
            </a:r>
            <a:r>
              <a:rPr lang="en-GB" dirty="0" smtClean="0"/>
              <a:t>b)	The </a:t>
            </a:r>
            <a:r>
              <a:rPr lang="en-GB" dirty="0"/>
              <a:t>MSCI Inc. disclaimer of liability, which applies to the data provided, is available from the </a:t>
            </a:r>
            <a:r>
              <a:rPr lang="en-GB" u="sng" dirty="0">
                <a:hlinkClick r:id="rId2"/>
              </a:rPr>
              <a:t>November 2020 </a:t>
            </a:r>
            <a:r>
              <a:rPr lang="en-GB" i="1" u="sng" dirty="0">
                <a:hlinkClick r:id="rId2"/>
              </a:rPr>
              <a:t>Monetary Policy Report</a:t>
            </a:r>
            <a:r>
              <a:rPr lang="en-GB" dirty="0"/>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98641"/>
            <a:ext cx="5485192" cy="4640284"/>
          </a:xfrm>
          <a:prstGeom prst="rect">
            <a:avLst/>
          </a:prstGeom>
        </p:spPr>
      </p:pic>
    </p:spTree>
    <p:extLst>
      <p:ext uri="{BB962C8B-B14F-4D97-AF65-F5344CB8AC3E}">
        <p14:creationId xmlns:p14="http://schemas.microsoft.com/office/powerpoint/2010/main" val="138616823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Widescreen Presentation Template.potx" id="{01FDA625-1EE4-47DD-96E4-CB251D5ABC0B}" vid="{9F1AEA77-3D97-4B19-9DE0-82069E8DB4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133</TotalTime>
  <Words>2873</Words>
  <Application>Microsoft Office PowerPoint</Application>
  <PresentationFormat>Widescreen</PresentationFormat>
  <Paragraphs>225</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2020</dc:title>
  <dc:subject>Section 2: Current economic conditions</dc:subject>
  <dc:creator>Bank of England</dc:creator>
  <cp:lastModifiedBy>Wells, Lauren</cp:lastModifiedBy>
  <cp:revision>20</cp:revision>
  <dcterms:created xsi:type="dcterms:W3CDTF">2020-11-03T16:03:19Z</dcterms:created>
  <dcterms:modified xsi:type="dcterms:W3CDTF">2020-11-05T05:17:20Z</dcterms:modified>
</cp:coreProperties>
</file>