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5.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9"/>
  </p:notesMasterIdLst>
  <p:sldIdLst>
    <p:sldId id="374" r:id="rId2"/>
    <p:sldId id="375" r:id="rId3"/>
    <p:sldId id="398" r:id="rId4"/>
    <p:sldId id="378" r:id="rId5"/>
    <p:sldId id="380" r:id="rId6"/>
    <p:sldId id="381" r:id="rId7"/>
    <p:sldId id="382" r:id="rId8"/>
    <p:sldId id="383" r:id="rId9"/>
    <p:sldId id="384" r:id="rId10"/>
    <p:sldId id="385" r:id="rId11"/>
    <p:sldId id="386" r:id="rId12"/>
    <p:sldId id="387" r:id="rId13"/>
    <p:sldId id="388" r:id="rId14"/>
    <p:sldId id="389" r:id="rId15"/>
    <p:sldId id="390" r:id="rId16"/>
    <p:sldId id="391" r:id="rId17"/>
    <p:sldId id="392" r:id="rId18"/>
    <p:sldId id="393" r:id="rId19"/>
    <p:sldId id="394" r:id="rId20"/>
    <p:sldId id="395" r:id="rId21"/>
    <p:sldId id="396" r:id="rId22"/>
    <p:sldId id="397" r:id="rId23"/>
    <p:sldId id="399" r:id="rId24"/>
    <p:sldId id="413" r:id="rId25"/>
    <p:sldId id="400" r:id="rId26"/>
    <p:sldId id="402" r:id="rId27"/>
    <p:sldId id="403" r:id="rId28"/>
    <p:sldId id="404" r:id="rId29"/>
    <p:sldId id="405" r:id="rId30"/>
    <p:sldId id="406" r:id="rId31"/>
    <p:sldId id="407" r:id="rId32"/>
    <p:sldId id="408" r:id="rId33"/>
    <p:sldId id="414" r:id="rId34"/>
    <p:sldId id="409" r:id="rId35"/>
    <p:sldId id="410" r:id="rId36"/>
    <p:sldId id="411" r:id="rId37"/>
    <p:sldId id="41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7" d="100"/>
          <a:sy n="107" d="100"/>
        </p:scale>
        <p:origin x="675" y="45"/>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09/08/2021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bankofengland.co.uk/monetary-policy-report/2021/august-2021"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bankofengland.co.uk/bank-overground/2021/how-do-we-monitor-uk-financial-conditions"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August 2021</a:t>
            </a:r>
          </a:p>
          <a:p>
            <a:pPr lvl="1"/>
            <a:r>
              <a:rPr lang="en-GB" sz="4000" dirty="0"/>
              <a:t>Current economic </a:t>
            </a:r>
            <a:r>
              <a:rPr lang="en-GB" sz="4000" dirty="0" smtClean="0"/>
              <a:t>conditions</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908" r="29452"/>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2.8: </a:t>
            </a:r>
            <a:r>
              <a:rPr lang="en-GB" dirty="0"/>
              <a:t>Longer-term interest rates have fallen after rising earlier in the year</a:t>
            </a:r>
          </a:p>
          <a:p>
            <a:pPr lvl="2"/>
            <a:r>
              <a:rPr lang="en-GB" dirty="0"/>
              <a:t>Ten-year nominal interest rates</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Bloomberg Finance L.P., </a:t>
            </a:r>
            <a:r>
              <a:rPr lang="en-GB" dirty="0" err="1"/>
              <a:t>Tradeweb</a:t>
            </a:r>
            <a:r>
              <a:rPr lang="en-GB" dirty="0"/>
              <a:t> and Bank calculations.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65075" cy="4432410"/>
          </a:xfrm>
          <a:prstGeom prst="rect">
            <a:avLst/>
          </a:prstGeom>
        </p:spPr>
      </p:pic>
    </p:spTree>
    <p:extLst>
      <p:ext uri="{BB962C8B-B14F-4D97-AF65-F5344CB8AC3E}">
        <p14:creationId xmlns:p14="http://schemas.microsoft.com/office/powerpoint/2010/main" val="3987192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2.9: </a:t>
            </a:r>
            <a:r>
              <a:rPr lang="en-GB" dirty="0"/>
              <a:t>Equity prices have risen over the past year</a:t>
            </a:r>
          </a:p>
          <a:p>
            <a:pPr lvl="2"/>
            <a:r>
              <a:rPr lang="en-GB" dirty="0"/>
              <a:t>International equity prices</a:t>
            </a:r>
            <a:r>
              <a:rPr lang="en-GB" baseline="30000" dirty="0"/>
              <a:t>(a)</a:t>
            </a:r>
          </a:p>
        </p:txBody>
      </p:sp>
      <p:sp>
        <p:nvSpPr>
          <p:cNvPr id="7" name="Text Placeholder 6"/>
          <p:cNvSpPr>
            <a:spLocks noGrp="1"/>
          </p:cNvSpPr>
          <p:nvPr>
            <p:ph type="body" sz="quarter" idx="18"/>
          </p:nvPr>
        </p:nvSpPr>
        <p:spPr/>
        <p:txBody>
          <a:bodyPr/>
          <a:lstStyle/>
          <a:p>
            <a:endParaRPr lang="en-GB" dirty="0"/>
          </a:p>
          <a:p>
            <a:r>
              <a:rPr lang="en-GB" dirty="0"/>
              <a:t>Sources: MSCI, </a:t>
            </a:r>
            <a:r>
              <a:rPr lang="en-GB" dirty="0" err="1"/>
              <a:t>Refintiv</a:t>
            </a:r>
            <a:r>
              <a:rPr lang="en-GB" dirty="0"/>
              <a:t> </a:t>
            </a:r>
            <a:r>
              <a:rPr lang="en-GB" dirty="0" err="1"/>
              <a:t>Eikon</a:t>
            </a:r>
            <a:r>
              <a:rPr lang="en-GB" dirty="0"/>
              <a:t> from LSEG and Bank calculations</a:t>
            </a:r>
            <a:r>
              <a:rPr lang="en-GB" dirty="0" smtClean="0"/>
              <a:t>.</a:t>
            </a:r>
          </a:p>
          <a:p>
            <a:endParaRPr lang="en-GB" dirty="0"/>
          </a:p>
          <a:p>
            <a:r>
              <a:rPr lang="en-GB" dirty="0"/>
              <a:t>(a)	In local currency terms, except for MSCI Emerging Markets which is in </a:t>
            </a:r>
            <a:r>
              <a:rPr lang="en-GB" dirty="0" smtClean="0"/>
              <a:t>US</a:t>
            </a:r>
            <a:r>
              <a:rPr lang="en-GB" dirty="0"/>
              <a:t> </a:t>
            </a:r>
            <a:r>
              <a:rPr lang="en-GB" dirty="0" smtClean="0"/>
              <a:t>dollar </a:t>
            </a:r>
            <a:r>
              <a:rPr lang="en-GB" dirty="0"/>
              <a:t>terms.</a:t>
            </a:r>
          </a:p>
          <a:p>
            <a:r>
              <a:rPr lang="en-GB" dirty="0"/>
              <a:t>(b)	The MSCI Inc. disclaimer of liability, which applies to the data provided, </a:t>
            </a:r>
            <a:r>
              <a:rPr lang="en-GB" dirty="0" smtClean="0"/>
              <a:t>is</a:t>
            </a:r>
            <a:r>
              <a:rPr lang="en-GB" dirty="0"/>
              <a:t> </a:t>
            </a:r>
            <a:r>
              <a:rPr lang="en-GB" dirty="0" smtClean="0"/>
              <a:t>available </a:t>
            </a:r>
            <a:r>
              <a:rPr lang="en-GB" dirty="0"/>
              <a:t>from </a:t>
            </a:r>
            <a:r>
              <a:rPr lang="en-GB" i="1" u="heavy" dirty="0" smtClean="0">
                <a:hlinkClick r:id="rId2"/>
              </a:rPr>
              <a:t>Monetary Policy Report </a:t>
            </a:r>
            <a:r>
              <a:rPr lang="en-GB" i="1" u="heavy" dirty="0">
                <a:hlinkClick r:id="rId2"/>
              </a:rPr>
              <a:t>– </a:t>
            </a:r>
            <a:r>
              <a:rPr lang="en-GB" u="heavy" dirty="0" smtClean="0">
                <a:hlinkClick r:id="rId2"/>
              </a:rPr>
              <a:t>August 2021</a:t>
            </a:r>
            <a:r>
              <a:rPr lang="en-GB" dirty="0" smtClean="0"/>
              <a:t>.</a:t>
            </a:r>
            <a:endParaRPr lang="en-GB"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44615"/>
            <a:ext cx="5498603" cy="4432410"/>
          </a:xfrm>
          <a:prstGeom prst="rect">
            <a:avLst/>
          </a:prstGeom>
        </p:spPr>
      </p:pic>
    </p:spTree>
    <p:extLst>
      <p:ext uri="{BB962C8B-B14F-4D97-AF65-F5344CB8AC3E}">
        <p14:creationId xmlns:p14="http://schemas.microsoft.com/office/powerpoint/2010/main" val="3164014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2.10: </a:t>
            </a:r>
            <a:r>
              <a:rPr lang="en-GB" dirty="0"/>
              <a:t>Demand for mortgages has remained elevated and transactions were very high in June</a:t>
            </a:r>
          </a:p>
          <a:p>
            <a:pPr lvl="2"/>
            <a:r>
              <a:rPr lang="en-GB" dirty="0"/>
              <a:t>Mortgage approvals for house purchase and housing transactions</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Bank of England, </a:t>
            </a:r>
            <a:r>
              <a:rPr lang="en-GB"/>
              <a:t>Her </a:t>
            </a:r>
            <a:r>
              <a:rPr lang="en-GB" smtClean="0"/>
              <a:t>Majesty's Revenue </a:t>
            </a:r>
            <a:r>
              <a:rPr lang="en-GB" dirty="0"/>
              <a:t>and Customs (HMRC) and </a:t>
            </a:r>
            <a:r>
              <a:rPr lang="en-GB" dirty="0" smtClean="0"/>
              <a:t>Bank</a:t>
            </a:r>
            <a:r>
              <a:rPr lang="en-GB" dirty="0"/>
              <a:t> </a:t>
            </a:r>
            <a:r>
              <a:rPr lang="en-GB" dirty="0" smtClean="0"/>
              <a:t>calculations.</a:t>
            </a:r>
          </a:p>
          <a:p>
            <a:endParaRPr lang="en-GB" dirty="0"/>
          </a:p>
          <a:p>
            <a:r>
              <a:rPr lang="en-GB" dirty="0"/>
              <a:t>(a)	Residential property transactions for values of £40,000 or above.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512014" cy="4432410"/>
          </a:xfrm>
          <a:prstGeom prst="rect">
            <a:avLst/>
          </a:prstGeom>
        </p:spPr>
      </p:pic>
    </p:spTree>
    <p:extLst>
      <p:ext uri="{BB962C8B-B14F-4D97-AF65-F5344CB8AC3E}">
        <p14:creationId xmlns:p14="http://schemas.microsoft.com/office/powerpoint/2010/main" val="2916426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2.B: </a:t>
            </a:r>
            <a:r>
              <a:rPr lang="en-GB" dirty="0"/>
              <a:t>New mortgage rates have fallen since the start of the year</a:t>
            </a:r>
          </a:p>
          <a:p>
            <a:pPr lvl="2"/>
            <a:r>
              <a:rPr lang="en-GB" dirty="0"/>
              <a:t>Selected quoted household interest rates</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a:t>
            </a:r>
            <a:r>
              <a:rPr lang="en-GB" dirty="0"/>
              <a:t>a)	The Bank’s quoted rates series are weighted monthly average rates advertised by all UK banks and building societies with products meeting the specific criteria. In February 2019 the method used to calculate these data was changed. For more information, see ‘</a:t>
            </a:r>
            <a:r>
              <a:rPr lang="en-GB" u="heavy" dirty="0">
                <a:hlinkClick r:id="rId2"/>
              </a:rPr>
              <a:t>Introduction of new Quoted Rates data – </a:t>
            </a:r>
            <a:r>
              <a:rPr lang="en-GB" u="heavy" dirty="0" err="1">
                <a:hlinkClick r:id="rId2"/>
              </a:rPr>
              <a:t>Bankstats</a:t>
            </a:r>
            <a:r>
              <a:rPr lang="en-GB" u="heavy" dirty="0">
                <a:hlinkClick r:id="rId2"/>
              </a:rPr>
              <a:t> article</a:t>
            </a:r>
            <a:r>
              <a:rPr lang="en-GB" dirty="0"/>
              <a:t>’. Data are not seasonally adjusted. Latest data are flash estimates for July using data to 28 July and are subject to change until publication on 6 August.</a:t>
            </a:r>
          </a:p>
          <a:p>
            <a:r>
              <a:rPr lang="en-GB" dirty="0"/>
              <a:t>(b)	Previously known as standard variable rate (SVR).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24" y="2162176"/>
            <a:ext cx="6567153" cy="4572000"/>
          </a:xfrm>
          <a:prstGeom prst="rect">
            <a:avLst/>
          </a:prstGeom>
        </p:spPr>
      </p:pic>
    </p:spTree>
    <p:extLst>
      <p:ext uri="{BB962C8B-B14F-4D97-AF65-F5344CB8AC3E}">
        <p14:creationId xmlns:p14="http://schemas.microsoft.com/office/powerpoint/2010/main" val="407577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887075" cy="912813"/>
          </a:xfrm>
        </p:spPr>
        <p:txBody>
          <a:bodyPr/>
          <a:lstStyle/>
          <a:p>
            <a:pPr lvl="1"/>
            <a:r>
              <a:rPr lang="en-GB" b="1" dirty="0"/>
              <a:t>Chart 2.11: </a:t>
            </a:r>
            <a:r>
              <a:rPr lang="en-GB" dirty="0"/>
              <a:t>A summary measure suggests that financial conditions have loosened slightly since the May </a:t>
            </a:r>
            <a:r>
              <a:rPr lang="en-GB" i="1" dirty="0"/>
              <a:t>Report</a:t>
            </a:r>
            <a:endParaRPr lang="en-GB" dirty="0"/>
          </a:p>
          <a:p>
            <a:pPr lvl="2"/>
            <a:r>
              <a:rPr lang="en-GB" dirty="0"/>
              <a:t>Contributions to the change in the UK Monetary and Financial Conditions Index since the May 2021 </a:t>
            </a:r>
            <a:r>
              <a:rPr lang="en-GB" i="1" dirty="0"/>
              <a:t>Report</a:t>
            </a:r>
            <a:r>
              <a:rPr lang="en-GB" baseline="30000" dirty="0"/>
              <a:t>(a)</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Bank of England, Bloomberg Finance L.P., ICE/</a:t>
            </a:r>
            <a:r>
              <a:rPr lang="en-GB" dirty="0" err="1"/>
              <a:t>BoAML</a:t>
            </a:r>
            <a:r>
              <a:rPr lang="en-GB" dirty="0"/>
              <a:t>, IMF </a:t>
            </a:r>
            <a:r>
              <a:rPr lang="en-GB" i="1" dirty="0"/>
              <a:t>WEO</a:t>
            </a:r>
            <a:r>
              <a:rPr lang="en-GB" dirty="0"/>
              <a:t>, </a:t>
            </a:r>
            <a:r>
              <a:rPr lang="en-GB" dirty="0" smtClean="0"/>
              <a:t>Money </a:t>
            </a:r>
            <a:r>
              <a:rPr lang="en-GB" dirty="0"/>
              <a:t>Facts, </a:t>
            </a:r>
            <a:r>
              <a:rPr lang="en-GB" dirty="0" err="1"/>
              <a:t>Refinitiv</a:t>
            </a:r>
            <a:r>
              <a:rPr lang="en-GB" dirty="0"/>
              <a:t> </a:t>
            </a:r>
            <a:r>
              <a:rPr lang="en-GB" dirty="0" err="1"/>
              <a:t>Eikon</a:t>
            </a:r>
            <a:r>
              <a:rPr lang="en-GB" dirty="0"/>
              <a:t> &amp; I/B/E/S, both from LSEG, </a:t>
            </a:r>
            <a:r>
              <a:rPr lang="en-GB" dirty="0" err="1"/>
              <a:t>Tradeweb</a:t>
            </a:r>
            <a:r>
              <a:rPr lang="en-GB" dirty="0"/>
              <a:t> and </a:t>
            </a:r>
            <a:r>
              <a:rPr lang="en-GB" dirty="0" smtClean="0"/>
              <a:t>Bank</a:t>
            </a:r>
            <a:r>
              <a:rPr lang="en-GB" dirty="0"/>
              <a:t> </a:t>
            </a:r>
            <a:r>
              <a:rPr lang="en-GB" dirty="0" smtClean="0"/>
              <a:t>calculations.</a:t>
            </a:r>
          </a:p>
          <a:p>
            <a:endParaRPr lang="en-GB" dirty="0"/>
          </a:p>
          <a:p>
            <a:r>
              <a:rPr lang="en-GB" dirty="0"/>
              <a:t>(a)	The UK Monetary and Financial Conditions Index (MFCI) summarises information from the following series: short-term interest rates, the sterling ERI, corporate bond spreads, equity prices, and household and corporate bank lending spreads. The series weights are based on the historical association of each variable with UK GDP. The chart shows changes in the MFCI from the average level over the 15 working days to </a:t>
            </a:r>
            <a:r>
              <a:rPr lang="en-GB" dirty="0" smtClean="0"/>
              <a:t>27</a:t>
            </a:r>
            <a:r>
              <a:rPr lang="en-GB" dirty="0"/>
              <a:t> </a:t>
            </a:r>
            <a:r>
              <a:rPr lang="en-GB" dirty="0" smtClean="0"/>
              <a:t>April </a:t>
            </a:r>
            <a:r>
              <a:rPr lang="en-GB" dirty="0"/>
              <a:t>2021. An increase in the MFCI signals tighter financial conditions and a decrease signals looser conditions. For more information, see ‘</a:t>
            </a:r>
            <a:r>
              <a:rPr lang="en-GB" u="heavy" dirty="0" smtClean="0">
                <a:hlinkClick r:id="rId2"/>
              </a:rPr>
              <a:t>How do </a:t>
            </a:r>
            <a:r>
              <a:rPr lang="en-GB" u="heavy" dirty="0">
                <a:hlinkClick r:id="rId2"/>
              </a:rPr>
              <a:t>we monitor UK financial conditions?</a:t>
            </a:r>
            <a:r>
              <a:rPr lang="en-GB" dirty="0"/>
              <a: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16040"/>
            <a:ext cx="5465075" cy="4432410"/>
          </a:xfrm>
          <a:prstGeom prst="rect">
            <a:avLst/>
          </a:prstGeom>
        </p:spPr>
      </p:pic>
    </p:spTree>
    <p:extLst>
      <p:ext uri="{BB962C8B-B14F-4D97-AF65-F5344CB8AC3E}">
        <p14:creationId xmlns:p14="http://schemas.microsoft.com/office/powerpoint/2010/main" val="2012370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068050" cy="912813"/>
          </a:xfrm>
        </p:spPr>
        <p:txBody>
          <a:bodyPr/>
          <a:lstStyle/>
          <a:p>
            <a:pPr lvl="1"/>
            <a:r>
              <a:rPr lang="en-GB" b="1" dirty="0"/>
              <a:t>Chart 2.12: </a:t>
            </a:r>
            <a:r>
              <a:rPr lang="en-GB" dirty="0"/>
              <a:t>High-frequency indicators suggest that activity picked up as </a:t>
            </a:r>
            <a:r>
              <a:rPr lang="en-GB" dirty="0" err="1"/>
              <a:t>Covid</a:t>
            </a:r>
            <a:r>
              <a:rPr lang="en-GB" dirty="0"/>
              <a:t> restrictions eased</a:t>
            </a:r>
          </a:p>
          <a:p>
            <a:pPr lvl="2"/>
            <a:r>
              <a:rPr lang="en-GB" dirty="0"/>
              <a:t>High-frequency indicators of economic activity</a:t>
            </a:r>
            <a:r>
              <a:rPr lang="en-GB" baseline="30000" dirty="0"/>
              <a:t>(a)</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Department for Transport, Google Covid-19 Community Mobility Reports, </a:t>
            </a:r>
            <a:r>
              <a:rPr lang="en-GB" dirty="0" err="1"/>
              <a:t>OpenTable</a:t>
            </a:r>
            <a:r>
              <a:rPr lang="en-GB" dirty="0"/>
              <a:t> </a:t>
            </a:r>
            <a:r>
              <a:rPr lang="en-GB" dirty="0" smtClean="0"/>
              <a:t>and Bank </a:t>
            </a:r>
            <a:r>
              <a:rPr lang="en-GB" dirty="0"/>
              <a:t>calculations</a:t>
            </a:r>
            <a:r>
              <a:rPr lang="en-GB" dirty="0" smtClean="0"/>
              <a:t>.</a:t>
            </a:r>
          </a:p>
          <a:p>
            <a:endParaRPr lang="en-GB" dirty="0"/>
          </a:p>
          <a:p>
            <a:r>
              <a:rPr lang="en-GB" dirty="0"/>
              <a:t>(a)	Seven-day moving averages to 26 July for transport data and 25 July for retail footfall and restaurant bookings. Data are not seasonally adjusted. </a:t>
            </a:r>
            <a:r>
              <a:rPr lang="en-GB" dirty="0" smtClean="0"/>
              <a:t>All</a:t>
            </a:r>
            <a:r>
              <a:rPr lang="en-GB" dirty="0"/>
              <a:t> </a:t>
            </a:r>
            <a:r>
              <a:rPr lang="en-GB" dirty="0" smtClean="0"/>
              <a:t>data </a:t>
            </a:r>
            <a:r>
              <a:rPr lang="en-GB" dirty="0"/>
              <a:t>are shown relative to normal levels. </a:t>
            </a:r>
          </a:p>
          <a:p>
            <a:r>
              <a:rPr lang="en-GB" dirty="0"/>
              <a:t>(b)	The number of tube journeys is based on Transport for London data and the number of bus journeys does not include London buses.</a:t>
            </a:r>
          </a:p>
          <a:p>
            <a:r>
              <a:rPr lang="en-GB" dirty="0"/>
              <a:t>(c)	Seated diners from online, phone and walk-in reservations. </a:t>
            </a:r>
          </a:p>
          <a:p>
            <a:r>
              <a:rPr lang="en-GB" dirty="0"/>
              <a:t>(d)	Numbers of visitors to places such as restaurants, cafes, shopping centres, theme parks, museums, libraries and cinemas.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79836"/>
            <a:ext cx="6383744" cy="4567504"/>
          </a:xfrm>
          <a:prstGeom prst="rect">
            <a:avLst/>
          </a:prstGeom>
        </p:spPr>
      </p:pic>
    </p:spTree>
    <p:extLst>
      <p:ext uri="{BB962C8B-B14F-4D97-AF65-F5344CB8AC3E}">
        <p14:creationId xmlns:p14="http://schemas.microsoft.com/office/powerpoint/2010/main" val="26037975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277476" cy="912813"/>
          </a:xfrm>
        </p:spPr>
        <p:txBody>
          <a:bodyPr/>
          <a:lstStyle/>
          <a:p>
            <a:pPr lvl="1"/>
            <a:r>
              <a:rPr lang="en-GB" b="1" dirty="0"/>
              <a:t>Chart 2.13: </a:t>
            </a:r>
            <a:r>
              <a:rPr lang="en-GB" dirty="0"/>
              <a:t>Consumer services are expected to have accounted for a large part of the recovery during Q2</a:t>
            </a:r>
          </a:p>
          <a:p>
            <a:pPr lvl="2"/>
            <a:r>
              <a:rPr lang="en-GB" dirty="0"/>
              <a:t>Contributions to change in monthly GDP since January 2020</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Figures in parentheses are weights in gross value added in 2018. Weights and contributions may not sum to the total due to rounding. </a:t>
            </a:r>
          </a:p>
          <a:p>
            <a:r>
              <a:rPr lang="en-GB" dirty="0"/>
              <a:t>(b) 	Includes accommodation and food services, arts, entertainment and recreation, and wholesale and retail.</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0152"/>
            <a:ext cx="5424841" cy="4626873"/>
          </a:xfrm>
          <a:prstGeom prst="rect">
            <a:avLst/>
          </a:prstGeom>
        </p:spPr>
      </p:pic>
    </p:spTree>
    <p:extLst>
      <p:ext uri="{BB962C8B-B14F-4D97-AF65-F5344CB8AC3E}">
        <p14:creationId xmlns:p14="http://schemas.microsoft.com/office/powerpoint/2010/main" val="3532539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725150" cy="912813"/>
          </a:xfrm>
        </p:spPr>
        <p:txBody>
          <a:bodyPr/>
          <a:lstStyle/>
          <a:p>
            <a:pPr lvl="1"/>
            <a:r>
              <a:rPr lang="en-GB" b="1" dirty="0"/>
              <a:t>Chart 2.14: </a:t>
            </a:r>
            <a:r>
              <a:rPr lang="en-GB" dirty="0"/>
              <a:t>Aggregate card spending has recovered to around its levels last summer</a:t>
            </a:r>
          </a:p>
          <a:p>
            <a:pPr lvl="2"/>
            <a:r>
              <a:rPr lang="en-GB" dirty="0"/>
              <a:t>UK spending on debit and credit cards by consumption category</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Bank of England and ONS</a:t>
            </a:r>
            <a:r>
              <a:rPr lang="en-GB" dirty="0" smtClean="0"/>
              <a:t>.</a:t>
            </a:r>
          </a:p>
          <a:p>
            <a:endParaRPr lang="en-GB" dirty="0"/>
          </a:p>
          <a:p>
            <a:r>
              <a:rPr lang="en-GB" dirty="0"/>
              <a:t>(a)	Seven-day rolling averages. Data are nominal, not seasonally adjusted. Latest data point is for the seven days to 22 July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0152"/>
            <a:ext cx="5498603" cy="4626873"/>
          </a:xfrm>
          <a:prstGeom prst="rect">
            <a:avLst/>
          </a:prstGeom>
        </p:spPr>
      </p:pic>
    </p:spTree>
    <p:extLst>
      <p:ext uri="{BB962C8B-B14F-4D97-AF65-F5344CB8AC3E}">
        <p14:creationId xmlns:p14="http://schemas.microsoft.com/office/powerpoint/2010/main" val="3901729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610850" cy="912813"/>
          </a:xfrm>
        </p:spPr>
        <p:txBody>
          <a:bodyPr/>
          <a:lstStyle/>
          <a:p>
            <a:pPr lvl="1"/>
            <a:r>
              <a:rPr lang="en-GB" b="1" dirty="0"/>
              <a:t>Chart 2.15: </a:t>
            </a:r>
            <a:r>
              <a:rPr lang="en-GB" dirty="0"/>
              <a:t>Some households remain cautious about future spending, even after receiving two vaccine doses</a:t>
            </a:r>
          </a:p>
          <a:p>
            <a:pPr lvl="2"/>
            <a:r>
              <a:rPr lang="en-GB" dirty="0"/>
              <a:t>Household spending plans over the next three months compared with before the pandemic by vaccination status</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NMG Consulting and Bank calculations</a:t>
            </a:r>
            <a:r>
              <a:rPr lang="en-GB" dirty="0" smtClean="0"/>
              <a:t>.</a:t>
            </a:r>
          </a:p>
          <a:p>
            <a:endParaRPr lang="en-GB" dirty="0"/>
          </a:p>
          <a:p>
            <a:r>
              <a:rPr lang="en-GB" dirty="0"/>
              <a:t>(a)	Question: ‘Now that many of the government restrictions are being relaxed how much do you think you will be spending over the next three months compared with before the pandemic?’. Responses from those who preferred not to state their vaccination status are not shown. This survey was conducted between 1–23 June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1437"/>
            <a:ext cx="6195988" cy="4405588"/>
          </a:xfrm>
          <a:prstGeom prst="rect">
            <a:avLst/>
          </a:prstGeom>
        </p:spPr>
      </p:pic>
    </p:spTree>
    <p:extLst>
      <p:ext uri="{BB962C8B-B14F-4D97-AF65-F5344CB8AC3E}">
        <p14:creationId xmlns:p14="http://schemas.microsoft.com/office/powerpoint/2010/main" val="1681543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2.16: </a:t>
            </a:r>
            <a:r>
              <a:rPr lang="en-GB" dirty="0"/>
              <a:t>House prices have risen sharply since the middle of 2020</a:t>
            </a:r>
          </a:p>
          <a:p>
            <a:pPr lvl="2"/>
            <a:r>
              <a:rPr lang="en-GB" dirty="0"/>
              <a:t>House prices</a:t>
            </a:r>
            <a:r>
              <a:rPr lang="en-GB" baseline="30000" dirty="0"/>
              <a:t>(a)</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Halifax house price index by IHS </a:t>
            </a:r>
            <a:r>
              <a:rPr lang="en-GB" dirty="0" err="1"/>
              <a:t>Markit</a:t>
            </a:r>
            <a:r>
              <a:rPr lang="en-GB" dirty="0"/>
              <a:t>, HM Land Registry, Nationwide and Bank calculations</a:t>
            </a:r>
            <a:r>
              <a:rPr lang="en-GB" dirty="0" smtClean="0"/>
              <a:t>.</a:t>
            </a:r>
          </a:p>
          <a:p>
            <a:endParaRPr lang="en-GB" dirty="0"/>
          </a:p>
          <a:p>
            <a:r>
              <a:rPr lang="en-GB" dirty="0"/>
              <a:t>(a)	Latest data point is May 2021 for the UK house price index, June 2021 for Halifax and July 2021 for Nationwide.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04725" cy="4432410"/>
          </a:xfrm>
          <a:prstGeom prst="rect">
            <a:avLst/>
          </a:prstGeom>
        </p:spPr>
      </p:pic>
    </p:spTree>
    <p:extLst>
      <p:ext uri="{BB962C8B-B14F-4D97-AF65-F5344CB8AC3E}">
        <p14:creationId xmlns:p14="http://schemas.microsoft.com/office/powerpoint/2010/main" val="24539987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 </a:t>
            </a:r>
            <a:r>
              <a:rPr lang="en-GB" dirty="0"/>
              <a:t>GDP is expected to increase in 2021 Q3; unemployment is expected to fall a little; and inflation is expected to rise further above the 2% target </a:t>
            </a:r>
          </a:p>
          <a:p>
            <a:pPr lvl="2"/>
            <a:r>
              <a:rPr lang="en-GB" dirty="0"/>
              <a:t>Near-term projections</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smtClean="0"/>
              <a:t>(a)	The </a:t>
            </a:r>
            <a:r>
              <a:rPr lang="en-GB" dirty="0"/>
              <a:t>lighter diamonds show Bank staff’s projections at the time of the </a:t>
            </a:r>
            <a:r>
              <a:rPr lang="en-GB" dirty="0" smtClean="0"/>
              <a:t>May</a:t>
            </a:r>
            <a:r>
              <a:rPr lang="en-GB" dirty="0"/>
              <a:t> </a:t>
            </a:r>
            <a:r>
              <a:rPr lang="en-GB" dirty="0" smtClean="0"/>
              <a:t>2021 </a:t>
            </a:r>
            <a:r>
              <a:rPr lang="en-GB" i="1" dirty="0"/>
              <a:t>Monetary Policy Report</a:t>
            </a:r>
            <a:r>
              <a:rPr lang="en-GB" dirty="0"/>
              <a:t>. The darker diamonds show Bank staff’s current projections. Projections for GDP are quarterly and show Q2 and Q3 (May projections show Q1 and Q2). Projections for unemployment and CPI are monthly and show June to September and July to September respectively (May projections show March to June and April to June respectively).</a:t>
            </a:r>
          </a:p>
          <a:p>
            <a:r>
              <a:rPr lang="en-GB" dirty="0"/>
              <a:t>(b)	GDP and unemployment projections are based on official data to May. </a:t>
            </a:r>
            <a:r>
              <a:rPr lang="en-GB" dirty="0" smtClean="0"/>
              <a:t>CPI</a:t>
            </a:r>
            <a:r>
              <a:rPr lang="en-GB" dirty="0"/>
              <a:t> </a:t>
            </a:r>
            <a:r>
              <a:rPr lang="en-GB" dirty="0" smtClean="0"/>
              <a:t>inflation </a:t>
            </a:r>
            <a:r>
              <a:rPr lang="en-GB" dirty="0"/>
              <a:t>figure is an outturn.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892924"/>
            <a:ext cx="6946285" cy="4752329"/>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2.17: </a:t>
            </a:r>
            <a:r>
              <a:rPr lang="en-GB" dirty="0"/>
              <a:t>The DMP Survey suggests that the impact of </a:t>
            </a:r>
            <a:r>
              <a:rPr lang="en-GB" dirty="0" err="1"/>
              <a:t>Covid</a:t>
            </a:r>
            <a:r>
              <a:rPr lang="en-GB" dirty="0"/>
              <a:t> on investment became less negative in Q2</a:t>
            </a:r>
          </a:p>
          <a:p>
            <a:pPr lvl="2"/>
            <a:r>
              <a:rPr lang="en-GB" dirty="0"/>
              <a:t>Impact of </a:t>
            </a:r>
            <a:r>
              <a:rPr lang="en-GB" dirty="0" err="1"/>
              <a:t>Covid</a:t>
            </a:r>
            <a:r>
              <a:rPr lang="en-GB" dirty="0"/>
              <a:t> on investment</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DMP Survey and Bank calculations</a:t>
            </a:r>
            <a:r>
              <a:rPr lang="en-GB" dirty="0" smtClean="0"/>
              <a:t>.</a:t>
            </a:r>
          </a:p>
          <a:p>
            <a:endParaRPr lang="en-GB" dirty="0"/>
          </a:p>
          <a:p>
            <a:r>
              <a:rPr lang="en-GB" dirty="0"/>
              <a:t>(a)	Question: ‘Relative to what would have otherwise happened, what is your best estimate for the impact of the spread of coronavirus (Covid‑19) on the capital expenditure of your business in the following quarters?’. </a:t>
            </a:r>
            <a:r>
              <a:rPr lang="en-GB" dirty="0" smtClean="0"/>
              <a:t>Months</a:t>
            </a:r>
            <a:r>
              <a:rPr lang="en-GB" dirty="0"/>
              <a:t> </a:t>
            </a:r>
            <a:r>
              <a:rPr lang="en-GB" dirty="0" smtClean="0"/>
              <a:t>refer </a:t>
            </a:r>
            <a:r>
              <a:rPr lang="en-GB" dirty="0"/>
              <a:t>to survey waves. The July survey was conducted between </a:t>
            </a:r>
            <a:r>
              <a:rPr lang="en-GB" dirty="0" smtClean="0"/>
              <a:t/>
            </a:r>
            <a:br>
              <a:rPr lang="en-GB" dirty="0" smtClean="0"/>
            </a:br>
            <a:r>
              <a:rPr lang="en-GB" dirty="0" smtClean="0"/>
              <a:t>2–16 </a:t>
            </a:r>
            <a:r>
              <a:rPr lang="en-GB" dirty="0"/>
              <a:t>July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0152"/>
            <a:ext cx="5424841" cy="4626873"/>
          </a:xfrm>
          <a:prstGeom prst="rect">
            <a:avLst/>
          </a:prstGeom>
        </p:spPr>
      </p:pic>
    </p:spTree>
    <p:extLst>
      <p:ext uri="{BB962C8B-B14F-4D97-AF65-F5344CB8AC3E}">
        <p14:creationId xmlns:p14="http://schemas.microsoft.com/office/powerpoint/2010/main" val="1332998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2.18: </a:t>
            </a:r>
            <a:r>
              <a:rPr lang="en-GB" dirty="0"/>
              <a:t>Goods exports to the EU recovered somewhat during Q2</a:t>
            </a:r>
          </a:p>
          <a:p>
            <a:pPr lvl="2"/>
            <a:r>
              <a:rPr lang="en-GB" dirty="0"/>
              <a:t>Changes in UK trade in goods with EU and non-EU countries relative to 2019 averages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All data exclude unspecified goods. Latest data points are for May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6195988" cy="4432410"/>
          </a:xfrm>
          <a:prstGeom prst="rect">
            <a:avLst/>
          </a:prstGeom>
        </p:spPr>
      </p:pic>
    </p:spTree>
    <p:extLst>
      <p:ext uri="{BB962C8B-B14F-4D97-AF65-F5344CB8AC3E}">
        <p14:creationId xmlns:p14="http://schemas.microsoft.com/office/powerpoint/2010/main" val="21251875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2.19: </a:t>
            </a:r>
            <a:r>
              <a:rPr lang="en-GB" dirty="0"/>
              <a:t>UK GDP is expected to grow by 2.9% in Q3</a:t>
            </a:r>
          </a:p>
          <a:p>
            <a:pPr lvl="2"/>
            <a:r>
              <a:rPr lang="en-GB" dirty="0"/>
              <a:t>Contributions to change in quarterly GDP since 2019 Q4</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Household consumption data include non-profit institutions serving households.</a:t>
            </a:r>
          </a:p>
          <a:p>
            <a:r>
              <a:rPr lang="en-GB" dirty="0"/>
              <a:t>(b)	Bank staff </a:t>
            </a:r>
            <a:r>
              <a:rPr lang="en-GB" dirty="0" smtClean="0"/>
              <a:t>projections.</a:t>
            </a:r>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50152"/>
            <a:ext cx="5424841" cy="4626873"/>
          </a:xfrm>
          <a:prstGeom prst="rect">
            <a:avLst/>
          </a:prstGeom>
        </p:spPr>
      </p:pic>
    </p:spTree>
    <p:extLst>
      <p:ext uri="{BB962C8B-B14F-4D97-AF65-F5344CB8AC3E}">
        <p14:creationId xmlns:p14="http://schemas.microsoft.com/office/powerpoint/2010/main" val="28231186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pPr lvl="1"/>
            <a:r>
              <a:rPr lang="en-GB" b="1" dirty="0"/>
              <a:t>Chart 2.20: </a:t>
            </a:r>
            <a:r>
              <a:rPr lang="en-GB" dirty="0"/>
              <a:t>Many businesses have resumed trading since Q1</a:t>
            </a:r>
          </a:p>
          <a:p>
            <a:pPr lvl="2"/>
            <a:r>
              <a:rPr lang="en-GB" dirty="0"/>
              <a:t>Proportion of businesses which have paused trading</a:t>
            </a:r>
            <a:r>
              <a:rPr lang="en-GB" baseline="30000" dirty="0"/>
              <a:t>(a)</a:t>
            </a:r>
          </a:p>
          <a:p>
            <a:endParaRPr lang="en-GB" dirty="0"/>
          </a:p>
        </p:txBody>
      </p:sp>
      <p:sp>
        <p:nvSpPr>
          <p:cNvPr id="6" name="Text Placeholder 5"/>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Final data points are from wave 35 of the Business Insights and Conditions Survey and cover the survey sample period of 12–25 July 2021.</a:t>
            </a:r>
            <a:endParaRPr lang="en-GB" sz="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16624"/>
            <a:ext cx="5424841" cy="4660401"/>
          </a:xfrm>
          <a:prstGeom prst="rect">
            <a:avLst/>
          </a:prstGeom>
        </p:spPr>
      </p:pic>
    </p:spTree>
    <p:extLst>
      <p:ext uri="{BB962C8B-B14F-4D97-AF65-F5344CB8AC3E}">
        <p14:creationId xmlns:p14="http://schemas.microsoft.com/office/powerpoint/2010/main" val="36398011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pPr lvl="1"/>
            <a:r>
              <a:rPr lang="en-GB" b="1" dirty="0"/>
              <a:t>Chart 2.21: </a:t>
            </a:r>
            <a:r>
              <a:rPr lang="en-GB" dirty="0"/>
              <a:t>Firm entry has held up and firm exits have been limited considering the impact of </a:t>
            </a:r>
            <a:r>
              <a:rPr lang="en-GB" dirty="0" err="1"/>
              <a:t>Covid</a:t>
            </a:r>
            <a:r>
              <a:rPr lang="en-GB" dirty="0"/>
              <a:t> on activity</a:t>
            </a:r>
          </a:p>
          <a:p>
            <a:pPr lvl="2"/>
            <a:r>
              <a:rPr lang="en-GB" dirty="0"/>
              <a:t>Measures of annual firm entry and exit rates in the UK</a:t>
            </a:r>
          </a:p>
          <a:p>
            <a:endParaRPr lang="en-GB" dirty="0"/>
          </a:p>
        </p:txBody>
      </p:sp>
      <p:sp>
        <p:nvSpPr>
          <p:cNvPr id="6" name="Text Placeholder 5"/>
          <p:cNvSpPr>
            <a:spLocks noGrp="1"/>
          </p:cNvSpPr>
          <p:nvPr>
            <p:ph type="body" sz="quarter" idx="18"/>
          </p:nvPr>
        </p:nvSpPr>
        <p:spPr/>
        <p:txBody>
          <a:bodyPr/>
          <a:lstStyle/>
          <a:p>
            <a:r>
              <a:rPr lang="en-GB" dirty="0" smtClean="0"/>
              <a:t>Sources</a:t>
            </a:r>
            <a:r>
              <a:rPr lang="en-GB" dirty="0"/>
              <a:t>: Companies House, HMRC, ONS and Bank calculations</a:t>
            </a:r>
            <a:r>
              <a:rPr lang="en-GB" dirty="0" smtClean="0"/>
              <a:t>.</a:t>
            </a:r>
          </a:p>
          <a:p>
            <a:endParaRPr lang="en-GB" dirty="0"/>
          </a:p>
          <a:p>
            <a:r>
              <a:rPr lang="en-GB" dirty="0"/>
              <a:t>(a)	Number of companies incorporated and dissolved as a share of the total Companies House register. Data are for financial years (April to March) to March 2021 and are for the United Kingdom from the 12 months to </a:t>
            </a:r>
            <a:r>
              <a:rPr lang="en-GB" dirty="0" smtClean="0"/>
              <a:t>March</a:t>
            </a:r>
            <a:r>
              <a:rPr lang="en-GB" dirty="0"/>
              <a:t> </a:t>
            </a:r>
            <a:r>
              <a:rPr lang="en-GB" dirty="0" smtClean="0"/>
              <a:t>2010 </a:t>
            </a:r>
            <a:r>
              <a:rPr lang="en-GB" dirty="0"/>
              <a:t>onwards and for Great Britain previously.</a:t>
            </a:r>
          </a:p>
          <a:p>
            <a:r>
              <a:rPr lang="en-GB" dirty="0"/>
              <a:t>(b)	Births and deaths of enterprises as a share of active enterprises on the IDBR. Calendar year figures to 2020.</a:t>
            </a:r>
          </a:p>
          <a:p>
            <a:r>
              <a:rPr lang="en-GB" dirty="0"/>
              <a:t>(c)	New VAT registrations as a share of the live trader population. Data are for financial years to March 2021</a:t>
            </a:r>
            <a:r>
              <a:rPr lang="en-GB" dirty="0" smtClean="0"/>
              <a:t>.</a:t>
            </a:r>
            <a:endParaRPr lang="en-GB"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50736"/>
            <a:ext cx="5418136" cy="4526289"/>
          </a:xfrm>
          <a:prstGeom prst="rect">
            <a:avLst/>
          </a:prstGeom>
        </p:spPr>
      </p:pic>
    </p:spTree>
    <p:extLst>
      <p:ext uri="{BB962C8B-B14F-4D97-AF65-F5344CB8AC3E}">
        <p14:creationId xmlns:p14="http://schemas.microsoft.com/office/powerpoint/2010/main" val="3133598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2.22: </a:t>
            </a:r>
            <a:r>
              <a:rPr lang="en-GB" dirty="0"/>
              <a:t>Use of the furlough scheme continues to decline</a:t>
            </a:r>
          </a:p>
          <a:p>
            <a:pPr lvl="2"/>
            <a:r>
              <a:rPr lang="en-GB" dirty="0"/>
              <a:t>Furloughed jobs</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HMRC, ONS and Bank calculations</a:t>
            </a:r>
            <a:r>
              <a:rPr lang="en-GB" dirty="0" smtClean="0"/>
              <a:t>.</a:t>
            </a:r>
          </a:p>
          <a:p>
            <a:endParaRPr lang="en-GB" dirty="0"/>
          </a:p>
          <a:p>
            <a:r>
              <a:rPr lang="en-GB" dirty="0"/>
              <a:t>(a)	Total employee jobs minus public sector employment.</a:t>
            </a:r>
          </a:p>
          <a:p>
            <a:r>
              <a:rPr lang="en-GB" dirty="0"/>
              <a:t>(b)	Business Insights and Conditions Survey. Final data point is from wave 35 and covers the survey reference period of 28 June–11 July </a:t>
            </a:r>
            <a:r>
              <a:rPr lang="en-GB" dirty="0" smtClean="0"/>
              <a:t>2021.</a:t>
            </a:r>
            <a:endParaRPr lang="en-GB" sz="11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962979"/>
            <a:ext cx="5418136" cy="4714046"/>
          </a:xfrm>
          <a:prstGeom prst="rect">
            <a:avLst/>
          </a:prstGeom>
        </p:spPr>
      </p:pic>
    </p:spTree>
    <p:extLst>
      <p:ext uri="{BB962C8B-B14F-4D97-AF65-F5344CB8AC3E}">
        <p14:creationId xmlns:p14="http://schemas.microsoft.com/office/powerpoint/2010/main" val="1081447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2.23: </a:t>
            </a:r>
            <a:r>
              <a:rPr lang="en-GB" dirty="0"/>
              <a:t>Numbers inactive in the labour market have continued to rise in 2021 so far</a:t>
            </a:r>
          </a:p>
          <a:p>
            <a:pPr lvl="2"/>
            <a:r>
              <a:rPr lang="en-GB" dirty="0"/>
              <a:t>Changes in employment, unemployment and inactivity since the three months to </a:t>
            </a:r>
            <a:r>
              <a:rPr lang="en-GB" dirty="0" smtClean="0"/>
              <a:t>February</a:t>
            </a:r>
            <a:r>
              <a:rPr lang="en-GB" dirty="0"/>
              <a:t> </a:t>
            </a:r>
            <a:r>
              <a:rPr lang="en-GB" dirty="0" smtClean="0"/>
              <a:t>2020</a:t>
            </a:r>
            <a:r>
              <a:rPr lang="en-GB" baseline="30000" dirty="0" smtClean="0"/>
              <a:t>(a</a:t>
            </a:r>
            <a:r>
              <a:rPr lang="en-GB" baseline="30000" dirty="0"/>
              <a:t>)</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Data from the Labour Force Survey and employment includes employees and self-employed. Changes do not sum to 0 as the population is estimated to have increased during the period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16624"/>
            <a:ext cx="5444958" cy="4660401"/>
          </a:xfrm>
          <a:prstGeom prst="rect">
            <a:avLst/>
          </a:prstGeom>
        </p:spPr>
      </p:pic>
    </p:spTree>
    <p:extLst>
      <p:ext uri="{BB962C8B-B14F-4D97-AF65-F5344CB8AC3E}">
        <p14:creationId xmlns:p14="http://schemas.microsoft.com/office/powerpoint/2010/main" val="920359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2.24: </a:t>
            </a:r>
            <a:r>
              <a:rPr lang="en-GB" dirty="0"/>
              <a:t>The number of employees has increased sharply according to payroll data</a:t>
            </a:r>
          </a:p>
          <a:p>
            <a:pPr lvl="2"/>
            <a:r>
              <a:rPr lang="en-GB" dirty="0"/>
              <a:t>Number of employees</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HMRC, ONS and Bank calculations</a:t>
            </a:r>
            <a:r>
              <a:rPr lang="en-GB" dirty="0" smtClean="0"/>
              <a:t>.</a:t>
            </a:r>
          </a:p>
          <a:p>
            <a:endParaRPr lang="en-GB" dirty="0"/>
          </a:p>
          <a:p>
            <a:r>
              <a:rPr lang="en-GB" dirty="0"/>
              <a:t>(a)	Three-month moving averages. Latest data point from the Labour Force Survey is for the three months to May 2021. Latest data point for PAYE Real Time Information is the flash estimate for the three months to </a:t>
            </a:r>
            <a:r>
              <a:rPr lang="en-GB" dirty="0" smtClean="0"/>
              <a:t>June</a:t>
            </a:r>
            <a:r>
              <a:rPr lang="en-GB" dirty="0"/>
              <a:t> </a:t>
            </a:r>
            <a:r>
              <a:rPr lang="en-GB" dirty="0" smtClean="0"/>
              <a:t>2021 </a:t>
            </a:r>
            <a:r>
              <a:rPr lang="en-GB" dirty="0"/>
              <a:t>and diamond shows data for the single month of June.</a:t>
            </a:r>
          </a:p>
          <a:p>
            <a:r>
              <a:rPr lang="en-GB" dirty="0"/>
              <a:t>(b)	Data are quarterly. Latest data point is for 2021 Q1</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491897" cy="4425705"/>
          </a:xfrm>
          <a:prstGeom prst="rect">
            <a:avLst/>
          </a:prstGeom>
        </p:spPr>
      </p:pic>
    </p:spTree>
    <p:extLst>
      <p:ext uri="{BB962C8B-B14F-4D97-AF65-F5344CB8AC3E}">
        <p14:creationId xmlns:p14="http://schemas.microsoft.com/office/powerpoint/2010/main" val="13944981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2.25: </a:t>
            </a:r>
            <a:r>
              <a:rPr lang="en-GB" dirty="0"/>
              <a:t>Hours worked remain materially lower than pre-</a:t>
            </a:r>
            <a:r>
              <a:rPr lang="en-GB" dirty="0" err="1"/>
              <a:t>Covid</a:t>
            </a:r>
            <a:r>
              <a:rPr lang="en-GB" dirty="0"/>
              <a:t> levels, primarily reflecting furloughed workers</a:t>
            </a:r>
          </a:p>
          <a:p>
            <a:pPr lvl="2"/>
            <a:r>
              <a:rPr lang="en-GB" dirty="0"/>
              <a:t>Total weekly hours</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ONS and Bank calculations.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485192" cy="4425705"/>
          </a:xfrm>
          <a:prstGeom prst="rect">
            <a:avLst/>
          </a:prstGeom>
        </p:spPr>
      </p:pic>
    </p:spTree>
    <p:extLst>
      <p:ext uri="{BB962C8B-B14F-4D97-AF65-F5344CB8AC3E}">
        <p14:creationId xmlns:p14="http://schemas.microsoft.com/office/powerpoint/2010/main" val="32663066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2.26: </a:t>
            </a:r>
            <a:r>
              <a:rPr lang="en-GB" dirty="0"/>
              <a:t>The number of vacancies has risen sharply since March…</a:t>
            </a:r>
          </a:p>
          <a:p>
            <a:pPr lvl="2"/>
            <a:r>
              <a:rPr lang="en-GB" dirty="0"/>
              <a:t>Vacancies</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Three-month moving averages. Latest vacancy data are for June 2021, latest unemployment data for May 2021.</a:t>
            </a:r>
          </a:p>
          <a:p>
            <a:r>
              <a:rPr lang="en-GB" dirty="0"/>
              <a:t>(b)	Diamonds show latest available single-month data. Diamond for vacancies shows single month of June. Vacancies per person unemployed uses June single-month vacancies and the estimate of the number unemployed in the single month of May</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927761" cy="4425705"/>
          </a:xfrm>
          <a:prstGeom prst="rect">
            <a:avLst/>
          </a:prstGeom>
        </p:spPr>
      </p:pic>
    </p:spTree>
    <p:extLst>
      <p:ext uri="{BB962C8B-B14F-4D97-AF65-F5344CB8AC3E}">
        <p14:creationId xmlns:p14="http://schemas.microsoft.com/office/powerpoint/2010/main" val="1578187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2.2: </a:t>
            </a:r>
            <a:r>
              <a:rPr lang="en-GB" dirty="0" err="1"/>
              <a:t>Covid</a:t>
            </a:r>
            <a:r>
              <a:rPr lang="en-GB" dirty="0"/>
              <a:t> cases are rising in some countries, driven by the Delta variant </a:t>
            </a:r>
          </a:p>
          <a:p>
            <a:pPr lvl="2"/>
            <a:r>
              <a:rPr lang="en-GB" dirty="0"/>
              <a:t>Daily new confirmed Covid-19 cases</a:t>
            </a:r>
            <a:r>
              <a:rPr lang="en-GB" baseline="30000" dirty="0"/>
              <a:t>(a)</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COVID-19 Data Repository by the Centre for Systems Science </a:t>
            </a:r>
            <a:r>
              <a:rPr lang="en-GB" dirty="0" smtClean="0"/>
              <a:t>and</a:t>
            </a:r>
            <a:r>
              <a:rPr lang="en-GB" dirty="0"/>
              <a:t> </a:t>
            </a:r>
            <a:r>
              <a:rPr lang="en-GB" dirty="0" smtClean="0"/>
              <a:t>Engineering </a:t>
            </a:r>
            <a:r>
              <a:rPr lang="en-GB" dirty="0"/>
              <a:t>at </a:t>
            </a:r>
            <a:r>
              <a:rPr lang="en-GB" dirty="0" smtClean="0"/>
              <a:t>Johns </a:t>
            </a:r>
            <a:r>
              <a:rPr lang="en-GB" dirty="0"/>
              <a:t>Hopkins University, Our World in Data and </a:t>
            </a:r>
            <a:r>
              <a:rPr lang="en-GB" dirty="0" smtClean="0"/>
              <a:t>Bank</a:t>
            </a:r>
            <a:r>
              <a:rPr lang="en-GB" dirty="0"/>
              <a:t> </a:t>
            </a:r>
            <a:r>
              <a:rPr lang="en-GB" dirty="0" smtClean="0"/>
              <a:t>calculations.</a:t>
            </a:r>
          </a:p>
          <a:p>
            <a:endParaRPr lang="en-GB" dirty="0"/>
          </a:p>
          <a:p>
            <a:r>
              <a:rPr lang="en-GB" dirty="0"/>
              <a:t>(a)	Seven-day moving averages. Data are shown to 27 July and are not seasonally adjusted. </a:t>
            </a:r>
          </a:p>
          <a:p>
            <a:r>
              <a:rPr lang="en-GB" dirty="0"/>
              <a:t>(b)	Series includes Brazil, India, Indonesia, Mexico, Russia, South Africa and Turkey.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70269"/>
            <a:ext cx="5626009" cy="4606756"/>
          </a:xfrm>
          <a:prstGeom prst="rect">
            <a:avLst/>
          </a:prstGeom>
        </p:spPr>
      </p:pic>
    </p:spTree>
    <p:extLst>
      <p:ext uri="{BB962C8B-B14F-4D97-AF65-F5344CB8AC3E}">
        <p14:creationId xmlns:p14="http://schemas.microsoft.com/office/powerpoint/2010/main" val="34618872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2.27: </a:t>
            </a:r>
            <a:r>
              <a:rPr lang="en-GB" dirty="0"/>
              <a:t>…and there have been increasing reports of recruitment difficulties</a:t>
            </a:r>
          </a:p>
          <a:p>
            <a:pPr lvl="2"/>
            <a:r>
              <a:rPr lang="en-GB" dirty="0"/>
              <a:t>Indicators of recruitment difficulties</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Bank of England, KPMG/REC </a:t>
            </a:r>
            <a:r>
              <a:rPr lang="en-GB" i="1" dirty="0"/>
              <a:t>UK Report on Jobs</a:t>
            </a:r>
            <a:r>
              <a:rPr lang="en-GB" dirty="0"/>
              <a:t> and Bank calculations</a:t>
            </a:r>
            <a:r>
              <a:rPr lang="en-GB" dirty="0" smtClean="0"/>
              <a:t>.</a:t>
            </a:r>
          </a:p>
          <a:p>
            <a:endParaRPr lang="en-GB" dirty="0"/>
          </a:p>
          <a:p>
            <a:r>
              <a:rPr lang="en-GB" dirty="0"/>
              <a:t>(a)	Since 2000.</a:t>
            </a:r>
          </a:p>
          <a:p>
            <a:r>
              <a:rPr lang="en-GB" dirty="0"/>
              <a:t>(b)	KPMG/REC Availability of Staff Index, inverted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36741"/>
            <a:ext cx="5364491" cy="4640284"/>
          </a:xfrm>
          <a:prstGeom prst="rect">
            <a:avLst/>
          </a:prstGeom>
        </p:spPr>
      </p:pic>
    </p:spTree>
    <p:extLst>
      <p:ext uri="{BB962C8B-B14F-4D97-AF65-F5344CB8AC3E}">
        <p14:creationId xmlns:p14="http://schemas.microsoft.com/office/powerpoint/2010/main" val="220610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457200" y="457200"/>
            <a:ext cx="10610850" cy="912813"/>
          </a:xfrm>
        </p:spPr>
        <p:txBody>
          <a:bodyPr/>
          <a:lstStyle/>
          <a:p>
            <a:pPr lvl="1"/>
            <a:r>
              <a:rPr lang="en-GB" b="1" dirty="0"/>
              <a:t>Chart 2.28: </a:t>
            </a:r>
            <a:r>
              <a:rPr lang="en-GB" dirty="0"/>
              <a:t>The distribution of vacancies and unemployment is wide across sectors </a:t>
            </a:r>
          </a:p>
          <a:p>
            <a:pPr lvl="2"/>
            <a:r>
              <a:rPr lang="en-GB" dirty="0"/>
              <a:t>Number of vacancies per person unemployed by industry</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ONS and Bank calculations</a:t>
            </a:r>
            <a:r>
              <a:rPr lang="en-GB" dirty="0" smtClean="0"/>
              <a:t>.</a:t>
            </a:r>
          </a:p>
          <a:p>
            <a:endParaRPr lang="en-GB" dirty="0"/>
          </a:p>
          <a:p>
            <a:r>
              <a:rPr lang="en-GB" dirty="0"/>
              <a:t>(a)	Three-month moving averages. Vacancies in each industry per person unemployed whose last job was in that industry. Unemployment by industry of last job data are not seasonally adjusted.</a:t>
            </a:r>
          </a:p>
          <a:p>
            <a:r>
              <a:rPr lang="en-GB" dirty="0"/>
              <a:t>(b)	Latest data point is June for vacancies and May for unemployment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31203"/>
            <a:ext cx="5927761" cy="4445822"/>
          </a:xfrm>
          <a:prstGeom prst="rect">
            <a:avLst/>
          </a:prstGeom>
        </p:spPr>
      </p:pic>
    </p:spTree>
    <p:extLst>
      <p:ext uri="{BB962C8B-B14F-4D97-AF65-F5344CB8AC3E}">
        <p14:creationId xmlns:p14="http://schemas.microsoft.com/office/powerpoint/2010/main" val="25514146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2.29: </a:t>
            </a:r>
            <a:r>
              <a:rPr lang="en-GB" dirty="0"/>
              <a:t>Fewer people in work are searching for other jobs</a:t>
            </a:r>
          </a:p>
          <a:p>
            <a:pPr lvl="2"/>
            <a:r>
              <a:rPr lang="en-GB" dirty="0"/>
              <a:t>Proportion of people in employment searching for a job</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Labour Force Survey and Bank calculations</a:t>
            </a:r>
            <a:r>
              <a:rPr lang="en-GB" dirty="0" smtClean="0"/>
              <a:t>.</a:t>
            </a:r>
          </a:p>
          <a:p>
            <a:endParaRPr lang="en-GB" dirty="0"/>
          </a:p>
          <a:p>
            <a:r>
              <a:rPr lang="en-GB" dirty="0"/>
              <a:t>(a)	Data are quarterly to 2021 Q1. Diamond shows latest data for the three months to May 2021.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317552" cy="4425705"/>
          </a:xfrm>
          <a:prstGeom prst="rect">
            <a:avLst/>
          </a:prstGeom>
        </p:spPr>
      </p:pic>
    </p:spTree>
    <p:extLst>
      <p:ext uri="{BB962C8B-B14F-4D97-AF65-F5344CB8AC3E}">
        <p14:creationId xmlns:p14="http://schemas.microsoft.com/office/powerpoint/2010/main" val="36445815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b="1" dirty="0"/>
              <a:t>Box C: </a:t>
            </a:r>
            <a:r>
              <a:rPr lang="en-GB" dirty="0">
                <a:solidFill>
                  <a:schemeClr val="accent6">
                    <a:lumMod val="10000"/>
                  </a:schemeClr>
                </a:solidFill>
              </a:rPr>
              <a:t>How strong is pay growth?</a:t>
            </a:r>
          </a:p>
        </p:txBody>
      </p:sp>
    </p:spTree>
    <p:extLst>
      <p:ext uri="{BB962C8B-B14F-4D97-AF65-F5344CB8AC3E}">
        <p14:creationId xmlns:p14="http://schemas.microsoft.com/office/powerpoint/2010/main" val="12562646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A: </a:t>
            </a:r>
            <a:r>
              <a:rPr lang="en-GB" dirty="0"/>
              <a:t>Annual pay growth has been strong over the past few months in part due to base effects…</a:t>
            </a:r>
          </a:p>
          <a:p>
            <a:pPr lvl="2"/>
            <a:r>
              <a:rPr lang="en-GB" dirty="0"/>
              <a:t>Private sector regular pay</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ONS and Bank calculations. </a:t>
            </a:r>
            <a:endParaRPr lang="en-GB" dirty="0" smtClean="0"/>
          </a:p>
          <a:p>
            <a:endParaRPr lang="en-GB" dirty="0"/>
          </a:p>
          <a:p>
            <a:r>
              <a:rPr lang="en-GB" dirty="0"/>
              <a:t>(a) 	Growth in three-month average pay relative to the same period a year earlier. Diamond shows annual growth in the three months to June if monthly growth (shown in the red bars) were to be zero in June</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391313" cy="4425705"/>
          </a:xfrm>
          <a:prstGeom prst="rect">
            <a:avLst/>
          </a:prstGeom>
        </p:spPr>
      </p:pic>
    </p:spTree>
    <p:extLst>
      <p:ext uri="{BB962C8B-B14F-4D97-AF65-F5344CB8AC3E}">
        <p14:creationId xmlns:p14="http://schemas.microsoft.com/office/powerpoint/2010/main" val="2033000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B: </a:t>
            </a:r>
            <a:r>
              <a:rPr lang="en-GB" dirty="0"/>
              <a:t>…while furlough and compositional effects have been distorting the level of pay</a:t>
            </a:r>
          </a:p>
          <a:p>
            <a:pPr lvl="2"/>
            <a:r>
              <a:rPr lang="en-GB" dirty="0"/>
              <a:t>Private sector regular pay and estimated impact of furlough and compositional effects</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HMRC, ONS and Bank calculations</a:t>
            </a:r>
            <a:r>
              <a:rPr lang="en-GB" dirty="0" smtClean="0"/>
              <a:t>.</a:t>
            </a:r>
          </a:p>
          <a:p>
            <a:endParaRPr lang="en-GB" dirty="0"/>
          </a:p>
          <a:p>
            <a:r>
              <a:rPr lang="en-GB" dirty="0"/>
              <a:t>(a)	Three-month moving averages. Furlough and compositional effects are Bank staff estimates. Compositional effects are estimated as an impact on </a:t>
            </a:r>
            <a:r>
              <a:rPr lang="en-GB"/>
              <a:t>growth </a:t>
            </a:r>
            <a:r>
              <a:rPr lang="en-GB" smtClean="0"/>
              <a:t>rates; </a:t>
            </a:r>
            <a:r>
              <a:rPr lang="en-GB" dirty="0"/>
              <a:t>the impact on the level of pay shown in this chart is an approximation.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498603" cy="4425705"/>
          </a:xfrm>
          <a:prstGeom prst="rect">
            <a:avLst/>
          </a:prstGeom>
        </p:spPr>
      </p:pic>
    </p:spTree>
    <p:extLst>
      <p:ext uri="{BB962C8B-B14F-4D97-AF65-F5344CB8AC3E}">
        <p14:creationId xmlns:p14="http://schemas.microsoft.com/office/powerpoint/2010/main" val="32106834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C: </a:t>
            </a:r>
            <a:r>
              <a:rPr lang="en-GB" dirty="0"/>
              <a:t>Estimated underlying pay growth is around pre-</a:t>
            </a:r>
            <a:r>
              <a:rPr lang="en-GB" dirty="0" err="1"/>
              <a:t>Covid</a:t>
            </a:r>
            <a:r>
              <a:rPr lang="en-GB" dirty="0"/>
              <a:t> rates</a:t>
            </a:r>
          </a:p>
          <a:p>
            <a:pPr lvl="2"/>
            <a:r>
              <a:rPr lang="en-GB" dirty="0"/>
              <a:t>Annual growth in private sector regular pay and estimated impact of furlough and compositional effects</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HMRC, ONS and Bank calculations</a:t>
            </a:r>
            <a:r>
              <a:rPr lang="en-GB" dirty="0" smtClean="0"/>
              <a:t>.</a:t>
            </a:r>
          </a:p>
          <a:p>
            <a:endParaRPr lang="en-GB" dirty="0"/>
          </a:p>
          <a:p>
            <a:r>
              <a:rPr lang="en-GB" dirty="0"/>
              <a:t>(a)	Growth in three-month average pay relative to the same period a year earlier. Furlough and compositional effects are Bank staff estimates.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364491" cy="4425705"/>
          </a:xfrm>
          <a:prstGeom prst="rect">
            <a:avLst/>
          </a:prstGeom>
        </p:spPr>
      </p:pic>
    </p:spTree>
    <p:extLst>
      <p:ext uri="{BB962C8B-B14F-4D97-AF65-F5344CB8AC3E}">
        <p14:creationId xmlns:p14="http://schemas.microsoft.com/office/powerpoint/2010/main" val="34213107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pPr lvl="1"/>
            <a:r>
              <a:rPr lang="en-GB" b="1" dirty="0"/>
              <a:t>Chart D: </a:t>
            </a:r>
            <a:r>
              <a:rPr lang="en-GB" dirty="0"/>
              <a:t>Other measures of wage growth give a similar signal to the estimate of underlying pay</a:t>
            </a:r>
          </a:p>
          <a:p>
            <a:pPr lvl="2"/>
            <a:r>
              <a:rPr lang="en-GB" dirty="0"/>
              <a:t>Indicators of pay growth</a:t>
            </a:r>
            <a:r>
              <a:rPr lang="en-GB" baseline="30000" dirty="0"/>
              <a:t>(a)</a:t>
            </a:r>
          </a:p>
          <a:p>
            <a:endParaRPr lang="en-GB" dirty="0"/>
          </a:p>
        </p:txBody>
      </p:sp>
      <p:sp>
        <p:nvSpPr>
          <p:cNvPr id="5" name="Text Placeholder 4"/>
          <p:cNvSpPr>
            <a:spLocks noGrp="1"/>
          </p:cNvSpPr>
          <p:nvPr>
            <p:ph type="body" sz="quarter" idx="18"/>
          </p:nvPr>
        </p:nvSpPr>
        <p:spPr/>
        <p:txBody>
          <a:bodyPr/>
          <a:lstStyle/>
          <a:p>
            <a:r>
              <a:rPr lang="en-GB" dirty="0" smtClean="0"/>
              <a:t>Sources</a:t>
            </a:r>
            <a:r>
              <a:rPr lang="en-GB" dirty="0"/>
              <a:t>: HMRC, KPMG/REC </a:t>
            </a:r>
            <a:r>
              <a:rPr lang="en-GB" i="1" dirty="0"/>
              <a:t>UK Report on Jobs</a:t>
            </a:r>
            <a:r>
              <a:rPr lang="en-GB" dirty="0"/>
              <a:t>, ONS and Bank calculations</a:t>
            </a:r>
            <a:r>
              <a:rPr lang="en-GB" dirty="0" smtClean="0"/>
              <a:t>.</a:t>
            </a:r>
          </a:p>
          <a:p>
            <a:endParaRPr lang="en-GB" dirty="0"/>
          </a:p>
          <a:p>
            <a:r>
              <a:rPr lang="en-GB" dirty="0"/>
              <a:t>(a)	Estimated underlying pay growth is growth in three-month average underlying pay relative to the same period a year earlier; data are to </a:t>
            </a:r>
            <a:r>
              <a:rPr lang="en-GB" dirty="0" smtClean="0"/>
              <a:t>May</a:t>
            </a:r>
            <a:r>
              <a:rPr lang="en-GB" dirty="0"/>
              <a:t> </a:t>
            </a:r>
            <a:r>
              <a:rPr lang="en-GB" dirty="0" smtClean="0"/>
              <a:t>2021</a:t>
            </a:r>
            <a:r>
              <a:rPr lang="en-GB" dirty="0"/>
              <a:t>, diamond shows the Bank staff estimate for June 2021. KPMG/REC data are weighted averages, using LFS employee job shares, of diffusion indices of starting salaries for permanent and temporary staff, scaled to match the mean and variance of annual growth in private sector regular pay since March 2001. KPMG/REC and Pay As You Earn (PAYE) Real Time Information (RTI) median of pay growth data are to June 2021</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1320"/>
            <a:ext cx="5364491" cy="4425705"/>
          </a:xfrm>
          <a:prstGeom prst="rect">
            <a:avLst/>
          </a:prstGeom>
        </p:spPr>
      </p:pic>
    </p:spTree>
    <p:extLst>
      <p:ext uri="{BB962C8B-B14F-4D97-AF65-F5344CB8AC3E}">
        <p14:creationId xmlns:p14="http://schemas.microsoft.com/office/powerpoint/2010/main" val="32355890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2.3: </a:t>
            </a:r>
            <a:r>
              <a:rPr lang="en-GB" dirty="0"/>
              <a:t>An increasing share of the population in advanced economies is fully vaccinated</a:t>
            </a:r>
          </a:p>
          <a:p>
            <a:pPr lvl="2"/>
            <a:r>
              <a:rPr lang="en-GB" dirty="0"/>
              <a:t>Percentage of population fully vaccinated</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Our World in Data and Bank calculations. </a:t>
            </a:r>
            <a:endParaRPr lang="en-GB" dirty="0" smtClean="0"/>
          </a:p>
          <a:p>
            <a:endParaRPr lang="en-GB" dirty="0"/>
          </a:p>
          <a:p>
            <a:r>
              <a:rPr lang="en-GB" dirty="0"/>
              <a:t>(a)	Share of the total population that have received all doses prescribed by the vaccination protocol. Data are shown to 26 July.</a:t>
            </a:r>
          </a:p>
          <a:p>
            <a:r>
              <a:rPr lang="en-GB" dirty="0"/>
              <a:t>(b)	Series includes Brazil, India, Indonesia, Mexico, Russia, South Africa and Turkey.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79794"/>
            <a:ext cx="5401255" cy="4606756"/>
          </a:xfrm>
          <a:prstGeom prst="rect">
            <a:avLst/>
          </a:prstGeom>
        </p:spPr>
      </p:pic>
    </p:spTree>
    <p:extLst>
      <p:ext uri="{BB962C8B-B14F-4D97-AF65-F5344CB8AC3E}">
        <p14:creationId xmlns:p14="http://schemas.microsoft.com/office/powerpoint/2010/main" val="3107438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2.4: </a:t>
            </a:r>
            <a:r>
              <a:rPr lang="en-GB" dirty="0"/>
              <a:t>The global economy has continued to recover</a:t>
            </a:r>
          </a:p>
          <a:p>
            <a:pPr lvl="2"/>
            <a:r>
              <a:rPr lang="en-GB" dirty="0"/>
              <a:t>GDP in selected countries and regions</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a:t>
            </a:r>
            <a:r>
              <a:rPr lang="en-GB" dirty="0" err="1"/>
              <a:t>Refintiv</a:t>
            </a:r>
            <a:r>
              <a:rPr lang="en-GB" dirty="0"/>
              <a:t> </a:t>
            </a:r>
            <a:r>
              <a:rPr lang="en-GB" dirty="0" err="1"/>
              <a:t>Eikon</a:t>
            </a:r>
            <a:r>
              <a:rPr lang="en-GB" dirty="0"/>
              <a:t> from LSEG, IMF </a:t>
            </a:r>
            <a:r>
              <a:rPr lang="en-GB" i="1" dirty="0"/>
              <a:t>World Economic Outlook</a:t>
            </a:r>
            <a:r>
              <a:rPr lang="en-GB" dirty="0"/>
              <a:t> (</a:t>
            </a:r>
            <a:r>
              <a:rPr lang="en-GB" i="1" dirty="0"/>
              <a:t>WEO</a:t>
            </a:r>
            <a:r>
              <a:rPr lang="en-GB" dirty="0"/>
              <a:t>), National Bureau of Statistics of China, OECD, ONS and Bank calculations</a:t>
            </a:r>
            <a:r>
              <a:rPr lang="en-GB" dirty="0" smtClean="0"/>
              <a:t>.</a:t>
            </a:r>
          </a:p>
          <a:p>
            <a:endParaRPr lang="en-GB" dirty="0"/>
          </a:p>
          <a:p>
            <a:r>
              <a:rPr lang="en-GB" dirty="0"/>
              <a:t>(a)	See footnote (c) of </a:t>
            </a:r>
            <a:r>
              <a:rPr lang="en-GB" b="1" dirty="0"/>
              <a:t>Table 1.B </a:t>
            </a:r>
            <a:r>
              <a:rPr lang="en-GB" dirty="0"/>
              <a:t>for definition. Figure for 2021 Q2 is a </a:t>
            </a:r>
            <a:r>
              <a:rPr lang="en-GB" dirty="0" smtClean="0"/>
              <a:t>Bank</a:t>
            </a:r>
            <a:r>
              <a:rPr lang="en-GB" dirty="0"/>
              <a:t> </a:t>
            </a:r>
            <a:r>
              <a:rPr lang="en-GB" dirty="0" smtClean="0"/>
              <a:t>staff </a:t>
            </a:r>
            <a:r>
              <a:rPr lang="en-GB" dirty="0"/>
              <a:t>projection.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98603" cy="4432410"/>
          </a:xfrm>
          <a:prstGeom prst="rect">
            <a:avLst/>
          </a:prstGeom>
        </p:spPr>
      </p:pic>
    </p:spTree>
    <p:extLst>
      <p:ext uri="{BB962C8B-B14F-4D97-AF65-F5344CB8AC3E}">
        <p14:creationId xmlns:p14="http://schemas.microsoft.com/office/powerpoint/2010/main" val="4141087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772775" cy="912813"/>
          </a:xfrm>
        </p:spPr>
        <p:txBody>
          <a:bodyPr/>
          <a:lstStyle/>
          <a:p>
            <a:pPr lvl="1"/>
            <a:r>
              <a:rPr lang="en-GB" b="1" dirty="0"/>
              <a:t>Chart 2.5: </a:t>
            </a:r>
            <a:r>
              <a:rPr lang="en-GB" dirty="0"/>
              <a:t>Global goods trade and industrial production are above their pre-</a:t>
            </a:r>
            <a:r>
              <a:rPr lang="en-GB" dirty="0" err="1"/>
              <a:t>Covid</a:t>
            </a:r>
            <a:r>
              <a:rPr lang="en-GB" dirty="0"/>
              <a:t> levels</a:t>
            </a:r>
          </a:p>
          <a:p>
            <a:pPr lvl="2"/>
            <a:r>
              <a:rPr lang="en-GB" dirty="0"/>
              <a:t>World trade in goods and industrial production</a:t>
            </a:r>
            <a:r>
              <a:rPr lang="en-GB" baseline="30000" dirty="0"/>
              <a:t>(a)</a:t>
            </a:r>
          </a:p>
          <a:p>
            <a:endParaRPr lang="en-GB" dirty="0"/>
          </a:p>
        </p:txBody>
      </p:sp>
      <p:sp>
        <p:nvSpPr>
          <p:cNvPr id="7" name="Text Placeholder 6"/>
          <p:cNvSpPr>
            <a:spLocks noGrp="1"/>
          </p:cNvSpPr>
          <p:nvPr>
            <p:ph type="body" sz="quarter" idx="18"/>
          </p:nvPr>
        </p:nvSpPr>
        <p:spPr/>
        <p:txBody>
          <a:bodyPr/>
          <a:lstStyle/>
          <a:p>
            <a:pPr lvl="3"/>
            <a:r>
              <a:rPr lang="en-GB" dirty="0" smtClean="0"/>
              <a:t>Sources</a:t>
            </a:r>
            <a:r>
              <a:rPr lang="en-GB" dirty="0"/>
              <a:t>: CPB Netherlands Bureau for Economic Policy Analysis and </a:t>
            </a:r>
            <a:r>
              <a:rPr lang="en-GB" dirty="0" smtClean="0"/>
              <a:t>Bank</a:t>
            </a:r>
            <a:r>
              <a:rPr lang="en-GB" dirty="0"/>
              <a:t> </a:t>
            </a:r>
            <a:r>
              <a:rPr lang="en-GB" dirty="0" smtClean="0"/>
              <a:t>calculations.</a:t>
            </a:r>
          </a:p>
          <a:p>
            <a:endParaRPr lang="en-GB" dirty="0"/>
          </a:p>
          <a:p>
            <a:r>
              <a:rPr lang="en-GB" dirty="0"/>
              <a:t>(a)	Latest data points are for May 2021.</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98603" cy="4432410"/>
          </a:xfrm>
          <a:prstGeom prst="rect">
            <a:avLst/>
          </a:prstGeom>
        </p:spPr>
      </p:pic>
    </p:spTree>
    <p:extLst>
      <p:ext uri="{BB962C8B-B14F-4D97-AF65-F5344CB8AC3E}">
        <p14:creationId xmlns:p14="http://schemas.microsoft.com/office/powerpoint/2010/main" val="257745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2.A: </a:t>
            </a:r>
            <a:r>
              <a:rPr lang="en-GB" dirty="0"/>
              <a:t>Inflation rates have picked up around the developed world</a:t>
            </a:r>
          </a:p>
          <a:p>
            <a:pPr lvl="2"/>
            <a:r>
              <a:rPr lang="en-GB" dirty="0"/>
              <a:t>Inflation in the UK, euro area and US</a:t>
            </a:r>
          </a:p>
          <a:p>
            <a:endParaRPr lang="en-GB" dirty="0"/>
          </a:p>
        </p:txBody>
      </p:sp>
      <p:sp>
        <p:nvSpPr>
          <p:cNvPr id="7" name="Text Placeholder 6"/>
          <p:cNvSpPr>
            <a:spLocks noGrp="1"/>
          </p:cNvSpPr>
          <p:nvPr>
            <p:ph type="body" sz="quarter" idx="18"/>
          </p:nvPr>
        </p:nvSpPr>
        <p:spPr/>
        <p:txBody>
          <a:bodyPr/>
          <a:lstStyle/>
          <a:p>
            <a:r>
              <a:rPr lang="en-GB" dirty="0" smtClean="0"/>
              <a:t>(</a:t>
            </a:r>
            <a:r>
              <a:rPr lang="en-GB" dirty="0"/>
              <a:t>a)	Personal consumption expenditure price index inflation.</a:t>
            </a:r>
          </a:p>
          <a:p>
            <a:r>
              <a:rPr lang="en-GB" dirty="0"/>
              <a:t>(b)	For the euro area and the UK, excludes energy, food, alcoholic beverages and tobacco. For the US, excludes food and energy.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050" y="2612808"/>
            <a:ext cx="6469094" cy="4159467"/>
          </a:xfrm>
          <a:prstGeom prst="rect">
            <a:avLst/>
          </a:prstGeom>
        </p:spPr>
      </p:pic>
    </p:spTree>
    <p:extLst>
      <p:ext uri="{BB962C8B-B14F-4D97-AF65-F5344CB8AC3E}">
        <p14:creationId xmlns:p14="http://schemas.microsoft.com/office/powerpoint/2010/main" val="781371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2.6: </a:t>
            </a:r>
            <a:r>
              <a:rPr lang="en-GB" dirty="0"/>
              <a:t>Unemployment remains higher and participation lower than before the pandemic in many countries </a:t>
            </a:r>
          </a:p>
          <a:p>
            <a:pPr lvl="2"/>
            <a:r>
              <a:rPr lang="en-GB" dirty="0"/>
              <a:t>Changes in unemployment and participation rates since 2019 Q4</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OECD and Bank calculations</a:t>
            </a:r>
            <a:r>
              <a:rPr lang="en-GB" dirty="0" smtClean="0"/>
              <a:t>.</a:t>
            </a:r>
          </a:p>
          <a:p>
            <a:endParaRPr lang="en-GB" dirty="0"/>
          </a:p>
          <a:p>
            <a:r>
              <a:rPr lang="en-GB" dirty="0"/>
              <a:t>(a)	Changes between 2019 Q4 and the latest quarterly figure on </a:t>
            </a:r>
            <a:r>
              <a:rPr lang="en-GB" dirty="0" err="1"/>
              <a:t>OECD.Stat</a:t>
            </a:r>
            <a:r>
              <a:rPr lang="en-GB" dirty="0"/>
              <a:t>; </a:t>
            </a:r>
            <a:r>
              <a:rPr lang="en-GB" dirty="0" smtClean="0"/>
              <a:t>for</a:t>
            </a:r>
            <a:r>
              <a:rPr lang="en-GB" dirty="0"/>
              <a:t> </a:t>
            </a:r>
            <a:r>
              <a:rPr lang="en-GB" dirty="0" smtClean="0"/>
              <a:t>most </a:t>
            </a:r>
            <a:r>
              <a:rPr lang="en-GB" dirty="0"/>
              <a:t>countries the latest figure is for 2021 Q1. All OECD member countries, and the euro-area average, are shown, except Germany. </a:t>
            </a:r>
            <a:r>
              <a:rPr lang="en-GB" dirty="0" smtClean="0"/>
              <a:t/>
            </a:r>
            <a:br>
              <a:rPr lang="en-GB" dirty="0" smtClean="0"/>
            </a:br>
            <a:r>
              <a:rPr lang="en-GB" dirty="0" smtClean="0"/>
              <a:t>Age </a:t>
            </a:r>
            <a:r>
              <a:rPr lang="en-GB" dirty="0"/>
              <a:t>15+ unemployment/participation. For the UK, Iceland, Norway, Spain and US the lower age limit is 16.</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392138"/>
            <a:ext cx="5357785" cy="4284887"/>
          </a:xfrm>
          <a:prstGeom prst="rect">
            <a:avLst/>
          </a:prstGeom>
        </p:spPr>
      </p:pic>
    </p:spTree>
    <p:extLst>
      <p:ext uri="{BB962C8B-B14F-4D97-AF65-F5344CB8AC3E}">
        <p14:creationId xmlns:p14="http://schemas.microsoft.com/office/powerpoint/2010/main" val="1406605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810875" cy="912813"/>
          </a:xfrm>
        </p:spPr>
        <p:txBody>
          <a:bodyPr/>
          <a:lstStyle/>
          <a:p>
            <a:pPr lvl="1"/>
            <a:r>
              <a:rPr lang="en-GB" b="1" dirty="0"/>
              <a:t>Chart 2.7: </a:t>
            </a:r>
            <a:r>
              <a:rPr lang="en-GB" dirty="0"/>
              <a:t>Market expectations for policy rates are broadly unchanged since May</a:t>
            </a:r>
          </a:p>
          <a:p>
            <a:pPr lvl="2"/>
            <a:r>
              <a:rPr lang="en-GB" dirty="0"/>
              <a:t>International forward interest rate</a:t>
            </a:r>
            <a:r>
              <a:rPr lang="en-GB" baseline="30000" dirty="0"/>
              <a:t>(a)</a:t>
            </a:r>
          </a:p>
          <a:p>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Bloomberg Finance L.P. and Bank calculations</a:t>
            </a:r>
            <a:r>
              <a:rPr lang="en-GB" dirty="0" smtClean="0"/>
              <a:t>.</a:t>
            </a:r>
          </a:p>
          <a:p>
            <a:endParaRPr lang="en-GB" dirty="0"/>
          </a:p>
          <a:p>
            <a:r>
              <a:rPr lang="en-GB" dirty="0"/>
              <a:t>(a)	All data as of 28 July 2021. The August and May curves are estimated using instantaneous forward overnight index swap rates in the 15 working days to 28 July and 27 April 2021 respectively.</a:t>
            </a:r>
          </a:p>
          <a:p>
            <a:r>
              <a:rPr lang="en-GB" dirty="0"/>
              <a:t>(b) 	Upper bound of the target range.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4615"/>
            <a:ext cx="5465075" cy="4432410"/>
          </a:xfrm>
          <a:prstGeom prst="rect">
            <a:avLst/>
          </a:prstGeom>
        </p:spPr>
      </p:pic>
    </p:spTree>
    <p:extLst>
      <p:ext uri="{BB962C8B-B14F-4D97-AF65-F5344CB8AC3E}">
        <p14:creationId xmlns:p14="http://schemas.microsoft.com/office/powerpoint/2010/main" val="257097345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Aug 21 Template.potx" id="{17524BC7-0B26-46AF-A90D-70EC80450C68}" vid="{AB6D983A-4B55-4C2E-9350-06FA8F56E6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Aug 21 Template</Template>
  <TotalTime>276</TotalTime>
  <Words>2930</Words>
  <Application>Microsoft Office PowerPoint</Application>
  <PresentationFormat>Widescreen</PresentationFormat>
  <Paragraphs>191</Paragraphs>
  <Slides>37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C: How strong is pay growth?</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2021</dc:title>
  <dc:subject>Section 2: Current economic conditions</dc:subject>
  <dc:creator>Bank of England</dc:creator>
  <dc:description>_x000d_
</dc:description>
  <cp:lastModifiedBy>Chapman, Wayne</cp:lastModifiedBy>
  <cp:revision>26</cp:revision>
  <dcterms:created xsi:type="dcterms:W3CDTF">2021-08-03T11:57:51Z</dcterms:created>
  <dcterms:modified xsi:type="dcterms:W3CDTF">2021-08-09T11:33:07Z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-2097692844</vt:i4>
  </property>
  <property fmtid="{D5CDD505-2E9C-101B-9397-08002B2CF9AE}" pid="3" name="_NewReviewCycle">
    <vt:lpwstr/>
  </property>
  <property fmtid="{D5CDD505-2E9C-101B-9397-08002B2CF9AE}" pid="4" name="_EmailSubject">
    <vt:lpwstr>Making a tiny correction in a chart</vt:lpwstr>
  </property>
  <property fmtid="{D5CDD505-2E9C-101B-9397-08002B2CF9AE}" pid="5" name="_AuthorEmail">
    <vt:lpwstr>Wayne.Chapman@bankofengland.co.uk</vt:lpwstr>
  </property>
  <property fmtid="{D5CDD505-2E9C-101B-9397-08002B2CF9AE}" pid="6" name="_AuthorEmailDisplayName">
    <vt:lpwstr>Chapman, Wayne</vt:lpwstr>
  </property>
</Properties>
</file>