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9"/>
  </p:notesMasterIdLst>
  <p:sldIdLst>
    <p:sldId id="384" r:id="rId2"/>
    <p:sldId id="375" r:id="rId3"/>
    <p:sldId id="376" r:id="rId4"/>
    <p:sldId id="385" r:id="rId5"/>
    <p:sldId id="383" r:id="rId6"/>
    <p:sldId id="380" r:id="rId7"/>
    <p:sldId id="38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6E"/>
    <a:srgbClr val="E6E6E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82" autoAdjust="0"/>
    <p:restoredTop sz="94660"/>
  </p:normalViewPr>
  <p:slideViewPr>
    <p:cSldViewPr snapToGrid="0" showGuides="1">
      <p:cViewPr varScale="1">
        <p:scale>
          <a:sx n="85" d="100"/>
          <a:sy n="85" d="100"/>
        </p:scale>
        <p:origin x="60" y="171"/>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05/08/2021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bankofengland.co.uk/monetary-policy-report/2021/august-2021"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bankofengland.co.uk/monetary-policy-report/2021/august-2021"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August 2021</a:t>
            </a:r>
          </a:p>
          <a:p>
            <a:pPr lvl="1"/>
            <a:r>
              <a:rPr lang="en-GB" sz="4000" dirty="0"/>
              <a:t>The economic outlook</a:t>
            </a:r>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4" name="Picture Placeholder 3"/>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8908" r="29452"/>
          <a:stretch/>
        </p:blipFill>
        <p:spPr/>
      </p:pic>
    </p:spTree>
    <p:extLst>
      <p:ext uri="{BB962C8B-B14F-4D97-AF65-F5344CB8AC3E}">
        <p14:creationId xmlns:p14="http://schemas.microsoft.com/office/powerpoint/2010/main" val="7300903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Table 1.A: </a:t>
            </a:r>
            <a:r>
              <a:rPr lang="en-GB" dirty="0">
                <a:solidFill>
                  <a:srgbClr val="000000"/>
                </a:solidFill>
              </a:rPr>
              <a:t>Forecast summary</a:t>
            </a:r>
            <a:r>
              <a:rPr lang="en-GB" baseline="30000" dirty="0">
                <a:solidFill>
                  <a:srgbClr val="000000"/>
                </a:solidFill>
              </a:rPr>
              <a:t>(a)(b)</a:t>
            </a:r>
          </a:p>
          <a:p>
            <a:endParaRPr lang="en-GB" dirty="0"/>
          </a:p>
        </p:txBody>
      </p:sp>
      <p:sp>
        <p:nvSpPr>
          <p:cNvPr id="7" name="Text Placeholder 6"/>
          <p:cNvSpPr>
            <a:spLocks noGrp="1"/>
          </p:cNvSpPr>
          <p:nvPr>
            <p:ph type="body" sz="quarter" idx="18"/>
          </p:nvPr>
        </p:nvSpPr>
        <p:spPr>
          <a:xfrm>
            <a:off x="457200" y="5635689"/>
            <a:ext cx="11277599" cy="1222311"/>
          </a:xfrm>
        </p:spPr>
        <p:txBody>
          <a:bodyPr/>
          <a:lstStyle/>
          <a:p>
            <a:r>
              <a:rPr lang="en-GB" dirty="0" smtClean="0"/>
              <a:t>(a)</a:t>
            </a:r>
            <a:r>
              <a:rPr lang="en-GB" dirty="0"/>
              <a:t>	</a:t>
            </a:r>
            <a:r>
              <a:rPr lang="en-GB" dirty="0" smtClean="0"/>
              <a:t>Modal </a:t>
            </a:r>
            <a:r>
              <a:rPr lang="en-GB" dirty="0"/>
              <a:t>projections for GDP, CPI inflation, LFS unemployment and excess supply/excess demand. Figures in parentheses show the corresponding projections in the May 2021 </a:t>
            </a:r>
            <a:r>
              <a:rPr lang="en-GB" i="1" dirty="0"/>
              <a:t>Monetary Policy Report</a:t>
            </a:r>
            <a:r>
              <a:rPr lang="en-GB" dirty="0"/>
              <a:t>.</a:t>
            </a:r>
          </a:p>
          <a:p>
            <a:r>
              <a:rPr lang="en-GB" dirty="0"/>
              <a:t>(b)	Unless otherwise stated, the projections shown in this section are conditioned on: Bank Rate following a path implied by market yields; the Term Funding Scheme and Term Funding Scheme with additional incentives for Small and Medium‑sized Enterprises; the Recommendations of the Financial Policy Committee and the current regulatory plans of the Prudential Regulation Authority; the Office for Budget Responsibility’s assessment of the Government’s tax and spending plans as set out in </a:t>
            </a:r>
            <a:r>
              <a:rPr lang="en-GB" i="1" dirty="0"/>
              <a:t>Budget 2021</a:t>
            </a:r>
            <a:r>
              <a:rPr lang="en-GB" dirty="0"/>
              <a:t>; commodity prices following market paths for two quarters, then held flat; the sterling exchange rate remaining broadly flat; and the prevailing prices of a broad range of other assets, which embody market expectations of the future stocks of purchased gilts and corporate bonds. The main assumptions are set out in the ‘Download the chart slides and data’ link at </a:t>
            </a:r>
            <a:r>
              <a:rPr lang="en-GB" i="1" dirty="0">
                <a:hlinkClick r:id="rId2"/>
              </a:rPr>
              <a:t>Monetary Policy Report </a:t>
            </a:r>
            <a:r>
              <a:rPr lang="en-GB" dirty="0">
                <a:hlinkClick r:id="rId2"/>
              </a:rPr>
              <a:t>– August 2021</a:t>
            </a:r>
            <a:r>
              <a:rPr lang="en-GB" dirty="0"/>
              <a:t>.</a:t>
            </a:r>
          </a:p>
          <a:p>
            <a:r>
              <a:rPr lang="en-GB" dirty="0"/>
              <a:t>(c)	Four-quarter growth in real GDP. The growth rates reported in the table exclude the </a:t>
            </a:r>
            <a:r>
              <a:rPr lang="en-GB" dirty="0" err="1"/>
              <a:t>backcast</a:t>
            </a:r>
            <a:r>
              <a:rPr lang="en-GB" dirty="0"/>
              <a:t> for GDP. Including the </a:t>
            </a:r>
            <a:r>
              <a:rPr lang="en-GB" dirty="0" err="1"/>
              <a:t>backcast</a:t>
            </a:r>
            <a:r>
              <a:rPr lang="en-GB" dirty="0"/>
              <a:t> 2021 Q3 growth is 7.7%, 2022 Q3 growth is 4.0%, 2023 Q3 growth is 1.3% and 2024 Q3 growth is 1.3%.</a:t>
            </a:r>
          </a:p>
          <a:p>
            <a:r>
              <a:rPr lang="en-GB" dirty="0"/>
              <a:t>(d)	Four‑quarter inflation rate.</a:t>
            </a:r>
          </a:p>
          <a:p>
            <a:r>
              <a:rPr lang="en-GB" dirty="0"/>
              <a:t>(e)	Per cent of potential GDP. A negative figure implies output is below potential and a positive figure that it is above.</a:t>
            </a:r>
          </a:p>
          <a:p>
            <a:r>
              <a:rPr lang="en-GB" dirty="0"/>
              <a:t>(f)	Per cent. The path for Bank Rate implied by forward market interest rates. The curves are based on overnight index swap rates.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199" y="1811515"/>
            <a:ext cx="10946551" cy="2170340"/>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a:xfrm>
            <a:off x="457200" y="5373190"/>
            <a:ext cx="11277599" cy="1484810"/>
          </a:xfrm>
        </p:spPr>
        <p:txBody>
          <a:bodyPr/>
          <a:lstStyle/>
          <a:p>
            <a:pPr marL="0" indent="0"/>
            <a:r>
              <a:rPr lang="en-GB" dirty="0"/>
              <a:t>The fan charts depict the probability of various outcomes for GDP and GDP growth. They have been conditioned on the assumptions in </a:t>
            </a:r>
            <a:r>
              <a:rPr lang="en-GB" b="1" dirty="0"/>
              <a:t>Table 1.A </a:t>
            </a:r>
            <a:r>
              <a:rPr lang="en-GB" dirty="0"/>
              <a:t>footnote (b). To the left of the vertical dashed line, the distribution reflects uncertainty around revisions to the data over the past. To aid comparability with the official data, it does not include the </a:t>
            </a:r>
            <a:r>
              <a:rPr lang="en-GB" dirty="0" err="1"/>
              <a:t>backcast</a:t>
            </a:r>
            <a:r>
              <a:rPr lang="en-GB" dirty="0"/>
              <a:t> for expected revisions, which is available from the ‘Download the chart slides and data’ link at </a:t>
            </a:r>
            <a:r>
              <a:rPr lang="en-GB" i="1" dirty="0">
                <a:hlinkClick r:id="rId2"/>
              </a:rPr>
              <a:t>Monetary Policy Report </a:t>
            </a:r>
            <a:r>
              <a:rPr lang="en-GB" dirty="0">
                <a:hlinkClick r:id="rId2"/>
              </a:rPr>
              <a:t>– August 2021</a:t>
            </a:r>
            <a:r>
              <a:rPr lang="en-GB" dirty="0"/>
              <a:t>. To the right of the vertical line, the distribution reflects uncertainty over the evolution of GDP and GDP growth in the future. If economic circumstances identical to today’s were to prevail on 100 occasions, the MPC’s best collective judgement is that the mature estimate of GDP (in </a:t>
            </a:r>
            <a:r>
              <a:rPr lang="en-GB" b="1" dirty="0"/>
              <a:t>Chart 1.1</a:t>
            </a:r>
            <a:r>
              <a:rPr lang="en-GB" dirty="0"/>
              <a:t>) or GDP growth (in </a:t>
            </a:r>
            <a:r>
              <a:rPr lang="en-GB" b="1" dirty="0"/>
              <a:t>Chart 1.2</a:t>
            </a:r>
            <a:r>
              <a:rPr lang="en-GB" dirty="0"/>
              <a:t>) would lie within the darkest central band on only 30 of those occasions. The fan chart is constructed so that outturns are also expected to lie within each pair of the lighter green areas on 30 occasions. In any particular quarter of the forecast period, GDP or GDP growth is therefore expected to lie somewhere within the fan on 90 out of 100 occasions. And on the remaining 10 out of 100 occasions GDP or GDP growth can fall anywhere outside the green area of the fan chart. Over the forecast period, this has been depicted by the light grey background. See the box on page 39 of the November 2007 </a:t>
            </a:r>
            <a:r>
              <a:rPr lang="en-GB" i="1" dirty="0"/>
              <a:t>Inflation Report </a:t>
            </a:r>
            <a:r>
              <a:rPr lang="en-GB" dirty="0"/>
              <a:t>for a fuller description of the fan chart and what it represents.</a:t>
            </a:r>
          </a:p>
        </p:txBody>
      </p:sp>
      <p:sp>
        <p:nvSpPr>
          <p:cNvPr id="4" name="Text Placeholder 5"/>
          <p:cNvSpPr txBox="1">
            <a:spLocks/>
          </p:cNvSpPr>
          <p:nvPr/>
        </p:nvSpPr>
        <p:spPr>
          <a:xfrm>
            <a:off x="457199" y="457199"/>
            <a:ext cx="5276627" cy="1800000"/>
          </a:xfrm>
          <a:prstGeom prst="rect">
            <a:avLst/>
          </a:prstGeom>
        </p:spPr>
        <p:txBody>
          <a:bodyPr vert="horz" lIns="0" tIns="0" rIns="0" bIns="180000" rtlCol="0" anchor="t" anchorCtr="0">
            <a:noAutofit/>
          </a:bodyPr>
          <a:lst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b="1" dirty="0" smtClean="0"/>
              <a:t>Chart 1.1: </a:t>
            </a:r>
            <a:r>
              <a:rPr lang="en-GB" dirty="0">
                <a:solidFill>
                  <a:schemeClr val="accent6">
                    <a:lumMod val="10000"/>
                  </a:schemeClr>
                </a:solidFill>
              </a:rPr>
              <a:t>GDP projection based on market interest rate expectations, other policy measures as announced</a:t>
            </a:r>
          </a:p>
        </p:txBody>
      </p:sp>
      <p:sp>
        <p:nvSpPr>
          <p:cNvPr id="5" name="Text Placeholder 5"/>
          <p:cNvSpPr txBox="1">
            <a:spLocks/>
          </p:cNvSpPr>
          <p:nvPr/>
        </p:nvSpPr>
        <p:spPr>
          <a:xfrm>
            <a:off x="6309358" y="457199"/>
            <a:ext cx="5276627" cy="1800000"/>
          </a:xfrm>
          <a:prstGeom prst="rect">
            <a:avLst/>
          </a:prstGeom>
        </p:spPr>
        <p:txBody>
          <a:bodyPr vert="horz" lIns="0" tIns="0" rIns="0" bIns="180000" rtlCol="0" anchor="t" anchorCtr="0">
            <a:noAutofit/>
          </a:bodyPr>
          <a:lst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b="1" dirty="0" smtClean="0"/>
              <a:t>Chart 1.2: </a:t>
            </a:r>
            <a:r>
              <a:rPr lang="en-GB" dirty="0">
                <a:solidFill>
                  <a:schemeClr val="accent6">
                    <a:lumMod val="10000"/>
                  </a:schemeClr>
                </a:solidFill>
              </a:rPr>
              <a:t>GDP growth projection based on market interest rate expectations, other policy measures as announced</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49113" y="2352176"/>
            <a:ext cx="3817323" cy="3122835"/>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199" y="2352176"/>
            <a:ext cx="3883465" cy="3122835"/>
          </a:xfrm>
          <a:prstGeom prst="rect">
            <a:avLst/>
          </a:prstGeom>
        </p:spPr>
      </p:pic>
    </p:spTree>
    <p:extLst>
      <p:ext uri="{BB962C8B-B14F-4D97-AF65-F5344CB8AC3E}">
        <p14:creationId xmlns:p14="http://schemas.microsoft.com/office/powerpoint/2010/main" val="388883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1.3: </a:t>
            </a:r>
            <a:r>
              <a:rPr lang="en-GB" dirty="0">
                <a:solidFill>
                  <a:schemeClr val="accent6">
                    <a:lumMod val="10000"/>
                  </a:schemeClr>
                </a:solidFill>
              </a:rPr>
              <a:t>Unemployment projection based on market interest rate expectations, other policy measures as announced</a:t>
            </a:r>
          </a:p>
        </p:txBody>
      </p:sp>
      <p:sp>
        <p:nvSpPr>
          <p:cNvPr id="3" name="Text Placeholder 2"/>
          <p:cNvSpPr>
            <a:spLocks noGrp="1"/>
          </p:cNvSpPr>
          <p:nvPr>
            <p:ph type="body" sz="quarter" idx="18"/>
          </p:nvPr>
        </p:nvSpPr>
        <p:spPr/>
        <p:txBody>
          <a:bodyPr/>
          <a:lstStyle/>
          <a:p>
            <a:pPr marL="0" indent="0"/>
            <a:r>
              <a:rPr lang="en-GB" dirty="0"/>
              <a:t>The fan chart depicts the probability of various outcomes </a:t>
            </a:r>
            <a:r>
              <a:rPr lang="en-GB" dirty="0" smtClean="0"/>
              <a:t>for LFS</a:t>
            </a:r>
            <a:r>
              <a:rPr lang="en-GB" dirty="0"/>
              <a:t> unemployment. It has been conditioned on the assumptions in </a:t>
            </a:r>
            <a:r>
              <a:rPr lang="en-GB" b="1" dirty="0"/>
              <a:t>Table 1.A</a:t>
            </a:r>
            <a:r>
              <a:rPr lang="en-GB" dirty="0"/>
              <a:t> footnote (b). The coloured bands have the same interpretation as in </a:t>
            </a:r>
            <a:r>
              <a:rPr lang="en-GB" b="1" dirty="0"/>
              <a:t>Charts 1.1 </a:t>
            </a:r>
            <a:r>
              <a:rPr lang="en-GB" dirty="0"/>
              <a:t>and </a:t>
            </a:r>
            <a:r>
              <a:rPr lang="en-GB" b="1" dirty="0"/>
              <a:t>1.2</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2021 Q2, a quarter earlier than for CPI inflation. That is because Q2 is a staff projection for the unemployment rate, based in part on data for April and May. The unemployment rate was 4.8% in the three months to May, and is projected to be 4.8% in Q2 as a whole. A significant proportion of this distribution lies below Bank staff’s current estimate of the long‑term equilibrium unemployment rate. There is therefore uncertainty about the precise calibration of this fan chart.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3022"/>
            <a:ext cx="5337669" cy="4432410"/>
          </a:xfrm>
          <a:prstGeom prst="rect">
            <a:avLst/>
          </a:prstGeom>
        </p:spPr>
      </p:pic>
    </p:spTree>
    <p:extLst>
      <p:ext uri="{BB962C8B-B14F-4D97-AF65-F5344CB8AC3E}">
        <p14:creationId xmlns:p14="http://schemas.microsoft.com/office/powerpoint/2010/main" val="25644408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smtClean="0"/>
              <a:t>Chart </a:t>
            </a:r>
            <a:r>
              <a:rPr lang="en-GB" b="1" dirty="0"/>
              <a:t>1.4: </a:t>
            </a:r>
            <a:r>
              <a:rPr lang="en-GB" dirty="0">
                <a:solidFill>
                  <a:schemeClr val="accent6">
                    <a:lumMod val="10000"/>
                  </a:schemeClr>
                </a:solidFill>
              </a:rPr>
              <a:t>CPI inflation projection based on market interest rate expectations, other policy measures as announced</a:t>
            </a:r>
          </a:p>
        </p:txBody>
      </p:sp>
      <p:sp>
        <p:nvSpPr>
          <p:cNvPr id="3" name="Text Placeholder 2"/>
          <p:cNvSpPr>
            <a:spLocks noGrp="1"/>
          </p:cNvSpPr>
          <p:nvPr>
            <p:ph type="body" sz="quarter" idx="18"/>
          </p:nvPr>
        </p:nvSpPr>
        <p:spPr/>
        <p:txBody>
          <a:bodyPr/>
          <a:lstStyle/>
          <a:p>
            <a:pPr marL="0" indent="0"/>
            <a:r>
              <a:rPr lang="en-GB" dirty="0"/>
              <a:t>The fan chart depicts the probability of various outcomes for CPI inflation in the future. It has been conditioned on the assumptions in </a:t>
            </a:r>
            <a:r>
              <a:rPr lang="en-GB" b="1" dirty="0"/>
              <a:t>Table 1.A </a:t>
            </a:r>
            <a:r>
              <a:rPr lang="en-GB" dirty="0"/>
              <a:t>footnote (b).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 </a:t>
            </a:r>
            <a:r>
              <a:rPr lang="en-GB" dirty="0"/>
              <a:t>for a fuller description of the fan chart and what it represents.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83534"/>
            <a:ext cx="5330963" cy="4412294"/>
          </a:xfrm>
          <a:prstGeom prst="rect">
            <a:avLst/>
          </a:prstGeom>
        </p:spPr>
      </p:pic>
    </p:spTree>
    <p:extLst>
      <p:ext uri="{BB962C8B-B14F-4D97-AF65-F5344CB8AC3E}">
        <p14:creationId xmlns:p14="http://schemas.microsoft.com/office/powerpoint/2010/main" val="6549856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900000"/>
          </a:xfrm>
        </p:spPr>
        <p:txBody>
          <a:bodyPr/>
          <a:lstStyle/>
          <a:p>
            <a:pPr lvl="1"/>
            <a:r>
              <a:rPr lang="en-GB" b="1" dirty="0" smtClean="0"/>
              <a:t>Table 1.B: </a:t>
            </a:r>
            <a:r>
              <a:rPr lang="en-GB" dirty="0">
                <a:solidFill>
                  <a:srgbClr val="000000"/>
                </a:solidFill>
              </a:rPr>
              <a:t>Indicative projections consistent with the MPC’s forecast</a:t>
            </a:r>
            <a:r>
              <a:rPr lang="en-GB" baseline="30000" dirty="0">
                <a:solidFill>
                  <a:srgbClr val="000000"/>
                </a:solidFill>
              </a:rPr>
              <a:t>(a)(b</a:t>
            </a:r>
            <a:r>
              <a:rPr lang="en-GB" baseline="30000" dirty="0" smtClean="0">
                <a:solidFill>
                  <a:srgbClr val="000000"/>
                </a:solidFill>
              </a:rPr>
              <a:t>)</a:t>
            </a:r>
            <a:endParaRPr lang="en-GB" baseline="30000" dirty="0">
              <a:solidFill>
                <a:srgbClr val="000000"/>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92190" y="972662"/>
            <a:ext cx="6272304" cy="5724949"/>
          </a:xfrm>
          <a:prstGeom prst="rect">
            <a:avLst/>
          </a:prstGeom>
        </p:spPr>
      </p:pic>
    </p:spTree>
    <p:extLst>
      <p:ext uri="{BB962C8B-B14F-4D97-AF65-F5344CB8AC3E}">
        <p14:creationId xmlns:p14="http://schemas.microsoft.com/office/powerpoint/2010/main" val="852190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900000"/>
          </a:xfrm>
        </p:spPr>
        <p:txBody>
          <a:bodyPr/>
          <a:lstStyle/>
          <a:p>
            <a:pPr lvl="1"/>
            <a:r>
              <a:rPr lang="en-GB" b="1" dirty="0"/>
              <a:t>Table 1.B: </a:t>
            </a:r>
            <a:r>
              <a:rPr lang="en-GB" dirty="0">
                <a:solidFill>
                  <a:srgbClr val="000000"/>
                </a:solidFill>
              </a:rPr>
              <a:t>Indicative projections consistent with the MPC’s forecast</a:t>
            </a:r>
            <a:r>
              <a:rPr lang="en-GB" baseline="30000" dirty="0">
                <a:solidFill>
                  <a:srgbClr val="000000"/>
                </a:solidFill>
              </a:rPr>
              <a:t>(a)(b)</a:t>
            </a:r>
          </a:p>
          <a:p>
            <a:endParaRPr lang="en-GB" dirty="0"/>
          </a:p>
        </p:txBody>
      </p:sp>
      <p:sp>
        <p:nvSpPr>
          <p:cNvPr id="3" name="Text Placeholder 2"/>
          <p:cNvSpPr>
            <a:spLocks noGrp="1"/>
          </p:cNvSpPr>
          <p:nvPr>
            <p:ph type="body" sz="quarter" idx="18"/>
          </p:nvPr>
        </p:nvSpPr>
        <p:spPr/>
        <p:txBody>
          <a:bodyPr/>
          <a:lstStyle/>
          <a:p>
            <a:pPr marL="0" indent="0"/>
            <a:r>
              <a:rPr lang="en-GB" dirty="0" smtClean="0"/>
              <a:t>Sources</a:t>
            </a:r>
            <a:r>
              <a:rPr lang="en-GB" dirty="0"/>
              <a:t>: Bank of England, Bloomberg Finance L.P., Department for Business, Energy and Industrial Strategy, Eurostat, IMF </a:t>
            </a:r>
            <a:r>
              <a:rPr lang="en-GB" i="1" dirty="0"/>
              <a:t>World Economic Outlook </a:t>
            </a:r>
            <a:r>
              <a:rPr lang="en-GB" dirty="0"/>
              <a:t>(</a:t>
            </a:r>
            <a:r>
              <a:rPr lang="en-GB" i="1" dirty="0"/>
              <a:t>WEO</a:t>
            </a:r>
            <a:r>
              <a:rPr lang="en-GB" dirty="0"/>
              <a:t>), National Bureau of Statistics of China, ONS, </a:t>
            </a:r>
          </a:p>
          <a:p>
            <a:pPr marL="0" indent="0"/>
            <a:r>
              <a:rPr lang="en-GB" dirty="0"/>
              <a:t>US Bureau of Economic Analysis and Bank </a:t>
            </a:r>
            <a:r>
              <a:rPr lang="en-GB" dirty="0" smtClean="0"/>
              <a:t>calculations.</a:t>
            </a:r>
            <a:endParaRPr lang="en-GB" dirty="0"/>
          </a:p>
          <a:p>
            <a:endParaRPr lang="en-GB" dirty="0"/>
          </a:p>
          <a:p>
            <a:pPr marL="252000" indent="-252000"/>
            <a:r>
              <a:rPr lang="en-GB" dirty="0"/>
              <a:t>(a)	The profiles in this table should be viewed as broadly consistent with the MPC’s projections for GDP, CPI inflation and unemployment (as presented in the fan charts).</a:t>
            </a:r>
          </a:p>
          <a:p>
            <a:pPr marL="252000" indent="-252000"/>
            <a:r>
              <a:rPr lang="en-GB" dirty="0"/>
              <a:t>(b)	Figures show annual average growth rates unless otherwise stated. Figures in parentheses show the corresponding projections in the May 2021 </a:t>
            </a:r>
            <a:r>
              <a:rPr lang="en-GB" i="1" dirty="0"/>
              <a:t>Monetary Policy Report</a:t>
            </a:r>
            <a:r>
              <a:rPr lang="en-GB" dirty="0"/>
              <a:t>. Calculations for back data based on </a:t>
            </a:r>
            <a:r>
              <a:rPr lang="en-GB" dirty="0" smtClean="0"/>
              <a:t>ONS</a:t>
            </a:r>
            <a:r>
              <a:rPr lang="en-GB" dirty="0"/>
              <a:t> </a:t>
            </a:r>
            <a:r>
              <a:rPr lang="en-GB" dirty="0" smtClean="0"/>
              <a:t>data </a:t>
            </a:r>
            <a:r>
              <a:rPr lang="en-GB" dirty="0"/>
              <a:t>are shown using ONS series identifiers.</a:t>
            </a:r>
          </a:p>
          <a:p>
            <a:pPr marL="252000" indent="-252000"/>
            <a:r>
              <a:rPr lang="en-GB" dirty="0"/>
              <a:t>(c)	Chained-volume measure. Constructed using real GDP growth rates of 188 countries weighted according to their shares in UK exports.</a:t>
            </a:r>
          </a:p>
          <a:p>
            <a:pPr marL="252000" indent="-252000"/>
            <a:r>
              <a:rPr lang="en-GB" dirty="0"/>
              <a:t>(d)	Chained-volume measure. Constructed using real GDP growth rates of 189 countries weighted according to their shares in world GDP using the IMF’s purchasing power parity (PPP) weights.</a:t>
            </a:r>
          </a:p>
          <a:p>
            <a:pPr marL="252000" indent="-252000"/>
            <a:r>
              <a:rPr lang="en-GB" dirty="0"/>
              <a:t>(e)	Chained-volume measure. Forecast was finalised before the release of the preliminary flash estimate of euro-area GDP for Q2, so that has not been incorporated.</a:t>
            </a:r>
          </a:p>
          <a:p>
            <a:pPr marL="252000" indent="-252000"/>
            <a:r>
              <a:rPr lang="en-GB" dirty="0"/>
              <a:t>(f)	Chained-volume measure. Forecast was finalised before the release of the advance estimate of US GDP for Q2, so that has not been incorporated.</a:t>
            </a:r>
          </a:p>
          <a:p>
            <a:pPr marL="252000" indent="-252000"/>
            <a:r>
              <a:rPr lang="en-GB" dirty="0"/>
              <a:t>(g)	Chained-volume measure. Constructed using real GDP growth rates of 155 emerging market economy countries, as defined by the IMF </a:t>
            </a:r>
            <a:r>
              <a:rPr lang="en-GB" i="1" dirty="0"/>
              <a:t>WEO</a:t>
            </a:r>
            <a:r>
              <a:rPr lang="en-GB" dirty="0"/>
              <a:t>, weighted according to their relative shares in world GDP using the IMF’s PPP weights.</a:t>
            </a:r>
          </a:p>
          <a:p>
            <a:pPr marL="252000" indent="-252000"/>
            <a:r>
              <a:rPr lang="en-GB" dirty="0"/>
              <a:t>(h)	Chained-volume measure.</a:t>
            </a:r>
          </a:p>
          <a:p>
            <a:pPr marL="252000" indent="-252000"/>
            <a:r>
              <a:rPr lang="en-GB" dirty="0"/>
              <a:t>(</a:t>
            </a:r>
            <a:r>
              <a:rPr lang="en-GB" dirty="0" err="1"/>
              <a:t>i</a:t>
            </a:r>
            <a:r>
              <a:rPr lang="en-GB" dirty="0"/>
              <a:t>)	Excludes the </a:t>
            </a:r>
            <a:r>
              <a:rPr lang="en-GB" dirty="0" err="1"/>
              <a:t>backcast</a:t>
            </a:r>
            <a:r>
              <a:rPr lang="en-GB" dirty="0"/>
              <a:t> for GDP.</a:t>
            </a:r>
          </a:p>
          <a:p>
            <a:pPr marL="252000" indent="-252000"/>
            <a:r>
              <a:rPr lang="en-GB" dirty="0"/>
              <a:t>(j)	Chained-volume measure. Includes non-profit institutions serving households. Based on ABJR+HAYO.</a:t>
            </a:r>
          </a:p>
          <a:p>
            <a:pPr marL="252000" indent="-252000"/>
            <a:r>
              <a:rPr lang="en-GB" dirty="0"/>
              <a:t>(k)	Chained-volume measure. Based on GAN8. </a:t>
            </a:r>
          </a:p>
          <a:p>
            <a:pPr marL="252000" indent="-252000"/>
            <a:r>
              <a:rPr lang="en-GB" dirty="0"/>
              <a:t>(l)	Chained-volume measure. Whole-economy measure. Includes new dwellings, improvements and spending on services associated with the sale and purchase of property. Based on DFEG+L635+L637.</a:t>
            </a:r>
          </a:p>
          <a:p>
            <a:pPr marL="252000" indent="-252000"/>
            <a:r>
              <a:rPr lang="en-GB" dirty="0"/>
              <a:t>(m)	Chained-volume measure. The historical data exclude the impact of missing trader intra‑community (MTIC) fraud. Since 1998 based on IKBK-OFNN/(BOKH/BQKO). Prior to 1998 based on IKBK.</a:t>
            </a:r>
          </a:p>
          <a:p>
            <a:pPr marL="252000" indent="-252000"/>
            <a:r>
              <a:rPr lang="en-GB" dirty="0"/>
              <a:t>(n)	Chained-volume measure. The historical data exclude the impact of MTIC fraud. Since 1998 based on IKBL-OFNN/(BOKH/BQKO). Prior to 1998 based on IKBL.</a:t>
            </a:r>
          </a:p>
          <a:p>
            <a:pPr marL="252000" indent="-252000"/>
            <a:r>
              <a:rPr lang="en-GB" dirty="0"/>
              <a:t>(o)	Chained-volume measure. Exports less imports. GDP data based on the mode of the MPC’s GDP </a:t>
            </a:r>
            <a:r>
              <a:rPr lang="en-GB" dirty="0" err="1"/>
              <a:t>backcast</a:t>
            </a:r>
            <a:r>
              <a:rPr lang="en-GB" dirty="0"/>
              <a:t>.</a:t>
            </a:r>
          </a:p>
          <a:p>
            <a:pPr marL="252000" indent="-252000"/>
            <a:r>
              <a:rPr lang="en-GB" dirty="0"/>
              <a:t>(p)	Wages and salaries plus mixed income and general government benefits less income taxes and employees’ National Insurance contributions, deflated by the consumer expenditure deflator. Based on [ROYJ+ROYH-(RPHS+AIIV-CUCT)+GZVX]/[(ABJQ+HAYE)/(ABJR+HAYO)].</a:t>
            </a:r>
          </a:p>
          <a:p>
            <a:pPr marL="252000" indent="-252000"/>
            <a:r>
              <a:rPr lang="en-GB" dirty="0"/>
              <a:t>(q)	Annual average. Percentage of total available household resources. Based on NRJS.</a:t>
            </a:r>
          </a:p>
          <a:p>
            <a:pPr marL="252000" indent="-252000"/>
            <a:r>
              <a:rPr lang="en-GB" dirty="0"/>
              <a:t>(r)	Level in Q4. Percentage point spread over reference rates. Based on a weighted average of household and corporate loan and deposit spreads over appropriate risk-free rates. Indexed to equal zero in 2007 Q3.</a:t>
            </a:r>
          </a:p>
          <a:p>
            <a:pPr marL="252000" indent="-252000"/>
            <a:r>
              <a:rPr lang="en-GB" dirty="0"/>
              <a:t>(s)	Annual average. Per cent of potential GDP. A negative figure implies output is below potential and a positive figure that it is above.</a:t>
            </a:r>
          </a:p>
          <a:p>
            <a:pPr marL="252000" indent="-252000"/>
            <a:r>
              <a:rPr lang="en-GB" dirty="0"/>
              <a:t>(t)	GDP per hour worked. GDP data based on the mode of the MPC’s GDP </a:t>
            </a:r>
            <a:r>
              <a:rPr lang="en-GB" dirty="0" err="1"/>
              <a:t>backcast</a:t>
            </a:r>
            <a:r>
              <a:rPr lang="en-GB" dirty="0"/>
              <a:t>. Hours worked based on YBUS.  </a:t>
            </a:r>
          </a:p>
          <a:p>
            <a:pPr marL="252000" indent="-252000"/>
            <a:r>
              <a:rPr lang="en-GB" dirty="0"/>
              <a:t>(u)	Four-quarter growth in LFS employment in Q4. Based on MGRZ.</a:t>
            </a:r>
          </a:p>
          <a:p>
            <a:pPr marL="252000" indent="-252000"/>
            <a:r>
              <a:rPr lang="en-GB" dirty="0"/>
              <a:t>(v)	Level in Q4. Average weekly hours worked, in main job and second job. Based on YBUS/MGRZ. </a:t>
            </a:r>
          </a:p>
          <a:p>
            <a:pPr marL="252000" indent="-252000"/>
            <a:r>
              <a:rPr lang="en-GB" dirty="0"/>
              <a:t>(w)	LFS unemployment rate in Q4. Based on MGSX.</a:t>
            </a:r>
          </a:p>
          <a:p>
            <a:pPr marL="252000" indent="-252000"/>
            <a:r>
              <a:rPr lang="en-GB" dirty="0"/>
              <a:t>(x)	Level in Q4. Percentage of the 16+ population. Based on MGWG. </a:t>
            </a:r>
          </a:p>
          <a:p>
            <a:pPr marL="252000" indent="-252000"/>
            <a:r>
              <a:rPr lang="en-GB" dirty="0"/>
              <a:t>(y)	Four-quarter inflation rate in Q4.</a:t>
            </a:r>
          </a:p>
          <a:p>
            <a:pPr marL="252000" indent="-252000"/>
            <a:r>
              <a:rPr lang="en-GB" dirty="0"/>
              <a:t>(z)	Four-quarter inflation rate in Q4 excluding fuel and the impact of MTIC fraud.</a:t>
            </a:r>
          </a:p>
          <a:p>
            <a:pPr marL="252000" indent="-252000"/>
            <a:r>
              <a:rPr lang="en-GB" dirty="0"/>
              <a:t>(aa)	Contribution of fuels and lubricants and gas and electricity prices to four-quarter CPI inflation in Q4.</a:t>
            </a:r>
          </a:p>
          <a:p>
            <a:pPr marL="252000" indent="-252000"/>
            <a:r>
              <a:rPr lang="en-GB" dirty="0"/>
              <a:t>(ab)	Four-quarter growth in whole‑economy total pay in Q4. Growth rate since 2001 based on KAB9. Prior to 2001, growth rates are based on historical estimates of AWE, with ONS series identifier MD9M.</a:t>
            </a:r>
          </a:p>
          <a:p>
            <a:pPr marL="252000" indent="-252000"/>
            <a:r>
              <a:rPr lang="en-GB" dirty="0"/>
              <a:t>(ac)	Four-quarter growth in unit labour costs in Q4. Whole‑economy total labour costs divided by GDP at constant prices, based on the mode of the MPC’s GDP </a:t>
            </a:r>
            <a:r>
              <a:rPr lang="en-GB" dirty="0" err="1"/>
              <a:t>backcast</a:t>
            </a:r>
            <a:r>
              <a:rPr lang="en-GB" dirty="0"/>
              <a:t>. Total labour costs comprise compensation of employees and the labour share multiplied by mixed income.</a:t>
            </a:r>
          </a:p>
          <a:p>
            <a:pPr marL="252000" indent="-252000"/>
            <a:r>
              <a:rPr lang="en-GB" dirty="0"/>
              <a:t>(ad)	Four-quarter growth in private sector regular pay based unit wage costs in Q4. Private sector wage costs divided by private sector output at constant prices, based on the mode of the MPC’s GDP </a:t>
            </a:r>
            <a:r>
              <a:rPr lang="en-GB" dirty="0" err="1"/>
              <a:t>backcast</a:t>
            </a:r>
            <a:r>
              <a:rPr lang="en-GB" dirty="0"/>
              <a:t>. Private sector wage costs are average weekly earnings (excluding bonuses) multiplied by private sector employment.</a:t>
            </a:r>
          </a:p>
        </p:txBody>
      </p:sp>
    </p:spTree>
    <p:extLst>
      <p:ext uri="{BB962C8B-B14F-4D97-AF65-F5344CB8AC3E}">
        <p14:creationId xmlns:p14="http://schemas.microsoft.com/office/powerpoint/2010/main" val="342510475"/>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21825641-D444-4514-9C5E-5FCB01C8FC2E}" vid="{840930DD-F88D-474D-BC54-823E723AAEC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Widescreen Presentation Template</Template>
  <TotalTime>375</TotalTime>
  <Words>2006</Words>
  <Application>Microsoft Office PowerPoint</Application>
  <PresentationFormat>Widescreen</PresentationFormat>
  <Paragraphs>52</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2021</dc:title>
  <dc:subject>Section 1: The economic outlook</dc:subject>
  <dc:creator>Bank of England</dc:creator>
  <cp:lastModifiedBy>Carrillo Coello, Luis</cp:lastModifiedBy>
  <cp:revision>30</cp:revision>
  <dcterms:created xsi:type="dcterms:W3CDTF">2021-05-05T10:41:17Z</dcterms:created>
  <dcterms:modified xsi:type="dcterms:W3CDTF">2021-08-05T09:52:57Z</dcterms:modified>
</cp:coreProperties>
</file>