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6"/>
  </p:notesMasterIdLst>
  <p:sldIdLst>
    <p:sldId id="374" r:id="rId2"/>
    <p:sldId id="375" r:id="rId3"/>
    <p:sldId id="378" r:id="rId4"/>
    <p:sldId id="379" r:id="rId5"/>
    <p:sldId id="380" r:id="rId6"/>
    <p:sldId id="381" r:id="rId7"/>
    <p:sldId id="382" r:id="rId8"/>
    <p:sldId id="383" r:id="rId9"/>
    <p:sldId id="384" r:id="rId10"/>
    <p:sldId id="385" r:id="rId11"/>
    <p:sldId id="386" r:id="rId12"/>
    <p:sldId id="387" r:id="rId13"/>
    <p:sldId id="388" r:id="rId14"/>
    <p:sldId id="38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5E6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09" d="100"/>
          <a:sy n="109" d="100"/>
        </p:scale>
        <p:origin x="672" y="102"/>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04/08/2021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apers.ssrn.com/sol3/papers.cfm?abstract_id=3763443"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smtClean="0">
                <a:solidFill>
                  <a:schemeClr val="tx1"/>
                </a:solidFill>
              </a:rPr>
              <a:t>August 2021</a:t>
            </a:r>
          </a:p>
          <a:p>
            <a:pPr lvl="1"/>
            <a:r>
              <a:rPr lang="en-GB" sz="4000" dirty="0" smtClean="0"/>
              <a:t>In focus – </a:t>
            </a:r>
            <a:r>
              <a:rPr lang="en-GB" sz="4000" dirty="0">
                <a:solidFill>
                  <a:schemeClr val="tx1"/>
                </a:solidFill>
              </a:rPr>
              <a:t>The outlook for inflation</a:t>
            </a:r>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4" name="Picture Placeholder 3"/>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8908" r="29452"/>
          <a:stretch/>
        </p:blipFill>
        <p:spPr/>
      </p:pic>
    </p:spTree>
    <p:extLst>
      <p:ext uri="{BB962C8B-B14F-4D97-AF65-F5344CB8AC3E}">
        <p14:creationId xmlns:p14="http://schemas.microsoft.com/office/powerpoint/2010/main" val="9363661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3.9: </a:t>
            </a:r>
            <a:r>
              <a:rPr lang="en-GB" dirty="0"/>
              <a:t>The participation rate has fallen, as would be expected given the fall in employment</a:t>
            </a:r>
          </a:p>
          <a:p>
            <a:pPr lvl="2"/>
            <a:r>
              <a:rPr lang="en-GB" dirty="0"/>
              <a:t>Annual employment growth and change in participation rate</a:t>
            </a:r>
            <a:r>
              <a:rPr lang="en-GB" baseline="30000" dirty="0"/>
              <a:t>(a)</a:t>
            </a:r>
          </a:p>
        </p:txBody>
      </p:sp>
      <p:sp>
        <p:nvSpPr>
          <p:cNvPr id="7" name="Text Placeholder 6"/>
          <p:cNvSpPr>
            <a:spLocks noGrp="1"/>
          </p:cNvSpPr>
          <p:nvPr>
            <p:ph type="body" sz="quarter" idx="18"/>
          </p:nvPr>
        </p:nvSpPr>
        <p:spPr/>
        <p:txBody>
          <a:bodyPr/>
          <a:lstStyle/>
          <a:p>
            <a:r>
              <a:rPr lang="en-GB" dirty="0"/>
              <a:t>Sources: ONS and Bank calculations.</a:t>
            </a:r>
          </a:p>
          <a:p>
            <a:endParaRPr lang="en-GB" dirty="0"/>
          </a:p>
          <a:p>
            <a:r>
              <a:rPr lang="en-GB" dirty="0"/>
              <a:t>(a)	Two-quarter moving averages. Diamonds are based on Bank staff projections for 2021 Q2.</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9991" y="2260845"/>
            <a:ext cx="5626009" cy="4425705"/>
          </a:xfrm>
          <a:prstGeom prst="rect">
            <a:avLst/>
          </a:prstGeom>
        </p:spPr>
      </p:pic>
    </p:spTree>
    <p:extLst>
      <p:ext uri="{BB962C8B-B14F-4D97-AF65-F5344CB8AC3E}">
        <p14:creationId xmlns:p14="http://schemas.microsoft.com/office/powerpoint/2010/main" val="23607754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0920046" cy="912813"/>
          </a:xfrm>
        </p:spPr>
        <p:txBody>
          <a:bodyPr/>
          <a:lstStyle/>
          <a:p>
            <a:pPr lvl="1"/>
            <a:r>
              <a:rPr lang="en-GB" b="1" dirty="0"/>
              <a:t>Chart 3.10: </a:t>
            </a:r>
            <a:r>
              <a:rPr lang="en-GB" dirty="0"/>
              <a:t>The number of people inactive in the labour market due to study has risen</a:t>
            </a:r>
            <a:endParaRPr lang="en-GB" dirty="0"/>
          </a:p>
          <a:p>
            <a:pPr lvl="2"/>
            <a:r>
              <a:rPr lang="en-GB" dirty="0"/>
              <a:t>Changes in inactivity since 2019 Q4 by reason</a:t>
            </a:r>
            <a:r>
              <a:rPr lang="en-GB" baseline="30000" dirty="0"/>
              <a:t>(a)</a:t>
            </a:r>
          </a:p>
        </p:txBody>
      </p:sp>
      <p:sp>
        <p:nvSpPr>
          <p:cNvPr id="7" name="Text Placeholder 6"/>
          <p:cNvSpPr>
            <a:spLocks noGrp="1"/>
          </p:cNvSpPr>
          <p:nvPr>
            <p:ph type="body" sz="quarter" idx="18"/>
          </p:nvPr>
        </p:nvSpPr>
        <p:spPr/>
        <p:txBody>
          <a:bodyPr/>
          <a:lstStyle/>
          <a:p>
            <a:r>
              <a:rPr lang="en-GB" dirty="0"/>
              <a:t>Sources: ONS and Bank calculations.</a:t>
            </a:r>
          </a:p>
          <a:p>
            <a:endParaRPr lang="en-GB" dirty="0"/>
          </a:p>
          <a:p>
            <a:r>
              <a:rPr lang="en-GB" dirty="0"/>
              <a:t>(a)	Changes between the three months to December 2019 and the three months to May 2021, based on those aged 16–64.</a:t>
            </a:r>
          </a:p>
          <a:p>
            <a:r>
              <a:rPr lang="en-GB" dirty="0"/>
              <a:t>(b)	Those who are not looking for work because they believe no jobs are available.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27317"/>
            <a:ext cx="5538837" cy="4459233"/>
          </a:xfrm>
          <a:prstGeom prst="rect">
            <a:avLst/>
          </a:prstGeom>
        </p:spPr>
      </p:pic>
    </p:spTree>
    <p:extLst>
      <p:ext uri="{BB962C8B-B14F-4D97-AF65-F5344CB8AC3E}">
        <p14:creationId xmlns:p14="http://schemas.microsoft.com/office/powerpoint/2010/main" val="555407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3.11: </a:t>
            </a:r>
            <a:r>
              <a:rPr lang="en-GB" dirty="0"/>
              <a:t>Household inflation expectations have been well anchored in the inflation targeting era</a:t>
            </a:r>
          </a:p>
          <a:p>
            <a:pPr lvl="2"/>
            <a:r>
              <a:rPr lang="en-GB" dirty="0"/>
              <a:t>Inflation and households’ two year ahead expectations</a:t>
            </a:r>
            <a:r>
              <a:rPr lang="en-GB" baseline="30000" dirty="0"/>
              <a:t>(a)</a:t>
            </a:r>
          </a:p>
        </p:txBody>
      </p:sp>
      <p:sp>
        <p:nvSpPr>
          <p:cNvPr id="7" name="Text Placeholder 6"/>
          <p:cNvSpPr>
            <a:spLocks noGrp="1"/>
          </p:cNvSpPr>
          <p:nvPr>
            <p:ph type="body" sz="quarter" idx="18"/>
          </p:nvPr>
        </p:nvSpPr>
        <p:spPr/>
        <p:txBody>
          <a:bodyPr/>
          <a:lstStyle/>
          <a:p>
            <a:r>
              <a:rPr lang="en-GB" dirty="0"/>
              <a:t>Sources: Bank of England, Barclays, Kantar and ONS.</a:t>
            </a:r>
          </a:p>
          <a:p>
            <a:endParaRPr lang="en-GB" dirty="0"/>
          </a:p>
          <a:p>
            <a:r>
              <a:rPr lang="en-GB" dirty="0"/>
              <a:t>(a)	In December 2003 the inflation target was changed from 2.5% based on the RPIX measure, to 2% based on the CPI.</a:t>
            </a:r>
          </a:p>
          <a:p>
            <a:r>
              <a:rPr lang="en-GB" dirty="0"/>
              <a:t>(b)	The Barclays </a:t>
            </a:r>
            <a:r>
              <a:rPr lang="en-GB" dirty="0" err="1"/>
              <a:t>Basix</a:t>
            </a:r>
            <a:r>
              <a:rPr lang="en-GB" dirty="0"/>
              <a:t> survey </a:t>
            </a:r>
            <a:r>
              <a:rPr lang="en-GB"/>
              <a:t>was </a:t>
            </a:r>
            <a:r>
              <a:rPr lang="en-GB" smtClean="0"/>
              <a:t>suspended </a:t>
            </a:r>
            <a:r>
              <a:rPr lang="en-GB" dirty="0"/>
              <a:t>in 2020.</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4140"/>
            <a:ext cx="5404725" cy="4432410"/>
          </a:xfrm>
          <a:prstGeom prst="rect">
            <a:avLst/>
          </a:prstGeom>
        </p:spPr>
      </p:pic>
    </p:spTree>
    <p:extLst>
      <p:ext uri="{BB962C8B-B14F-4D97-AF65-F5344CB8AC3E}">
        <p14:creationId xmlns:p14="http://schemas.microsoft.com/office/powerpoint/2010/main" val="28230136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3.12: </a:t>
            </a:r>
            <a:r>
              <a:rPr lang="en-GB" dirty="0"/>
              <a:t>Measures of financial markets’ inflation expectations have risen during 2021</a:t>
            </a:r>
          </a:p>
          <a:p>
            <a:pPr lvl="2"/>
            <a:r>
              <a:rPr lang="en-GB" dirty="0"/>
              <a:t>Changes in inflation compensation at different horizons</a:t>
            </a:r>
            <a:r>
              <a:rPr lang="en-GB" baseline="30000" dirty="0"/>
              <a:t>(a)</a:t>
            </a:r>
          </a:p>
        </p:txBody>
      </p:sp>
      <p:sp>
        <p:nvSpPr>
          <p:cNvPr id="7" name="Text Placeholder 6"/>
          <p:cNvSpPr>
            <a:spLocks noGrp="1"/>
          </p:cNvSpPr>
          <p:nvPr>
            <p:ph type="body" sz="quarter" idx="18"/>
          </p:nvPr>
        </p:nvSpPr>
        <p:spPr>
          <a:xfrm>
            <a:off x="7623175" y="1752601"/>
            <a:ext cx="3850787" cy="5105400"/>
          </a:xfrm>
        </p:spPr>
        <p:txBody>
          <a:bodyPr/>
          <a:lstStyle/>
          <a:p>
            <a:r>
              <a:rPr lang="en-GB" dirty="0"/>
              <a:t>Sources: Bloomberg Finance L.P. and Bank calculations.</a:t>
            </a:r>
          </a:p>
          <a:p>
            <a:endParaRPr lang="en-GB" dirty="0"/>
          </a:p>
          <a:p>
            <a:r>
              <a:rPr lang="en-GB" dirty="0"/>
              <a:t>(a)	Instantaneous RPI inflation one and three years ahead and five-year RPI inflation five years ahead, derived from swaps.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89803"/>
            <a:ext cx="5458369" cy="4687223"/>
          </a:xfrm>
          <a:prstGeom prst="rect">
            <a:avLst/>
          </a:prstGeom>
        </p:spPr>
      </p:pic>
    </p:spTree>
    <p:extLst>
      <p:ext uri="{BB962C8B-B14F-4D97-AF65-F5344CB8AC3E}">
        <p14:creationId xmlns:p14="http://schemas.microsoft.com/office/powerpoint/2010/main" val="19358922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Table 3.A: </a:t>
            </a:r>
            <a:r>
              <a:rPr lang="en-GB" dirty="0"/>
              <a:t>Inflation expectations remain well anchored</a:t>
            </a:r>
          </a:p>
          <a:p>
            <a:pPr lvl="2"/>
            <a:r>
              <a:rPr lang="en-GB" dirty="0"/>
              <a:t>Measures of inflation expectations</a:t>
            </a:r>
            <a:r>
              <a:rPr lang="en-GB" baseline="30000" dirty="0"/>
              <a:t>(a)</a:t>
            </a:r>
          </a:p>
        </p:txBody>
      </p:sp>
      <p:sp>
        <p:nvSpPr>
          <p:cNvPr id="7" name="Text Placeholder 6"/>
          <p:cNvSpPr>
            <a:spLocks noGrp="1"/>
          </p:cNvSpPr>
          <p:nvPr>
            <p:ph type="body" sz="quarter" idx="18"/>
          </p:nvPr>
        </p:nvSpPr>
        <p:spPr/>
        <p:txBody>
          <a:bodyPr/>
          <a:lstStyle/>
          <a:p>
            <a:pPr marL="0" indent="0"/>
            <a:r>
              <a:rPr lang="en-GB" dirty="0"/>
              <a:t>Sources: Bank of England, Bloomberg Finance L.P., CBI, Citigroup, Kantar, ONS, </a:t>
            </a:r>
            <a:r>
              <a:rPr lang="en-GB" dirty="0" err="1"/>
              <a:t>YouGov</a:t>
            </a:r>
            <a:r>
              <a:rPr lang="en-GB" dirty="0"/>
              <a:t> </a:t>
            </a:r>
            <a:r>
              <a:rPr lang="en-GB" dirty="0" smtClean="0"/>
              <a:t>and Bank </a:t>
            </a:r>
            <a:r>
              <a:rPr lang="en-GB" dirty="0"/>
              <a:t>calculations.</a:t>
            </a:r>
          </a:p>
          <a:p>
            <a:endParaRPr lang="en-GB" dirty="0"/>
          </a:p>
          <a:p>
            <a:r>
              <a:rPr lang="en-GB" dirty="0"/>
              <a:t>(a)	Data are not seasonally adjusted. </a:t>
            </a:r>
          </a:p>
          <a:p>
            <a:r>
              <a:rPr lang="en-GB" dirty="0"/>
              <a:t>(b)	Averages from 2000, or start of series, to 2007. Financial market data start in October 2004, </a:t>
            </a:r>
            <a:r>
              <a:rPr lang="en-GB" dirty="0" err="1"/>
              <a:t>YouGov</a:t>
            </a:r>
            <a:r>
              <a:rPr lang="en-GB" dirty="0"/>
              <a:t>/Citigroup data start in November 2005 and external forecasters’ data start in 2006 Q2. </a:t>
            </a:r>
          </a:p>
          <a:p>
            <a:r>
              <a:rPr lang="en-GB" dirty="0"/>
              <a:t>(c)	The household surveys do not reference a specific price index. </a:t>
            </a:r>
          </a:p>
          <a:p>
            <a:r>
              <a:rPr lang="en-GB" dirty="0"/>
              <a:t>(d)	CBI data for the distributive trades sector. Based on the expected price change over the coming 12 months and the following 12 months in the markets in which firms compete. </a:t>
            </a:r>
          </a:p>
          <a:p>
            <a:r>
              <a:rPr lang="en-GB" dirty="0"/>
              <a:t>(e)	Instantaneous RPI inflation one and three years ahead and </a:t>
            </a:r>
            <a:r>
              <a:rPr lang="en-GB"/>
              <a:t>five-year </a:t>
            </a:r>
            <a:r>
              <a:rPr lang="en-GB" smtClean="0"/>
              <a:t/>
            </a:r>
            <a:br>
              <a:rPr lang="en-GB" smtClean="0"/>
            </a:br>
            <a:r>
              <a:rPr lang="en-GB" smtClean="0"/>
              <a:t>RPI </a:t>
            </a:r>
            <a:r>
              <a:rPr lang="en-GB" dirty="0"/>
              <a:t>inflation five years ahead, derived from swaps.</a:t>
            </a:r>
          </a:p>
          <a:p>
            <a:r>
              <a:rPr lang="en-GB" dirty="0"/>
              <a:t>(f)	Bank’s survey of external forecasters, CPI inflation rate three years ahead. See annex for the results of the 2021 Q3 survey.</a:t>
            </a:r>
          </a:p>
        </p:txBody>
      </p:sp>
      <p:pic>
        <p:nvPicPr>
          <p:cNvPr id="2" name="Picture 1"/>
          <p:cNvPicPr>
            <a:picLocks noChangeAspect="1"/>
          </p:cNvPicPr>
          <p:nvPr/>
        </p:nvPicPr>
        <p:blipFill>
          <a:blip r:embed="rId2"/>
          <a:stretch>
            <a:fillRect/>
          </a:stretch>
        </p:blipFill>
        <p:spPr>
          <a:xfrm>
            <a:off x="457201" y="1688154"/>
            <a:ext cx="4286250" cy="5021392"/>
          </a:xfrm>
          <a:prstGeom prst="rect">
            <a:avLst/>
          </a:prstGeom>
        </p:spPr>
      </p:pic>
    </p:spTree>
    <p:extLst>
      <p:ext uri="{BB962C8B-B14F-4D97-AF65-F5344CB8AC3E}">
        <p14:creationId xmlns:p14="http://schemas.microsoft.com/office/powerpoint/2010/main" val="20614255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3.1: </a:t>
            </a:r>
            <a:r>
              <a:rPr lang="en-GB" dirty="0"/>
              <a:t>Inflation has picked up during 2021, and is expected to rise further in the near term</a:t>
            </a:r>
          </a:p>
          <a:p>
            <a:pPr lvl="2"/>
            <a:r>
              <a:rPr lang="en-GB" dirty="0"/>
              <a:t>Contributions to CPI inflation</a:t>
            </a:r>
            <a:r>
              <a:rPr lang="en-GB" baseline="30000" dirty="0"/>
              <a:t>(a)</a:t>
            </a:r>
          </a:p>
          <a:p>
            <a:pPr lvl="3"/>
            <a:endParaRPr lang="en-GB" dirty="0"/>
          </a:p>
        </p:txBody>
      </p:sp>
      <p:sp>
        <p:nvSpPr>
          <p:cNvPr id="7" name="Text Placeholder 6"/>
          <p:cNvSpPr>
            <a:spLocks noGrp="1"/>
          </p:cNvSpPr>
          <p:nvPr>
            <p:ph type="body" sz="quarter" idx="18"/>
          </p:nvPr>
        </p:nvSpPr>
        <p:spPr/>
        <p:txBody>
          <a:bodyPr/>
          <a:lstStyle/>
          <a:p>
            <a:pPr marL="0" indent="0"/>
            <a:r>
              <a:rPr lang="en-GB" dirty="0"/>
              <a:t>Sources: Bloomberg Finance L.P., Department for Business, Energy and Industrial Strategy, ONS and Bank calculations.</a:t>
            </a:r>
          </a:p>
          <a:p>
            <a:endParaRPr lang="en-GB" dirty="0"/>
          </a:p>
          <a:p>
            <a:r>
              <a:rPr lang="en-GB" dirty="0"/>
              <a:t>(a)	Contributions to annual CPI inflation. Figures in parentheses are basket weights in 2021 and do not sum to 100 due to rounding.</a:t>
            </a:r>
          </a:p>
          <a:p>
            <a:r>
              <a:rPr lang="en-GB" dirty="0"/>
              <a:t>(b)	Bank staff’s projection. Fuels and lubricants estimates use Department for Business, Energy and Industrial Strategy petrol price data for July 2021 and then are based on the sterling oil futures curve.</a:t>
            </a:r>
          </a:p>
          <a:p>
            <a:r>
              <a:rPr lang="en-GB" dirty="0"/>
              <a:t>(c)	The difference between CPI inflation and the other contributions identified in the chart.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37909"/>
            <a:ext cx="5444958" cy="4439116"/>
          </a:xfrm>
          <a:prstGeom prst="rect">
            <a:avLst/>
          </a:prstGeom>
        </p:spPr>
      </p:pic>
    </p:spTree>
    <p:extLst>
      <p:ext uri="{BB962C8B-B14F-4D97-AF65-F5344CB8AC3E}">
        <p14:creationId xmlns:p14="http://schemas.microsoft.com/office/powerpoint/2010/main" val="10383873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3.2: </a:t>
            </a:r>
            <a:r>
              <a:rPr lang="en-GB" dirty="0"/>
              <a:t>The MPC expects the near-term rise in inflation to be temporary</a:t>
            </a:r>
          </a:p>
          <a:p>
            <a:pPr lvl="2"/>
            <a:r>
              <a:rPr lang="en-GB" dirty="0"/>
              <a:t>Quarterly CPI inflation including and excluding energy and VAT</a:t>
            </a:r>
          </a:p>
        </p:txBody>
      </p:sp>
      <p:sp>
        <p:nvSpPr>
          <p:cNvPr id="7" name="Text Placeholder 6"/>
          <p:cNvSpPr>
            <a:spLocks noGrp="1"/>
          </p:cNvSpPr>
          <p:nvPr>
            <p:ph type="body" sz="quarter" idx="18"/>
          </p:nvPr>
        </p:nvSpPr>
        <p:spPr/>
        <p:txBody>
          <a:bodyPr/>
          <a:lstStyle/>
          <a:p>
            <a:r>
              <a:rPr lang="en-GB" dirty="0"/>
              <a:t>Sources: ONS and Bank calculations.</a:t>
            </a:r>
          </a:p>
          <a:p>
            <a:endParaRPr lang="en-GB" dirty="0"/>
          </a:p>
          <a:p>
            <a:r>
              <a:rPr lang="en-GB" dirty="0"/>
              <a:t>(a)	CPI inflation excluding fuels and lubricants, electricity, gas and other fuels. Data also adjusted to exclude estimates of the direct impact of changes in the rate of VAT. There is uncertainty around the precise size of that adjustment.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71437"/>
            <a:ext cx="5471781" cy="4405588"/>
          </a:xfrm>
          <a:prstGeom prst="rect">
            <a:avLst/>
          </a:prstGeom>
        </p:spPr>
      </p:pic>
    </p:spTree>
    <p:extLst>
      <p:ext uri="{BB962C8B-B14F-4D97-AF65-F5344CB8AC3E}">
        <p14:creationId xmlns:p14="http://schemas.microsoft.com/office/powerpoint/2010/main" val="26915918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0418885" cy="912813"/>
          </a:xfrm>
        </p:spPr>
        <p:txBody>
          <a:bodyPr/>
          <a:lstStyle/>
          <a:p>
            <a:pPr lvl="1"/>
            <a:r>
              <a:rPr lang="en-GB" b="1" dirty="0"/>
              <a:t>Chart 3.3: </a:t>
            </a:r>
            <a:r>
              <a:rPr lang="en-GB" dirty="0"/>
              <a:t>Oil and other commodity prices have risen sharply over the past year</a:t>
            </a:r>
          </a:p>
          <a:p>
            <a:pPr lvl="2"/>
            <a:r>
              <a:rPr lang="en-GB" dirty="0"/>
              <a:t>US dollar commodity prices</a:t>
            </a:r>
          </a:p>
        </p:txBody>
      </p:sp>
      <p:sp>
        <p:nvSpPr>
          <p:cNvPr id="7" name="Text Placeholder 6"/>
          <p:cNvSpPr>
            <a:spLocks noGrp="1"/>
          </p:cNvSpPr>
          <p:nvPr>
            <p:ph type="body" sz="quarter" idx="18"/>
          </p:nvPr>
        </p:nvSpPr>
        <p:spPr/>
        <p:txBody>
          <a:bodyPr/>
          <a:lstStyle/>
          <a:p>
            <a:pPr lvl="3"/>
            <a:r>
              <a:rPr lang="en-GB" dirty="0" smtClean="0"/>
              <a:t>Sources: Bloomberg Finance L.P., Refinitiv </a:t>
            </a:r>
            <a:r>
              <a:rPr lang="en-GB" dirty="0" err="1" smtClean="0"/>
              <a:t>Eikon</a:t>
            </a:r>
            <a:r>
              <a:rPr lang="en-GB" dirty="0" smtClean="0"/>
              <a:t> from LSEG, S&amp;P Indices and Bank calculations</a:t>
            </a:r>
            <a:r>
              <a:rPr lang="en-GB" dirty="0"/>
              <a:t>.</a:t>
            </a:r>
          </a:p>
          <a:p>
            <a:endParaRPr lang="en-GB" dirty="0"/>
          </a:p>
          <a:p>
            <a:r>
              <a:rPr lang="en-GB" dirty="0"/>
              <a:t>(a)	Based on the S&amp;P Goldman Sachs Commodity Index Agricultural and Livestock Spot.</a:t>
            </a:r>
          </a:p>
          <a:p>
            <a:r>
              <a:rPr lang="en-GB" dirty="0"/>
              <a:t>(b)	Based on the S&amp;P Goldman Sachs Commodity Index Industrial Metals Spot.</a:t>
            </a:r>
          </a:p>
          <a:p>
            <a:r>
              <a:rPr lang="en-GB" dirty="0"/>
              <a:t>(c)	Brent forward prices for delivery in 10–25 days’ time.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05988"/>
            <a:ext cx="5498603" cy="4459233"/>
          </a:xfrm>
          <a:prstGeom prst="rect">
            <a:avLst/>
          </a:prstGeom>
        </p:spPr>
      </p:pic>
    </p:spTree>
    <p:extLst>
      <p:ext uri="{BB962C8B-B14F-4D97-AF65-F5344CB8AC3E}">
        <p14:creationId xmlns:p14="http://schemas.microsoft.com/office/powerpoint/2010/main" val="23009670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3.4: </a:t>
            </a:r>
            <a:r>
              <a:rPr lang="en-GB" dirty="0"/>
              <a:t>Shipping costs have risen sharply, but are expected to fall back</a:t>
            </a:r>
          </a:p>
          <a:p>
            <a:pPr lvl="2"/>
            <a:r>
              <a:rPr lang="en-GB" dirty="0"/>
              <a:t>Shipping costs and forward freight agreement prices</a:t>
            </a:r>
          </a:p>
        </p:txBody>
      </p:sp>
      <p:sp>
        <p:nvSpPr>
          <p:cNvPr id="7" name="Text Placeholder 6"/>
          <p:cNvSpPr>
            <a:spLocks noGrp="1"/>
          </p:cNvSpPr>
          <p:nvPr>
            <p:ph type="body" sz="quarter" idx="18"/>
          </p:nvPr>
        </p:nvSpPr>
        <p:spPr/>
        <p:txBody>
          <a:bodyPr/>
          <a:lstStyle/>
          <a:p>
            <a:pPr lvl="3"/>
            <a:r>
              <a:rPr lang="en-GB" dirty="0"/>
              <a:t>Sources: Baltic Exchange, </a:t>
            </a:r>
            <a:r>
              <a:rPr lang="en-GB" dirty="0" err="1"/>
              <a:t>Freightos</a:t>
            </a:r>
            <a:r>
              <a:rPr lang="en-GB" dirty="0"/>
              <a:t> Baltic Index, Refinitiv </a:t>
            </a:r>
            <a:r>
              <a:rPr lang="en-GB" dirty="0" err="1"/>
              <a:t>Eikon</a:t>
            </a:r>
            <a:r>
              <a:rPr lang="en-GB" dirty="0"/>
              <a:t> from LSEG, Shanghai Shipping Exchange and Bank calculations.</a:t>
            </a:r>
          </a:p>
          <a:p>
            <a:endParaRPr lang="en-GB" dirty="0"/>
          </a:p>
          <a:p>
            <a:r>
              <a:rPr lang="en-GB" dirty="0"/>
              <a:t>(a)	A measure of the cost of 40 foot container transport around the world.</a:t>
            </a:r>
          </a:p>
          <a:p>
            <a:r>
              <a:rPr lang="en-GB" dirty="0"/>
              <a:t>(b)	A measure of the cost of 20 foot container transport from China.</a:t>
            </a:r>
          </a:p>
          <a:p>
            <a:r>
              <a:rPr lang="en-GB" dirty="0"/>
              <a:t>(c)	Forward freight agreements indicating market expectations of future shipping costs on 28 July 2021.</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28384"/>
            <a:ext cx="5512014" cy="4439116"/>
          </a:xfrm>
          <a:prstGeom prst="rect">
            <a:avLst/>
          </a:prstGeom>
        </p:spPr>
      </p:pic>
    </p:spTree>
    <p:extLst>
      <p:ext uri="{BB962C8B-B14F-4D97-AF65-F5344CB8AC3E}">
        <p14:creationId xmlns:p14="http://schemas.microsoft.com/office/powerpoint/2010/main" val="30531631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9275885" cy="912813"/>
          </a:xfrm>
        </p:spPr>
        <p:txBody>
          <a:bodyPr/>
          <a:lstStyle/>
          <a:p>
            <a:pPr lvl="1"/>
            <a:r>
              <a:rPr lang="en-GB" b="1" dirty="0"/>
              <a:t>Chart 3.5: </a:t>
            </a:r>
            <a:r>
              <a:rPr lang="en-GB" dirty="0"/>
              <a:t>Input and output price inflation have both risen for UK manufacturers</a:t>
            </a:r>
          </a:p>
          <a:p>
            <a:pPr lvl="2"/>
            <a:r>
              <a:rPr lang="en-GB" dirty="0"/>
              <a:t>Producer prices</a:t>
            </a:r>
            <a:r>
              <a:rPr lang="en-GB" baseline="30000" dirty="0"/>
              <a:t>(a)</a:t>
            </a:r>
          </a:p>
        </p:txBody>
      </p:sp>
      <p:sp>
        <p:nvSpPr>
          <p:cNvPr id="7" name="Text Placeholder 6"/>
          <p:cNvSpPr>
            <a:spLocks noGrp="1"/>
          </p:cNvSpPr>
          <p:nvPr>
            <p:ph type="body" sz="quarter" idx="18"/>
          </p:nvPr>
        </p:nvSpPr>
        <p:spPr/>
        <p:txBody>
          <a:bodyPr/>
          <a:lstStyle/>
          <a:p>
            <a:r>
              <a:rPr lang="en-GB" dirty="0"/>
              <a:t>Sources: ONS and Bank calculations.</a:t>
            </a:r>
          </a:p>
          <a:p>
            <a:endParaRPr lang="en-GB" dirty="0"/>
          </a:p>
          <a:p>
            <a:r>
              <a:rPr lang="en-GB" dirty="0"/>
              <a:t>(a)	Latest data point is for June 2021.</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44615"/>
            <a:ext cx="5431547" cy="4432410"/>
          </a:xfrm>
          <a:prstGeom prst="rect">
            <a:avLst/>
          </a:prstGeom>
        </p:spPr>
      </p:pic>
    </p:spTree>
    <p:extLst>
      <p:ext uri="{BB962C8B-B14F-4D97-AF65-F5344CB8AC3E}">
        <p14:creationId xmlns:p14="http://schemas.microsoft.com/office/powerpoint/2010/main" val="14384079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3.6: </a:t>
            </a:r>
            <a:r>
              <a:rPr lang="en-GB" dirty="0"/>
              <a:t>The prices of some imported basic materials and manufactured components have increased sharply in recent months</a:t>
            </a:r>
          </a:p>
          <a:p>
            <a:pPr lvl="2"/>
            <a:r>
              <a:rPr lang="en-GB" dirty="0"/>
              <a:t>Import prices</a:t>
            </a:r>
            <a:r>
              <a:rPr lang="en-GB" baseline="30000" dirty="0"/>
              <a:t>(a)</a:t>
            </a:r>
          </a:p>
        </p:txBody>
      </p:sp>
      <p:sp>
        <p:nvSpPr>
          <p:cNvPr id="7" name="Text Placeholder 6"/>
          <p:cNvSpPr>
            <a:spLocks noGrp="1"/>
          </p:cNvSpPr>
          <p:nvPr>
            <p:ph type="body" sz="quarter" idx="18"/>
          </p:nvPr>
        </p:nvSpPr>
        <p:spPr/>
        <p:txBody>
          <a:bodyPr/>
          <a:lstStyle/>
          <a:p>
            <a:r>
              <a:rPr lang="en-GB" dirty="0"/>
              <a:t>Sources: ONS and Bank calculations.</a:t>
            </a:r>
          </a:p>
          <a:p>
            <a:endParaRPr lang="en-GB" dirty="0"/>
          </a:p>
          <a:p>
            <a:r>
              <a:rPr lang="en-GB" dirty="0"/>
              <a:t>(a)	Latest data point is for May 2021.</a:t>
            </a:r>
          </a:p>
          <a:p>
            <a:r>
              <a:rPr lang="en-GB" dirty="0"/>
              <a:t>(b)	Excludes </a:t>
            </a:r>
            <a:r>
              <a:rPr lang="en-GB" dirty="0" err="1"/>
              <a:t>erratics</a:t>
            </a:r>
            <a:r>
              <a:rPr lang="en-GB" dirty="0"/>
              <a:t>.</a:t>
            </a:r>
          </a:p>
          <a:p>
            <a:r>
              <a:rPr lang="en-GB" dirty="0"/>
              <a:t>(c)	Excludes cars.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1320"/>
            <a:ext cx="5418136" cy="4425705"/>
          </a:xfrm>
          <a:prstGeom prst="rect">
            <a:avLst/>
          </a:prstGeom>
        </p:spPr>
      </p:pic>
    </p:spTree>
    <p:extLst>
      <p:ext uri="{BB962C8B-B14F-4D97-AF65-F5344CB8AC3E}">
        <p14:creationId xmlns:p14="http://schemas.microsoft.com/office/powerpoint/2010/main" val="13868305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3.7: </a:t>
            </a:r>
            <a:r>
              <a:rPr lang="en-GB" dirty="0"/>
              <a:t>Spending patterns have adjusted sharply during the pandemic, but there has been less job reallocation</a:t>
            </a:r>
          </a:p>
          <a:p>
            <a:pPr lvl="2"/>
            <a:r>
              <a:rPr lang="en-GB" dirty="0"/>
              <a:t>Three-year sales and employment reallocation</a:t>
            </a:r>
            <a:r>
              <a:rPr lang="en-GB" baseline="30000" dirty="0"/>
              <a:t>(a)</a:t>
            </a:r>
          </a:p>
        </p:txBody>
      </p:sp>
      <p:sp>
        <p:nvSpPr>
          <p:cNvPr id="7" name="Text Placeholder 6"/>
          <p:cNvSpPr>
            <a:spLocks noGrp="1"/>
          </p:cNvSpPr>
          <p:nvPr>
            <p:ph type="body" sz="quarter" idx="18"/>
          </p:nvPr>
        </p:nvSpPr>
        <p:spPr/>
        <p:txBody>
          <a:bodyPr/>
          <a:lstStyle/>
          <a:p>
            <a:r>
              <a:rPr lang="en-GB" dirty="0"/>
              <a:t>Sources: DMP Survey and Bank calculations.</a:t>
            </a:r>
          </a:p>
          <a:p>
            <a:endParaRPr lang="en-GB" dirty="0"/>
          </a:p>
          <a:p>
            <a:r>
              <a:rPr lang="en-GB" dirty="0"/>
              <a:t>(a)	Excess reallocation is the amount of cross-firm sales and job reallocation in excess of what is required by the aggregate changes in these variables, following a similar method to </a:t>
            </a:r>
            <a:r>
              <a:rPr lang="en-GB" dirty="0">
                <a:hlinkClick r:id="rId2"/>
              </a:rPr>
              <a:t>Barrero </a:t>
            </a:r>
            <a:r>
              <a:rPr lang="en-GB" i="1" dirty="0">
                <a:hlinkClick r:id="rId2"/>
              </a:rPr>
              <a:t>et al </a:t>
            </a:r>
            <a:r>
              <a:rPr lang="en-GB" dirty="0">
                <a:hlinkClick r:id="rId2"/>
              </a:rPr>
              <a:t>(2021)</a:t>
            </a:r>
            <a:r>
              <a:rPr lang="en-GB" dirty="0"/>
              <a:t>. These are shown as percentages of total sales and employment respectively. Three-year reallocation estimates are based on realised changes over the prior two years and expected changes over the coming year. Latest data point is for 2021 Q2.</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224498"/>
            <a:ext cx="6229516" cy="4452527"/>
          </a:xfrm>
          <a:prstGeom prst="rect">
            <a:avLst/>
          </a:prstGeom>
        </p:spPr>
      </p:pic>
    </p:spTree>
    <p:extLst>
      <p:ext uri="{BB962C8B-B14F-4D97-AF65-F5344CB8AC3E}">
        <p14:creationId xmlns:p14="http://schemas.microsoft.com/office/powerpoint/2010/main" val="32481902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3.8: </a:t>
            </a:r>
            <a:r>
              <a:rPr lang="en-GB" dirty="0"/>
              <a:t>Pay rates have risen for new permanent and temporary staff</a:t>
            </a:r>
          </a:p>
          <a:p>
            <a:pPr lvl="2"/>
            <a:r>
              <a:rPr lang="en-GB" dirty="0"/>
              <a:t>Pay rates for new staff</a:t>
            </a:r>
            <a:r>
              <a:rPr lang="en-GB" baseline="30000" dirty="0"/>
              <a:t>(a)</a:t>
            </a:r>
          </a:p>
        </p:txBody>
      </p:sp>
      <p:sp>
        <p:nvSpPr>
          <p:cNvPr id="7" name="Text Placeholder 6"/>
          <p:cNvSpPr>
            <a:spLocks noGrp="1"/>
          </p:cNvSpPr>
          <p:nvPr>
            <p:ph type="body" sz="quarter" idx="18"/>
          </p:nvPr>
        </p:nvSpPr>
        <p:spPr/>
        <p:txBody>
          <a:bodyPr/>
          <a:lstStyle/>
          <a:p>
            <a:r>
              <a:rPr lang="en-GB" dirty="0"/>
              <a:t>Source: KPMG/REC UK </a:t>
            </a:r>
            <a:r>
              <a:rPr lang="en-GB" i="1" dirty="0"/>
              <a:t>Report on Jobs</a:t>
            </a:r>
            <a:r>
              <a:rPr lang="en-GB" dirty="0"/>
              <a:t>.</a:t>
            </a:r>
          </a:p>
          <a:p>
            <a:endParaRPr lang="en-GB" dirty="0"/>
          </a:p>
          <a:p>
            <a:r>
              <a:rPr lang="en-GB" dirty="0"/>
              <a:t>(a)	Latest data point is for June 2021.</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07200"/>
            <a:ext cx="5431547" cy="4479350"/>
          </a:xfrm>
          <a:prstGeom prst="rect">
            <a:avLst/>
          </a:prstGeom>
        </p:spPr>
      </p:pic>
    </p:spTree>
    <p:extLst>
      <p:ext uri="{BB962C8B-B14F-4D97-AF65-F5344CB8AC3E}">
        <p14:creationId xmlns:p14="http://schemas.microsoft.com/office/powerpoint/2010/main" val="3396368681"/>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PR Aug 21 Template.potx" id="{17524BC7-0B26-46AF-A90D-70EC80450C68}" vid="{AB6D983A-4B55-4C2E-9350-06FA8F56E6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MPR Aug 21 Template</Template>
  <TotalTime>39</TotalTime>
  <Words>1108</Words>
  <Application>Microsoft Office PowerPoint</Application>
  <PresentationFormat>Widescreen</PresentationFormat>
  <Paragraphs>83</Paragraphs>
  <Slides>14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2021</dc:title>
  <dc:subject>Section 3: In focus – The outlook for inflation</dc:subject>
  <dc:creator>Bank of England</dc:creator>
  <dc:description>_x000d_
</dc:description>
  <cp:lastModifiedBy>Lowe, Paul</cp:lastModifiedBy>
  <cp:revision>10</cp:revision>
  <dcterms:created xsi:type="dcterms:W3CDTF">2021-08-03T11:57:51Z</dcterms:created>
  <dcterms:modified xsi:type="dcterms:W3CDTF">2021-08-04T17:08:21Z</dcterms:modified>
</cp:coreProperties>
</file>