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6"/>
  </p:notesMasterIdLst>
  <p:sldIdLst>
    <p:sldId id="374" r:id="rId2"/>
    <p:sldId id="375" r:id="rId3"/>
    <p:sldId id="378" r:id="rId4"/>
    <p:sldId id="37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5E6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6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Monetary 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August 2021</a:t>
            </a:r>
          </a:p>
          <a:p>
            <a:pPr lvl="1"/>
            <a:r>
              <a:rPr lang="en-GB" sz="4000" dirty="0" smtClean="0"/>
              <a:t>Annex: </a:t>
            </a:r>
            <a:r>
              <a:rPr lang="en-GB" sz="4000" dirty="0">
                <a:solidFill>
                  <a:schemeClr val="tx1"/>
                </a:solidFill>
              </a:rPr>
              <a:t>Other forecasters’ </a:t>
            </a:r>
            <a:r>
              <a:rPr lang="en-GB" sz="4000" dirty="0" smtClean="0">
                <a:solidFill>
                  <a:schemeClr val="tx1"/>
                </a:solidFill>
              </a:rPr>
              <a:t>expectations</a:t>
            </a:r>
            <a:endParaRPr lang="en-GB" sz="4000" dirty="0">
              <a:solidFill>
                <a:schemeClr val="tx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8" r="29452"/>
          <a:stretch/>
        </p:blipFill>
        <p:spPr/>
      </p:pic>
    </p:spTree>
    <p:extLst>
      <p:ext uri="{BB962C8B-B14F-4D97-AF65-F5344CB8AC3E}">
        <p14:creationId xmlns:p14="http://schemas.microsoft.com/office/powerpoint/2010/main" val="9363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394831" cy="912813"/>
          </a:xfrm>
        </p:spPr>
        <p:txBody>
          <a:bodyPr/>
          <a:lstStyle/>
          <a:p>
            <a:pPr lvl="1"/>
            <a:r>
              <a:rPr lang="en-GB" sz="2700" b="1" dirty="0"/>
              <a:t>Chart A: </a:t>
            </a:r>
            <a:r>
              <a:rPr lang="en-GB" sz="2700" dirty="0"/>
              <a:t>On average, external forecasters expect GDP to rise by 3.3% in 2021 Q3, the unemployment rate to rise to 5.1%, and CPI inflation to increase to 2.5%</a:t>
            </a:r>
          </a:p>
          <a:p>
            <a:pPr lvl="2"/>
            <a:r>
              <a:rPr lang="en-GB" dirty="0"/>
              <a:t>Other forecasters’ central projections for GDP, the unemployment rate and CPI inflation in 2021 Q3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2229678"/>
            <a:ext cx="5740400" cy="445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Table 1: 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Averages of other forecasters’ central projections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457200" y="1752601"/>
            <a:ext cx="11277599" cy="5105400"/>
          </a:xfrm>
        </p:spPr>
        <p:txBody>
          <a:bodyPr/>
          <a:lstStyle/>
          <a:p>
            <a:r>
              <a:rPr lang="en-GB" dirty="0"/>
              <a:t>(a)	Four-quarter percentage change.</a:t>
            </a:r>
          </a:p>
          <a:p>
            <a:r>
              <a:rPr lang="en-GB" dirty="0"/>
              <a:t>(b)	Twelve-month rate.</a:t>
            </a:r>
          </a:p>
          <a:p>
            <a:r>
              <a:rPr lang="en-GB" dirty="0"/>
              <a:t>(c)	This projection is markedly affected by one respondent. Excluding that respondent from the sample, Bank Rate is expected to be 0.1% in 2022 Q3, 0.3% in 2023 Q3 and 0.7% in 2024 Q3.</a:t>
            </a:r>
          </a:p>
          <a:p>
            <a:r>
              <a:rPr lang="en-GB" dirty="0"/>
              <a:t>(d)	Original purchase value. Purchased via the creation of central bank reserves.</a:t>
            </a:r>
          </a:p>
          <a:p>
            <a:r>
              <a:rPr lang="en-GB" dirty="0"/>
              <a:t>(e)	Index: January 2005 = 100.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52602"/>
            <a:ext cx="7972425" cy="388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9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0418885" cy="912813"/>
          </a:xfrm>
        </p:spPr>
        <p:txBody>
          <a:bodyPr/>
          <a:lstStyle/>
          <a:p>
            <a:pPr lvl="1"/>
            <a:r>
              <a:rPr lang="en-GB" b="1" dirty="0"/>
              <a:t>Chart B: </a:t>
            </a:r>
            <a:r>
              <a:rPr lang="en-GB" dirty="0"/>
              <a:t>At the three-year horizon, external forecasters expect annual GDP growth to be 1.7%, the unemployment rate to be below 4.5%, and inflation to be close to the MPC’s 2% target</a:t>
            </a:r>
          </a:p>
          <a:p>
            <a:pPr lvl="2"/>
            <a:r>
              <a:rPr lang="en-GB" dirty="0"/>
              <a:t>Projections for GDP, the unemployment rate and CPI inflation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56315"/>
            <a:ext cx="11277600" cy="402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96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PR Aug 21 Template.potx" id="{17524BC7-0B26-46AF-A90D-70EC80450C68}" vid="{AB6D983A-4B55-4C2E-9350-06FA8F56E6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MPR Aug 21 Template</Template>
  <TotalTime>45</TotalTime>
  <Words>211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August 2021</dc:title>
  <dc:subject>Annex: Other forecasters' expectations</dc:subject>
  <dc:creator>Bank of England</dc:creator>
  <dc:description>_x000d_
</dc:description>
  <cp:lastModifiedBy>Carrillo Coello, Luis</cp:lastModifiedBy>
  <cp:revision>10</cp:revision>
  <dcterms:created xsi:type="dcterms:W3CDTF">2021-08-03T11:57:51Z</dcterms:created>
  <dcterms:modified xsi:type="dcterms:W3CDTF">2021-08-05T09:42:28Z</dcterms:modified>
</cp:coreProperties>
</file>