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374" r:id="rId2"/>
    <p:sldId id="375" r:id="rId3"/>
    <p:sldId id="376" r:id="rId4"/>
    <p:sldId id="378" r:id="rId5"/>
    <p:sldId id="379" r:id="rId6"/>
    <p:sldId id="380" r:id="rId7"/>
    <p:sldId id="381" r:id="rId8"/>
    <p:sldId id="382" r:id="rId9"/>
    <p:sldId id="383" r:id="rId10"/>
    <p:sldId id="38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12" autoAdjust="0"/>
    <p:restoredTop sz="94660"/>
  </p:normalViewPr>
  <p:slideViewPr>
    <p:cSldViewPr snapToGrid="0" showGuides="1">
      <p:cViewPr>
        <p:scale>
          <a:sx n="100" d="100"/>
          <a:sy n="100" d="100"/>
        </p:scale>
        <p:origin x="1170" y="28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gov.uk/government/publications/uk-covid-19-vaccines-delivery-plan"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ifs.org.uk/publications/15229"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February 2021</a:t>
            </a:r>
            <a:endParaRPr lang="en-GB" b="1" dirty="0" smtClean="0">
              <a:solidFill>
                <a:schemeClr val="tx1"/>
              </a:solidFill>
            </a:endParaRPr>
          </a:p>
          <a:p>
            <a:pPr lvl="1"/>
            <a:r>
              <a:rPr lang="en-GB" sz="4000" dirty="0" smtClean="0"/>
              <a:t>In </a:t>
            </a:r>
            <a:r>
              <a:rPr lang="en-GB" sz="4000" dirty="0"/>
              <a:t>focus – </a:t>
            </a:r>
            <a:r>
              <a:rPr lang="en-GB" sz="4000" dirty="0">
                <a:solidFill>
                  <a:schemeClr val="tx1"/>
                </a:solidFill>
              </a:rPr>
              <a:t>The potential impact of </a:t>
            </a:r>
            <a:r>
              <a:rPr lang="en-GB" sz="4000" dirty="0" err="1">
                <a:solidFill>
                  <a:schemeClr val="tx1"/>
                </a:solidFill>
              </a:rPr>
              <a:t>Covid</a:t>
            </a:r>
            <a:r>
              <a:rPr lang="en-GB" sz="4000" dirty="0">
                <a:solidFill>
                  <a:schemeClr val="tx1"/>
                </a:solidFill>
              </a:rPr>
              <a:t> vaccines on spending</a:t>
            </a:r>
            <a:endParaRPr lang="en-GB" dirty="0">
              <a:solidFill>
                <a:schemeClr val="tx1"/>
              </a:solidFill>
            </a:endParaRPr>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9" name="Picture Placeholder 8"/>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486" r="15949"/>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3.8: </a:t>
            </a:r>
            <a:r>
              <a:rPr lang="en-GB" dirty="0"/>
              <a:t>Firms report that their sales were hit by </a:t>
            </a:r>
            <a:r>
              <a:rPr lang="en-GB" dirty="0" err="1"/>
              <a:t>Covid</a:t>
            </a:r>
            <a:r>
              <a:rPr lang="en-GB" dirty="0"/>
              <a:t>, but that their investment fell by even more</a:t>
            </a:r>
          </a:p>
          <a:p>
            <a:pPr lvl="2"/>
            <a:r>
              <a:rPr lang="en-GB" dirty="0"/>
              <a:t>Impact of </a:t>
            </a:r>
            <a:r>
              <a:rPr lang="en-GB" dirty="0" err="1"/>
              <a:t>Covid</a:t>
            </a:r>
            <a:r>
              <a:rPr lang="en-GB" dirty="0"/>
              <a:t> on sales and </a:t>
            </a:r>
            <a:r>
              <a:rPr lang="en-GB" dirty="0" smtClean="0"/>
              <a:t>investment</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DMP Survey and Bank calculations.</a:t>
            </a:r>
          </a:p>
          <a:p>
            <a:endParaRPr lang="en-GB" dirty="0"/>
          </a:p>
          <a:p>
            <a:r>
              <a:rPr lang="en-GB" dirty="0"/>
              <a:t>(a)	Question: ‘Relative to what would have otherwise happened, what is your best estimate for the impact of the spread of coronavirus (Covid‑19) on the sales and capital expenditure of your business in the following quarters?’. Based on the January DMP Survey for 2020 Q4 onwards, and the most recent survey available for earlier quarters.</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183" y="1979695"/>
            <a:ext cx="5431547" cy="4687223"/>
          </a:xfrm>
          <a:prstGeom prst="rect">
            <a:avLst/>
          </a:prstGeom>
        </p:spPr>
      </p:pic>
    </p:spTree>
    <p:extLst>
      <p:ext uri="{BB962C8B-B14F-4D97-AF65-F5344CB8AC3E}">
        <p14:creationId xmlns:p14="http://schemas.microsoft.com/office/powerpoint/2010/main" val="31293621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277600" cy="912813"/>
          </a:xfrm>
        </p:spPr>
        <p:txBody>
          <a:bodyPr/>
          <a:lstStyle/>
          <a:p>
            <a:pPr lvl="1"/>
            <a:r>
              <a:rPr lang="en-GB" b="1" dirty="0"/>
              <a:t>Chart 3.1: </a:t>
            </a:r>
            <a:r>
              <a:rPr lang="en-GB" dirty="0"/>
              <a:t>The Government aims to offer a first vaccine dose to the 15 million people in the most vulnerable groups by mid‑February</a:t>
            </a:r>
          </a:p>
          <a:p>
            <a:pPr lvl="2"/>
            <a:r>
              <a:rPr lang="en-GB" dirty="0"/>
              <a:t>Number of people in vaccination groups</a:t>
            </a:r>
            <a:r>
              <a:rPr lang="en-GB" baseline="30000" dirty="0"/>
              <a:t>(a)</a:t>
            </a:r>
            <a:endParaRPr lang="en-GB" baseline="30000" dirty="0"/>
          </a:p>
        </p:txBody>
      </p:sp>
      <p:sp>
        <p:nvSpPr>
          <p:cNvPr id="7" name="Text Placeholder 6"/>
          <p:cNvSpPr>
            <a:spLocks noGrp="1"/>
          </p:cNvSpPr>
          <p:nvPr>
            <p:ph type="body" sz="quarter" idx="18"/>
          </p:nvPr>
        </p:nvSpPr>
        <p:spPr/>
        <p:txBody>
          <a:bodyPr/>
          <a:lstStyle/>
          <a:p>
            <a:r>
              <a:rPr lang="en-GB" dirty="0"/>
              <a:t>Source: Department of Health and Social Care.</a:t>
            </a:r>
          </a:p>
          <a:p>
            <a:endParaRPr lang="en-GB" dirty="0"/>
          </a:p>
          <a:p>
            <a:r>
              <a:rPr lang="en-GB" dirty="0"/>
              <a:t>(</a:t>
            </a:r>
            <a:r>
              <a:rPr lang="en-GB" dirty="0" smtClean="0"/>
              <a:t>a)	Groups </a:t>
            </a:r>
            <a:r>
              <a:rPr lang="en-GB" dirty="0"/>
              <a:t>defined by the Joint Committee on Vaccination and Immunisation. Planned timetable as set out in </a:t>
            </a:r>
            <a:r>
              <a:rPr lang="en-GB" dirty="0">
                <a:hlinkClick r:id="rId2"/>
              </a:rPr>
              <a:t>the Government’s vaccines delivery plan</a:t>
            </a:r>
            <a:r>
              <a:rPr lang="en-GB" dirty="0"/>
              <a:t>, published 11 January.</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70661"/>
            <a:ext cx="6061876" cy="4405588"/>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3.2: </a:t>
            </a:r>
            <a:r>
              <a:rPr lang="en-GB" dirty="0"/>
              <a:t>The share of people that believe it will take less than a year for life to return to normal has risen</a:t>
            </a:r>
          </a:p>
          <a:p>
            <a:pPr lvl="2"/>
            <a:r>
              <a:rPr lang="en-GB" dirty="0"/>
              <a:t>Time expected for life to return to </a:t>
            </a:r>
            <a:r>
              <a:rPr lang="en-GB" dirty="0" smtClean="0"/>
              <a:t>normal</a:t>
            </a:r>
            <a:r>
              <a:rPr lang="en-GB" baseline="30000" dirty="0"/>
              <a:t>(a</a:t>
            </a:r>
            <a:r>
              <a:rPr lang="en-GB" baseline="30000" dirty="0" smtClean="0"/>
              <a:t>)</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ONS Opinions and Lifestyle Survey and Bank calculations.</a:t>
            </a:r>
          </a:p>
          <a:p>
            <a:endParaRPr lang="en-GB" dirty="0"/>
          </a:p>
          <a:p>
            <a:r>
              <a:rPr lang="en-GB" dirty="0"/>
              <a:t>(a)	Question: ‘How long do you think it will be before your life returns to normal?’. Areas do not sum to 100 because responses of ‘Not sure’ and ‘Prefer not to say’ are excluded.</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50035"/>
            <a:ext cx="5248667" cy="4826214"/>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Figure 1:</a:t>
            </a:r>
            <a:r>
              <a:rPr lang="en-GB" dirty="0"/>
              <a:t> </a:t>
            </a:r>
            <a:r>
              <a:rPr lang="en-GB" dirty="0">
                <a:solidFill>
                  <a:schemeClr val="tx1"/>
                </a:solidFill>
              </a:rPr>
              <a:t>The vaccine is expected to affect households and businesses via various channels</a:t>
            </a:r>
            <a:endParaRPr lang="en-GB" dirty="0">
              <a:solidFill>
                <a:schemeClr val="tx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752407"/>
            <a:ext cx="7007290" cy="4886518"/>
          </a:xfrm>
          <a:prstGeom prst="rect">
            <a:avLst/>
          </a:prstGeom>
        </p:spPr>
      </p:pic>
    </p:spTree>
    <p:extLst>
      <p:ext uri="{BB962C8B-B14F-4D97-AF65-F5344CB8AC3E}">
        <p14:creationId xmlns:p14="http://schemas.microsoft.com/office/powerpoint/2010/main" val="2789787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3.3: </a:t>
            </a:r>
            <a:r>
              <a:rPr lang="en-GB" dirty="0"/>
              <a:t>New car sales fell to almost zero in April, with limited evidence of pent‑up demand since then</a:t>
            </a:r>
          </a:p>
          <a:p>
            <a:pPr lvl="2"/>
            <a:r>
              <a:rPr lang="en-GB" dirty="0"/>
              <a:t>Private new car </a:t>
            </a:r>
            <a:r>
              <a:rPr lang="en-GB" dirty="0" smtClean="0"/>
              <a:t>registrations</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Society of Motor Manufacturers and Traders and Bank calculations.</a:t>
            </a:r>
          </a:p>
          <a:p>
            <a:endParaRPr lang="en-GB" dirty="0"/>
          </a:p>
          <a:p>
            <a:r>
              <a:rPr lang="en-GB" dirty="0"/>
              <a:t>(a)	Long‑run average shows average monthly new car sales between January 1999 and February 2020. Data are seasonally adjusted by </a:t>
            </a:r>
            <a:r>
              <a:rPr lang="en-GB" dirty="0" smtClean="0"/>
              <a:t/>
            </a:r>
            <a:br>
              <a:rPr lang="en-GB" dirty="0" smtClean="0"/>
            </a:br>
            <a:r>
              <a:rPr lang="en-GB" dirty="0" smtClean="0"/>
              <a:t>Bank </a:t>
            </a:r>
            <a:r>
              <a:rPr lang="en-GB" dirty="0"/>
              <a:t>staff.</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0634"/>
            <a:ext cx="5485192" cy="4445822"/>
          </a:xfrm>
          <a:prstGeom prst="rect">
            <a:avLst/>
          </a:prstGeom>
        </p:spPr>
      </p:pic>
    </p:spTree>
    <p:extLst>
      <p:ext uri="{BB962C8B-B14F-4D97-AF65-F5344CB8AC3E}">
        <p14:creationId xmlns:p14="http://schemas.microsoft.com/office/powerpoint/2010/main" val="1206278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3.4: </a:t>
            </a:r>
            <a:r>
              <a:rPr lang="en-GB" dirty="0"/>
              <a:t>Public health restrictions reduced spending on most goods and services, but online sales increased</a:t>
            </a:r>
          </a:p>
          <a:p>
            <a:pPr lvl="2"/>
            <a:r>
              <a:rPr lang="en-GB" dirty="0"/>
              <a:t>Change in spending per person as a result of closing hospitality and non-essential retail </a:t>
            </a:r>
            <a:r>
              <a:rPr lang="en-GB" dirty="0" smtClean="0"/>
              <a:t>businesses</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 Institute for Fiscal Studies.</a:t>
            </a:r>
          </a:p>
          <a:p>
            <a:endParaRPr lang="en-GB" dirty="0"/>
          </a:p>
          <a:p>
            <a:r>
              <a:rPr lang="en-GB" dirty="0"/>
              <a:t>(a)	Estimated impact of closing hospitality and non‑essential retail businesses on weekly spending, based on data from June to November 2020. Figures in parentheses are average weekly spending per person on each of the categories. Error bars show 95% confidence intervals. See Davenport </a:t>
            </a:r>
            <a:r>
              <a:rPr lang="en-GB" i="1" dirty="0"/>
              <a:t>et al </a:t>
            </a:r>
            <a:r>
              <a:rPr lang="en-GB" dirty="0"/>
              <a:t>(2020), </a:t>
            </a:r>
            <a:r>
              <a:rPr lang="en-GB" dirty="0">
                <a:hlinkClick r:id="rId2"/>
              </a:rPr>
              <a:t>‘The geographic impact of the pandemic on household spending’ </a:t>
            </a:r>
            <a:r>
              <a:rPr lang="en-GB" dirty="0"/>
              <a:t>for more details.</a:t>
            </a: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307251"/>
            <a:ext cx="6028957" cy="4331674"/>
          </a:xfrm>
          <a:prstGeom prst="rect">
            <a:avLst/>
          </a:prstGeom>
        </p:spPr>
      </p:pic>
    </p:spTree>
    <p:extLst>
      <p:ext uri="{BB962C8B-B14F-4D97-AF65-F5344CB8AC3E}">
        <p14:creationId xmlns:p14="http://schemas.microsoft.com/office/powerpoint/2010/main" val="2465787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3.5: </a:t>
            </a:r>
            <a:r>
              <a:rPr lang="en-GB" dirty="0"/>
              <a:t>Households have accumulated a significant stock of savings since March 2020</a:t>
            </a:r>
          </a:p>
          <a:p>
            <a:pPr lvl="2"/>
            <a:r>
              <a:rPr lang="en-GB" dirty="0"/>
              <a:t>Monthly household </a:t>
            </a:r>
            <a:r>
              <a:rPr lang="en-GB" dirty="0" smtClean="0"/>
              <a:t>savings</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Bank of England, The Investment Association and Bank calculations.</a:t>
            </a:r>
          </a:p>
          <a:p>
            <a:endParaRPr lang="en-GB" dirty="0"/>
          </a:p>
          <a:p>
            <a:r>
              <a:rPr lang="en-GB" dirty="0"/>
              <a:t>(a)	Calculated as the sum of flows into household deposits with banks, National Savings and Investment accounts, and retail funds. Data for retail funds have been seasonally adjusted by Bank staff. Latest data point is for November </a:t>
            </a:r>
            <a:r>
              <a:rPr lang="en-GB" dirty="0" smtClean="0"/>
              <a:t>2020.</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0427"/>
            <a:ext cx="5431547" cy="4445822"/>
          </a:xfrm>
          <a:prstGeom prst="rect">
            <a:avLst/>
          </a:prstGeom>
        </p:spPr>
      </p:pic>
    </p:spTree>
    <p:extLst>
      <p:ext uri="{BB962C8B-B14F-4D97-AF65-F5344CB8AC3E}">
        <p14:creationId xmlns:p14="http://schemas.microsoft.com/office/powerpoint/2010/main" val="4039440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3.6: </a:t>
            </a:r>
            <a:r>
              <a:rPr lang="en-GB" dirty="0"/>
              <a:t>High-income and retired households are more likely than </a:t>
            </a:r>
            <a:r>
              <a:rPr lang="en-GB" dirty="0" smtClean="0"/>
              <a:t/>
            </a:r>
            <a:br>
              <a:rPr lang="en-GB" dirty="0" smtClean="0"/>
            </a:br>
            <a:r>
              <a:rPr lang="en-GB" dirty="0" smtClean="0"/>
              <a:t>low-income </a:t>
            </a:r>
            <a:r>
              <a:rPr lang="en-GB" dirty="0"/>
              <a:t>households to have increased savings </a:t>
            </a:r>
          </a:p>
          <a:p>
            <a:pPr lvl="2"/>
            <a:r>
              <a:rPr lang="en-GB" dirty="0"/>
              <a:t>Percentage of households reporting changes in their </a:t>
            </a:r>
            <a:r>
              <a:rPr lang="en-GB" dirty="0" smtClean="0"/>
              <a:t>savings</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NMG Consulting and Bank calculations.</a:t>
            </a:r>
          </a:p>
          <a:p>
            <a:endParaRPr lang="en-GB" dirty="0"/>
          </a:p>
          <a:p>
            <a:r>
              <a:rPr lang="en-GB" dirty="0"/>
              <a:t>(a)	Question: ‘Over the past year, did you change the amount of money you saved each month? Please exclude any contributions to pension schemes’. Households are defined as employed, retired or unemployed according to the status of the main earner. High‑income employed households have incomes in the top quintile; middle‑income employed households have incomes in the second and third quintiles; and low‑income employed households have incomes in the bottom two quintiles.</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209" y="2275391"/>
            <a:ext cx="6014936" cy="4418999"/>
          </a:xfrm>
          <a:prstGeom prst="rect">
            <a:avLst/>
          </a:prstGeom>
        </p:spPr>
      </p:pic>
    </p:spTree>
    <p:extLst>
      <p:ext uri="{BB962C8B-B14F-4D97-AF65-F5344CB8AC3E}">
        <p14:creationId xmlns:p14="http://schemas.microsoft.com/office/powerpoint/2010/main" val="3910165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3.7: </a:t>
            </a:r>
            <a:r>
              <a:rPr lang="en-GB" dirty="0"/>
              <a:t>Almost 40% of firms do not expect </a:t>
            </a:r>
            <a:r>
              <a:rPr lang="en-GB" dirty="0" err="1"/>
              <a:t>Covid</a:t>
            </a:r>
            <a:r>
              <a:rPr lang="en-GB" dirty="0"/>
              <a:t>‑related uncertainty to be resolved in 2021</a:t>
            </a:r>
          </a:p>
          <a:p>
            <a:pPr lvl="2"/>
            <a:r>
              <a:rPr lang="en-GB" dirty="0"/>
              <a:t>Expected resolution date for </a:t>
            </a:r>
            <a:r>
              <a:rPr lang="en-GB" dirty="0" err="1"/>
              <a:t>Covid</a:t>
            </a:r>
            <a:r>
              <a:rPr lang="en-GB" dirty="0"/>
              <a:t>‑related </a:t>
            </a:r>
            <a:r>
              <a:rPr lang="en-GB" dirty="0" smtClean="0"/>
              <a:t>uncertainty</a:t>
            </a:r>
            <a:r>
              <a:rPr lang="en-GB" baseline="30000" dirty="0"/>
              <a:t>(a) </a:t>
            </a:r>
            <a:endParaRPr lang="en-GB" dirty="0"/>
          </a:p>
        </p:txBody>
      </p:sp>
      <p:sp>
        <p:nvSpPr>
          <p:cNvPr id="3" name="Text Placeholder 2"/>
          <p:cNvSpPr>
            <a:spLocks noGrp="1"/>
          </p:cNvSpPr>
          <p:nvPr>
            <p:ph type="body" sz="quarter" idx="18"/>
          </p:nvPr>
        </p:nvSpPr>
        <p:spPr>
          <a:xfrm>
            <a:off x="7623175" y="5226424"/>
            <a:ext cx="4111624" cy="1631576"/>
          </a:xfrm>
        </p:spPr>
        <p:txBody>
          <a:bodyPr/>
          <a:lstStyle/>
          <a:p>
            <a:r>
              <a:rPr lang="en-GB" dirty="0"/>
              <a:t>Sources: DMP Survey and Bank calculations.</a:t>
            </a:r>
          </a:p>
          <a:p>
            <a:endParaRPr lang="en-GB" dirty="0"/>
          </a:p>
          <a:p>
            <a:r>
              <a:rPr lang="en-GB" dirty="0"/>
              <a:t>(a)	Question: ‘When do you think it is most likely that the coronavirus‑related uncertainty facing your business will be resolved?’. 2020 Q2 data are based on the June survey, Q3 data are based on the July, August and September surveys and Q4 data are based on the October, November and December surveys. 2021 Q1 data are based on the January survey. Not seasonally adjusted.</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21733"/>
            <a:ext cx="4876322" cy="4725446"/>
          </a:xfrm>
          <a:prstGeom prst="rect">
            <a:avLst/>
          </a:prstGeom>
        </p:spPr>
      </p:pic>
    </p:spTree>
    <p:extLst>
      <p:ext uri="{BB962C8B-B14F-4D97-AF65-F5344CB8AC3E}">
        <p14:creationId xmlns:p14="http://schemas.microsoft.com/office/powerpoint/2010/main" val="389978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35F744A-E227-4FD6-98FC-6EF5FA4BA6D9}" vid="{F2040E62-1386-49F2-9029-E15397D9ED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62</TotalTime>
  <Words>799</Words>
  <Application>Microsoft Office PowerPoint</Application>
  <PresentationFormat>Widescreen</PresentationFormat>
  <Paragraphs>44</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2021</dc:title>
  <dc:subject>Section 3: In focus – The potential impact of Covid vaccines on spending</dc:subject>
  <dc:creator>Bank of England</dc:creator>
  <cp:lastModifiedBy>Hicks, Andrew</cp:lastModifiedBy>
  <cp:revision>7</cp:revision>
  <dcterms:created xsi:type="dcterms:W3CDTF">2021-02-03T11:54:00Z</dcterms:created>
  <dcterms:modified xsi:type="dcterms:W3CDTF">2021-02-03T12:56:02Z</dcterms:modified>
</cp:coreProperties>
</file>