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40"/>
  </p:notesMasterIdLst>
  <p:sldIdLst>
    <p:sldId id="374" r:id="rId2"/>
    <p:sldId id="398" r:id="rId3"/>
    <p:sldId id="400" r:id="rId4"/>
    <p:sldId id="399" r:id="rId5"/>
    <p:sldId id="401" r:id="rId6"/>
    <p:sldId id="402" r:id="rId7"/>
    <p:sldId id="403" r:id="rId8"/>
    <p:sldId id="405" r:id="rId9"/>
    <p:sldId id="407" r:id="rId10"/>
    <p:sldId id="408" r:id="rId11"/>
    <p:sldId id="409" r:id="rId12"/>
    <p:sldId id="410" r:id="rId13"/>
    <p:sldId id="411" r:id="rId14"/>
    <p:sldId id="412" r:id="rId15"/>
    <p:sldId id="414" r:id="rId16"/>
    <p:sldId id="415" r:id="rId17"/>
    <p:sldId id="378" r:id="rId18"/>
    <p:sldId id="379" r:id="rId19"/>
    <p:sldId id="380" r:id="rId20"/>
    <p:sldId id="381" r:id="rId21"/>
    <p:sldId id="382" r:id="rId22"/>
    <p:sldId id="383" r:id="rId23"/>
    <p:sldId id="384" r:id="rId24"/>
    <p:sldId id="385" r:id="rId25"/>
    <p:sldId id="386" r:id="rId26"/>
    <p:sldId id="387" r:id="rId27"/>
    <p:sldId id="388" r:id="rId28"/>
    <p:sldId id="389" r:id="rId29"/>
    <p:sldId id="390" r:id="rId30"/>
    <p:sldId id="391" r:id="rId31"/>
    <p:sldId id="392" r:id="rId32"/>
    <p:sldId id="377" r:id="rId33"/>
    <p:sldId id="393" r:id="rId34"/>
    <p:sldId id="394" r:id="rId35"/>
    <p:sldId id="395" r:id="rId36"/>
    <p:sldId id="396" r:id="rId37"/>
    <p:sldId id="416" r:id="rId38"/>
    <p:sldId id="417"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5E6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5" autoAdjust="0"/>
    <p:restoredTop sz="94660"/>
  </p:normalViewPr>
  <p:slideViewPr>
    <p:cSldViewPr snapToGrid="0" showGuides="1">
      <p:cViewPr varScale="1">
        <p:scale>
          <a:sx n="88" d="100"/>
          <a:sy n="88" d="100"/>
        </p:scale>
        <p:origin x="522" y="84"/>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03/02/2021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bankofengland.co.uk/statistics/articles/2019/introduction-of-new-quoted-rates-data"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bankofengland.co.uk/bank-overground/2019/how-can-we-measure-uk-financial-conditions"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bankofengland.co.uk/monetary-policy-report/2021/february-2021" TargetMode="External"/><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br>
              <a:rPr lang="en-GB" b="1" dirty="0">
                <a:solidFill>
                  <a:schemeClr val="tx1"/>
                </a:solidFill>
              </a:rPr>
            </a:br>
            <a:r>
              <a:rPr lang="en-GB" b="1" dirty="0" smtClean="0">
                <a:solidFill>
                  <a:schemeClr val="tx1"/>
                </a:solidFill>
              </a:rPr>
              <a:t>February 2021</a:t>
            </a:r>
          </a:p>
          <a:p>
            <a:pPr lvl="1"/>
            <a:r>
              <a:rPr lang="en-GB" sz="4000" dirty="0"/>
              <a:t>Current economic </a:t>
            </a:r>
            <a:r>
              <a:rPr lang="en-GB" sz="4000" dirty="0" smtClean="0"/>
              <a:t>conditions</a:t>
            </a:r>
            <a:endParaRPr lang="en-GB" sz="4000" dirty="0"/>
          </a:p>
          <a:p>
            <a:endParaRPr lang="en-GB" dirty="0"/>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9" name="Picture Placeholder 8"/>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2486" r="15949"/>
          <a:stretch/>
        </p:blipFill>
        <p:spPr/>
      </p:pic>
    </p:spTree>
    <p:extLst>
      <p:ext uri="{BB962C8B-B14F-4D97-AF65-F5344CB8AC3E}">
        <p14:creationId xmlns:p14="http://schemas.microsoft.com/office/powerpoint/2010/main" val="9363661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2.8: </a:t>
            </a:r>
            <a:r>
              <a:rPr lang="en-GB" dirty="0"/>
              <a:t>Corporate bond spreads have continued to fall since November</a:t>
            </a:r>
          </a:p>
          <a:p>
            <a:pPr lvl="2"/>
            <a:r>
              <a:rPr lang="en-GB" dirty="0"/>
              <a:t>International non-financial corporate bond </a:t>
            </a:r>
            <a:r>
              <a:rPr lang="en-GB" dirty="0" smtClean="0"/>
              <a:t>spreads</a:t>
            </a:r>
            <a:r>
              <a:rPr lang="en-GB" baseline="30000" dirty="0" smtClean="0"/>
              <a:t>(a)</a:t>
            </a:r>
            <a:endParaRPr lang="en-GB" baseline="30000" dirty="0"/>
          </a:p>
        </p:txBody>
      </p:sp>
      <mc:AlternateContent xmlns:mc="http://schemas.openxmlformats.org/markup-compatibility/2006" xmlns:a14="http://schemas.microsoft.com/office/drawing/2010/main">
        <mc:Choice Requires="a14">
          <p:sp>
            <p:nvSpPr>
              <p:cNvPr id="3" name="Text Placeholder 2"/>
              <p:cNvSpPr>
                <a:spLocks noGrp="1"/>
              </p:cNvSpPr>
              <p:nvPr>
                <p:ph type="body" sz="quarter" idx="18"/>
              </p:nvPr>
            </p:nvSpPr>
            <p:spPr/>
            <p:txBody>
              <a:bodyPr/>
              <a:lstStyle/>
              <a:p>
                <a:pPr lvl="3"/>
                <a:r>
                  <a:rPr lang="en-GB" dirty="0"/>
                  <a:t>Sources: Eikon from Refinitiv, ICE/BoAML Global Research and Bank</a:t>
                </a:r>
                <a14:m>
                  <m:oMath xmlns:m="http://schemas.openxmlformats.org/officeDocument/2006/math">
                    <m:r>
                      <a:rPr lang="en-GB" i="1" baseline="-25000" dirty="0">
                        <a:latin typeface="Cambria Math" panose="02040503050406030204" pitchFamily="18" charset="0"/>
                      </a:rPr>
                      <m:t> </m:t>
                    </m:r>
                  </m:oMath>
                </a14:m>
                <a:r>
                  <a:rPr lang="en-GB" dirty="0"/>
                  <a:t>calculations. </a:t>
                </a:r>
              </a:p>
              <a:p>
                <a:endParaRPr lang="en-GB" dirty="0"/>
              </a:p>
              <a:p>
                <a:r>
                  <a:rPr lang="en-GB" dirty="0"/>
                  <a:t>(a)	Option-adjusted spreads on government bond yields. Investment-grade corporate bond yields are calculated using an index of bonds with a rating of BBB3 or above. High-yield corporate bond yields are calculated using aggregate indices of bonds rated lower than BBB3. Due to monthly index rebalancing, movements in yields at the end of each month might reflect changes in the population of securities within the indices.</a:t>
                </a:r>
              </a:p>
            </p:txBody>
          </p:sp>
        </mc:Choice>
        <mc:Fallback xmlns="">
          <p:sp>
            <p:nvSpPr>
              <p:cNvPr id="3" name="Text Placeholder 2"/>
              <p:cNvSpPr>
                <a:spLocks noGrp="1" noRot="1" noChangeAspect="1" noMove="1" noResize="1" noEditPoints="1" noAdjustHandles="1" noChangeArrowheads="1" noChangeShapeType="1" noTextEdit="1"/>
              </p:cNvSpPr>
              <p:nvPr>
                <p:ph type="body" sz="quarter" idx="18"/>
              </p:nvPr>
            </p:nvSpPr>
            <p:spPr>
              <a:blipFill>
                <a:blip r:embed="rId2"/>
                <a:stretch>
                  <a:fillRect l="-1929" r="-297"/>
                </a:stretch>
              </a:blipFill>
            </p:spPr>
            <p:txBody>
              <a:bodyPr/>
              <a:lstStyle/>
              <a:p>
                <a:r>
                  <a:rPr lang="en-GB">
                    <a:noFill/>
                  </a:rPr>
                  <a:t> </a:t>
                </a:r>
              </a:p>
            </p:txBody>
          </p:sp>
        </mc:Fallback>
      </mc:AlternateContent>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951702"/>
            <a:ext cx="6182576" cy="4687223"/>
          </a:xfrm>
          <a:prstGeom prst="rect">
            <a:avLst/>
          </a:prstGeom>
        </p:spPr>
      </p:pic>
    </p:spTree>
    <p:extLst>
      <p:ext uri="{BB962C8B-B14F-4D97-AF65-F5344CB8AC3E}">
        <p14:creationId xmlns:p14="http://schemas.microsoft.com/office/powerpoint/2010/main" val="36330842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2.9: </a:t>
            </a:r>
            <a:r>
              <a:rPr lang="en-GB" dirty="0"/>
              <a:t>Sterling has appreciated by 2% since the November </a:t>
            </a:r>
            <a:r>
              <a:rPr lang="en-GB" i="1" dirty="0"/>
              <a:t>Report</a:t>
            </a:r>
            <a:endParaRPr lang="en-GB" dirty="0"/>
          </a:p>
          <a:p>
            <a:pPr lvl="2"/>
            <a:r>
              <a:rPr lang="en-GB" dirty="0"/>
              <a:t>Sterling ERI</a:t>
            </a:r>
          </a:p>
          <a:p>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199809"/>
            <a:ext cx="5438253" cy="4439116"/>
          </a:xfrm>
          <a:prstGeom prst="rect">
            <a:avLst/>
          </a:prstGeom>
        </p:spPr>
      </p:pic>
    </p:spTree>
    <p:extLst>
      <p:ext uri="{BB962C8B-B14F-4D97-AF65-F5344CB8AC3E}">
        <p14:creationId xmlns:p14="http://schemas.microsoft.com/office/powerpoint/2010/main" val="6462276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2.10: </a:t>
            </a:r>
            <a:r>
              <a:rPr lang="en-GB" dirty="0"/>
              <a:t>Corporates raised a significant amount of net finance in 2020, reflecting Covid-related demand</a:t>
            </a:r>
          </a:p>
          <a:p>
            <a:pPr lvl="2"/>
            <a:r>
              <a:rPr lang="en-GB" dirty="0"/>
              <a:t>Net finance raised by </a:t>
            </a:r>
            <a:r>
              <a:rPr lang="en-GB" dirty="0" smtClean="0"/>
              <a:t>PNFCs</a:t>
            </a:r>
            <a:r>
              <a:rPr lang="en-GB" baseline="30000" dirty="0" smtClean="0"/>
              <a:t>(a)</a:t>
            </a:r>
            <a:endParaRPr lang="en-GB" baseline="30000" dirty="0"/>
          </a:p>
        </p:txBody>
      </p:sp>
      <p:sp>
        <p:nvSpPr>
          <p:cNvPr id="3" name="Text Placeholder 2"/>
          <p:cNvSpPr>
            <a:spLocks noGrp="1"/>
          </p:cNvSpPr>
          <p:nvPr>
            <p:ph type="body" sz="quarter" idx="18"/>
          </p:nvPr>
        </p:nvSpPr>
        <p:spPr/>
        <p:txBody>
          <a:bodyPr/>
          <a:lstStyle/>
          <a:p>
            <a:r>
              <a:rPr lang="en-GB" dirty="0"/>
              <a:t>Sources: Bank of England and Bank calculations.</a:t>
            </a:r>
          </a:p>
          <a:p>
            <a:endParaRPr lang="en-GB" dirty="0"/>
          </a:p>
          <a:p>
            <a:r>
              <a:rPr lang="en-GB" dirty="0"/>
              <a:t>(a)	Components may not sum to total as a result of some seasonal adjustment. Data are for UK-resident private non-financial corporations (PNFCs).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199809"/>
            <a:ext cx="5418136" cy="4439116"/>
          </a:xfrm>
          <a:prstGeom prst="rect">
            <a:avLst/>
          </a:prstGeom>
        </p:spPr>
      </p:pic>
    </p:spTree>
    <p:extLst>
      <p:ext uri="{BB962C8B-B14F-4D97-AF65-F5344CB8AC3E}">
        <p14:creationId xmlns:p14="http://schemas.microsoft.com/office/powerpoint/2010/main" val="26190303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2.11: </a:t>
            </a:r>
            <a:r>
              <a:rPr lang="en-GB" dirty="0"/>
              <a:t>Mortgage rates picked up in 2020 </a:t>
            </a:r>
          </a:p>
          <a:p>
            <a:pPr lvl="2"/>
            <a:r>
              <a:rPr lang="en-GB" dirty="0"/>
              <a:t>Two-year OIS rate and quoted rates on two-year </a:t>
            </a:r>
            <a:r>
              <a:rPr lang="en-GB" dirty="0" smtClean="0"/>
              <a:t>mortgages</a:t>
            </a:r>
            <a:r>
              <a:rPr lang="en-GB" baseline="30000" dirty="0" smtClean="0"/>
              <a:t>(a)</a:t>
            </a:r>
            <a:endParaRPr lang="en-GB" baseline="30000" dirty="0"/>
          </a:p>
        </p:txBody>
      </p:sp>
      <p:sp>
        <p:nvSpPr>
          <p:cNvPr id="3" name="Text Placeholder 2"/>
          <p:cNvSpPr>
            <a:spLocks noGrp="1"/>
          </p:cNvSpPr>
          <p:nvPr>
            <p:ph type="body" sz="quarter" idx="18"/>
          </p:nvPr>
        </p:nvSpPr>
        <p:spPr/>
        <p:txBody>
          <a:bodyPr/>
          <a:lstStyle/>
          <a:p>
            <a:r>
              <a:rPr lang="en-GB" dirty="0"/>
              <a:t>Sources: Bank of England, Bloomberg Finance L.P. and Bank calculations.</a:t>
            </a:r>
          </a:p>
          <a:p>
            <a:endParaRPr lang="en-GB" dirty="0"/>
          </a:p>
          <a:p>
            <a:r>
              <a:rPr lang="en-GB" dirty="0"/>
              <a:t>(a)	See footnote (a) of </a:t>
            </a:r>
            <a:r>
              <a:rPr lang="en-GB" b="1" dirty="0"/>
              <a:t>Table 2.B</a:t>
            </a:r>
            <a:r>
              <a:rPr lang="en-GB" dirty="0"/>
              <a:t> for more detail on the Bank’s quoted rates series.</a:t>
            </a:r>
          </a:p>
          <a:p>
            <a:r>
              <a:rPr lang="en-GB" dirty="0"/>
              <a:t>(b)	Monthly averages of two-year sterling overnight Index swap (OIS) rates.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166281"/>
            <a:ext cx="5371197" cy="4472644"/>
          </a:xfrm>
          <a:prstGeom prst="rect">
            <a:avLst/>
          </a:prstGeom>
        </p:spPr>
      </p:pic>
    </p:spTree>
    <p:extLst>
      <p:ext uri="{BB962C8B-B14F-4D97-AF65-F5344CB8AC3E}">
        <p14:creationId xmlns:p14="http://schemas.microsoft.com/office/powerpoint/2010/main" val="24936909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2.12: </a:t>
            </a:r>
            <a:r>
              <a:rPr lang="en-GB" dirty="0"/>
              <a:t>The availability of secured credit to households is expected to increase in coming months</a:t>
            </a:r>
          </a:p>
          <a:p>
            <a:pPr lvl="2"/>
            <a:r>
              <a:rPr lang="en-GB" dirty="0"/>
              <a:t>Household secured and unsecured credit </a:t>
            </a:r>
            <a:r>
              <a:rPr lang="en-GB" dirty="0" smtClean="0"/>
              <a:t>availability</a:t>
            </a:r>
            <a:r>
              <a:rPr lang="en-GB" baseline="30000" dirty="0" smtClean="0"/>
              <a:t>(a)</a:t>
            </a:r>
            <a:endParaRPr lang="en-GB" baseline="30000" dirty="0"/>
          </a:p>
        </p:txBody>
      </p:sp>
      <p:sp>
        <p:nvSpPr>
          <p:cNvPr id="3" name="Text Placeholder 2"/>
          <p:cNvSpPr>
            <a:spLocks noGrp="1"/>
          </p:cNvSpPr>
          <p:nvPr>
            <p:ph type="body" sz="quarter" idx="18"/>
          </p:nvPr>
        </p:nvSpPr>
        <p:spPr/>
        <p:txBody>
          <a:bodyPr/>
          <a:lstStyle/>
          <a:p>
            <a:r>
              <a:rPr lang="en-GB" dirty="0"/>
              <a:t>Source: Bank of England</a:t>
            </a:r>
            <a:r>
              <a:rPr lang="en-GB" i="1" dirty="0"/>
              <a:t> Credit Conditions Survey</a:t>
            </a:r>
            <a:r>
              <a:rPr lang="en-GB" dirty="0"/>
              <a:t>.</a:t>
            </a:r>
          </a:p>
          <a:p>
            <a:endParaRPr lang="en-GB" dirty="0"/>
          </a:p>
          <a:p>
            <a:r>
              <a:rPr lang="en-GB" dirty="0"/>
              <a:t>(a)	Lender responses are weighted by market shares. A positive balance indicates an increase in availability. The diamonds show the expected changes over the next three months, as reported in the 2020 Q4 Survey.</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159575"/>
            <a:ext cx="5398019" cy="4479350"/>
          </a:xfrm>
          <a:prstGeom prst="rect">
            <a:avLst/>
          </a:prstGeom>
        </p:spPr>
      </p:pic>
    </p:spTree>
    <p:extLst>
      <p:ext uri="{BB962C8B-B14F-4D97-AF65-F5344CB8AC3E}">
        <p14:creationId xmlns:p14="http://schemas.microsoft.com/office/powerpoint/2010/main" val="24362158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Table 2.B: </a:t>
            </a:r>
            <a:r>
              <a:rPr lang="en-GB" dirty="0"/>
              <a:t>Rates on new loans to companies have fallen over the past year</a:t>
            </a:r>
          </a:p>
          <a:p>
            <a:pPr lvl="2"/>
            <a:r>
              <a:rPr lang="en-GB" dirty="0"/>
              <a:t>Selected household and corporate interest </a:t>
            </a:r>
            <a:r>
              <a:rPr lang="en-GB" dirty="0" smtClean="0"/>
              <a:t>rates</a:t>
            </a:r>
            <a:r>
              <a:rPr lang="en-GB" baseline="30000" dirty="0" smtClean="0"/>
              <a:t>(a)</a:t>
            </a:r>
            <a:endParaRPr lang="en-GB" baseline="30000" dirty="0"/>
          </a:p>
        </p:txBody>
      </p:sp>
      <p:sp>
        <p:nvSpPr>
          <p:cNvPr id="3" name="Text Placeholder 2"/>
          <p:cNvSpPr>
            <a:spLocks noGrp="1"/>
          </p:cNvSpPr>
          <p:nvPr>
            <p:ph type="body" sz="quarter" idx="18"/>
          </p:nvPr>
        </p:nvSpPr>
        <p:spPr/>
        <p:txBody>
          <a:bodyPr/>
          <a:lstStyle/>
          <a:p>
            <a:r>
              <a:rPr lang="en-GB" dirty="0"/>
              <a:t>(a)	The Bank’s quoted rates series are weighted monthly average rates advertised by all UK banks and building societies with products meeting the specific criteria. In February 2019 the method used to calculate these data was changed. For more information, see ‘</a:t>
            </a:r>
            <a:r>
              <a:rPr lang="en-GB" dirty="0">
                <a:hlinkClick r:id="rId2"/>
              </a:rPr>
              <a:t>Introduction of new Quoted Rates data – </a:t>
            </a:r>
            <a:r>
              <a:rPr lang="en-GB" dirty="0" err="1">
                <a:hlinkClick r:id="rId2"/>
              </a:rPr>
              <a:t>Bankstats</a:t>
            </a:r>
            <a:r>
              <a:rPr lang="en-GB" dirty="0">
                <a:hlinkClick r:id="rId2"/>
              </a:rPr>
              <a:t> article</a:t>
            </a:r>
            <a:r>
              <a:rPr lang="en-GB" dirty="0"/>
              <a:t>’. The Bank’s effective rate series are weighted monthly averages of rates from a sample of banks and building societies with products meeting the specific criteria. Data are not seasonally adjusted. Latest quoted rates data are flash estimates for January using data to 25 January and are subject to change until publication on 5 February. Latest effective rates data are for December.</a:t>
            </a:r>
          </a:p>
          <a:p>
            <a:r>
              <a:rPr lang="en-GB" dirty="0"/>
              <a:t>(b)	Effective rates on the outstanding stock of loans and deposits, unless otherwise stated.</a:t>
            </a:r>
          </a:p>
          <a:p>
            <a:r>
              <a:rPr lang="en-GB" dirty="0"/>
              <a:t>(c)	Mortgages to individuals and individual trusts.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1713800"/>
            <a:ext cx="4629150" cy="4982275"/>
          </a:xfrm>
          <a:prstGeom prst="rect">
            <a:avLst/>
          </a:prstGeom>
        </p:spPr>
      </p:pic>
    </p:spTree>
    <p:extLst>
      <p:ext uri="{BB962C8B-B14F-4D97-AF65-F5344CB8AC3E}">
        <p14:creationId xmlns:p14="http://schemas.microsoft.com/office/powerpoint/2010/main" val="2021341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2.13: </a:t>
            </a:r>
            <a:r>
              <a:rPr lang="en-GB" dirty="0"/>
              <a:t>UK financial conditions have loosened slightly since November </a:t>
            </a:r>
          </a:p>
          <a:p>
            <a:pPr lvl="2"/>
            <a:r>
              <a:rPr lang="en-GB" dirty="0"/>
              <a:t>Contributions to changes in the UK Monetary and Financial Conditions </a:t>
            </a:r>
            <a:r>
              <a:rPr lang="en-GB" dirty="0" smtClean="0"/>
              <a:t>Index</a:t>
            </a:r>
            <a:r>
              <a:rPr lang="en-GB" baseline="30000" dirty="0" smtClean="0"/>
              <a:t>(a)</a:t>
            </a:r>
            <a:endParaRPr lang="en-GB" baseline="30000" dirty="0"/>
          </a:p>
        </p:txBody>
      </p:sp>
      <p:sp>
        <p:nvSpPr>
          <p:cNvPr id="3" name="Text Placeholder 2"/>
          <p:cNvSpPr>
            <a:spLocks noGrp="1"/>
          </p:cNvSpPr>
          <p:nvPr>
            <p:ph type="body" sz="quarter" idx="18"/>
          </p:nvPr>
        </p:nvSpPr>
        <p:spPr/>
        <p:txBody>
          <a:bodyPr/>
          <a:lstStyle/>
          <a:p>
            <a:pPr lvl="3"/>
            <a:r>
              <a:rPr lang="en-GB" dirty="0"/>
              <a:t>Sources: Bloomberg Finance L.P., </a:t>
            </a:r>
            <a:r>
              <a:rPr lang="en-GB" dirty="0" err="1"/>
              <a:t>Eikon</a:t>
            </a:r>
            <a:r>
              <a:rPr lang="en-GB" dirty="0"/>
              <a:t> from Refinitiv, ICE/</a:t>
            </a:r>
            <a:r>
              <a:rPr lang="en-GB" dirty="0" err="1"/>
              <a:t>BoAML</a:t>
            </a:r>
            <a:r>
              <a:rPr lang="en-GB" dirty="0"/>
              <a:t> Global Research and Bank calculations.</a:t>
            </a:r>
          </a:p>
          <a:p>
            <a:endParaRPr lang="en-GB" dirty="0"/>
          </a:p>
          <a:p>
            <a:r>
              <a:rPr lang="en-GB" dirty="0"/>
              <a:t>(a)	The UK Monetary and Financial Conditions Index (MFCI) summarises information from the following series: short-term interest rates, the sterling ERI, corporate bond spreads, equity prices, and household and corporate bank lending spreads. The series weights are based on the estimated impact of each variable on UK GDP. The chart shows changes in the MFCI from the average level over the 15 working days to 29 July 2020. An increase in the MFCI signals tighter financial conditions and a decrease signals looser conditions. For more information, see ‘</a:t>
            </a:r>
            <a:r>
              <a:rPr lang="en-GB" dirty="0">
                <a:hlinkClick r:id="rId2"/>
              </a:rPr>
              <a:t>How can we measure UK financial conditions?</a:t>
            </a:r>
            <a:r>
              <a:rPr lang="en-GB" dirty="0"/>
              <a:t>’.</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752600"/>
            <a:ext cx="5465074" cy="4942038"/>
          </a:xfrm>
          <a:prstGeom prst="rect">
            <a:avLst/>
          </a:prstGeom>
        </p:spPr>
      </p:pic>
    </p:spTree>
    <p:extLst>
      <p:ext uri="{BB962C8B-B14F-4D97-AF65-F5344CB8AC3E}">
        <p14:creationId xmlns:p14="http://schemas.microsoft.com/office/powerpoint/2010/main" val="14572744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2.14: </a:t>
            </a:r>
            <a:r>
              <a:rPr lang="en-GB" dirty="0"/>
              <a:t>Output fell in November as restrictions to control the spread of </a:t>
            </a:r>
            <a:r>
              <a:rPr lang="en-GB" dirty="0" err="1"/>
              <a:t>Covid</a:t>
            </a:r>
            <a:r>
              <a:rPr lang="en-GB" dirty="0"/>
              <a:t> were </a:t>
            </a:r>
            <a:r>
              <a:rPr lang="en-GB" dirty="0" smtClean="0"/>
              <a:t>tightened</a:t>
            </a:r>
            <a:endParaRPr lang="en-GB" i="1" dirty="0"/>
          </a:p>
          <a:p>
            <a:pPr lvl="2"/>
            <a:r>
              <a:rPr lang="en-GB" dirty="0"/>
              <a:t>Contribution to change in monthly GDP since January </a:t>
            </a:r>
            <a:r>
              <a:rPr lang="en-GB" dirty="0" smtClean="0"/>
              <a:t>2020</a:t>
            </a:r>
            <a:r>
              <a:rPr lang="en-GB" baseline="30000" dirty="0" smtClean="0"/>
              <a:t>(a</a:t>
            </a:r>
            <a:r>
              <a:rPr lang="en-GB" baseline="30000" dirty="0"/>
              <a:t>)</a:t>
            </a:r>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ONS and Bank calculations.</a:t>
            </a:r>
          </a:p>
          <a:p>
            <a:endParaRPr lang="en-GB" dirty="0"/>
          </a:p>
          <a:p>
            <a:r>
              <a:rPr lang="en-GB" dirty="0"/>
              <a:t>(a)	Figures in parentheses are weights in Gross Value Added in 2018. Weights and contributions may not sum to the total due to rounding.</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65041"/>
            <a:ext cx="5431547" cy="4680518"/>
          </a:xfrm>
          <a:prstGeom prst="rect">
            <a:avLst/>
          </a:prstGeom>
        </p:spPr>
      </p:pic>
    </p:spTree>
    <p:extLst>
      <p:ext uri="{BB962C8B-B14F-4D97-AF65-F5344CB8AC3E}">
        <p14:creationId xmlns:p14="http://schemas.microsoft.com/office/powerpoint/2010/main" val="28233672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2.15: </a:t>
            </a:r>
            <a:r>
              <a:rPr lang="en-GB" dirty="0"/>
              <a:t>GDP is expected to fall in 2021 Q1, but to a lesser extent than in 2020 Q2</a:t>
            </a:r>
            <a:endParaRPr lang="en-GB" i="1" dirty="0"/>
          </a:p>
          <a:p>
            <a:pPr lvl="2"/>
            <a:r>
              <a:rPr lang="en-GB" dirty="0"/>
              <a:t>Contribution to change in quarterly GDP since 2019 </a:t>
            </a:r>
            <a:r>
              <a:rPr lang="en-GB" dirty="0" smtClean="0"/>
              <a:t>Q4</a:t>
            </a:r>
            <a:r>
              <a:rPr lang="en-GB" baseline="30000" dirty="0" smtClean="0"/>
              <a:t>(a</a:t>
            </a:r>
            <a:r>
              <a:rPr lang="en-GB" baseline="30000" dirty="0"/>
              <a:t>)</a:t>
            </a:r>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ONS and Bank calculations.</a:t>
            </a:r>
          </a:p>
          <a:p>
            <a:endParaRPr lang="en-GB" dirty="0"/>
          </a:p>
          <a:p>
            <a:r>
              <a:rPr lang="en-GB" dirty="0"/>
              <a:t>(a)	Household consumption data include non-profit institutions serving households (NPISH) and net trade data exclude the impact of missing trader intra-community fraud.</a:t>
            </a:r>
          </a:p>
          <a:p>
            <a:r>
              <a:rPr lang="en-GB" dirty="0"/>
              <a:t>(b)	Bank staff projections.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91050"/>
            <a:ext cx="5431547" cy="4660401"/>
          </a:xfrm>
          <a:prstGeom prst="rect">
            <a:avLst/>
          </a:prstGeom>
        </p:spPr>
      </p:pic>
    </p:spTree>
    <p:extLst>
      <p:ext uri="{BB962C8B-B14F-4D97-AF65-F5344CB8AC3E}">
        <p14:creationId xmlns:p14="http://schemas.microsoft.com/office/powerpoint/2010/main" val="10648149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2.16: </a:t>
            </a:r>
            <a:r>
              <a:rPr lang="en-GB" dirty="0"/>
              <a:t>Indicators of activity have fallen sharply since December, although not as far as in </a:t>
            </a:r>
            <a:r>
              <a:rPr lang="en-GB" dirty="0" smtClean="0"/>
              <a:t>April</a:t>
            </a:r>
            <a:endParaRPr lang="en-GB" i="1" dirty="0" smtClean="0"/>
          </a:p>
          <a:p>
            <a:pPr lvl="2"/>
            <a:r>
              <a:rPr lang="en-GB" dirty="0"/>
              <a:t>Transport use relative to normal </a:t>
            </a:r>
            <a:r>
              <a:rPr lang="en-GB" dirty="0" smtClean="0"/>
              <a:t>levels</a:t>
            </a:r>
            <a:r>
              <a:rPr lang="en-GB" baseline="30000" dirty="0" smtClean="0"/>
              <a:t>(a)</a:t>
            </a:r>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Department for Transport and Bank calculations.</a:t>
            </a:r>
          </a:p>
          <a:p>
            <a:endParaRPr lang="en-GB" dirty="0"/>
          </a:p>
          <a:p>
            <a:r>
              <a:rPr lang="en-GB" dirty="0"/>
              <a:t>(a)	Seven-day moving averages to 25 January 2021.</a:t>
            </a:r>
          </a:p>
          <a:p>
            <a:r>
              <a:rPr lang="en-GB" dirty="0"/>
              <a:t>(b)	Percentage change from the equivalent day in the first week of </a:t>
            </a:r>
            <a:r>
              <a:rPr lang="en-GB" dirty="0" smtClean="0"/>
              <a:t/>
            </a:r>
            <a:br>
              <a:rPr lang="en-GB" dirty="0" smtClean="0"/>
            </a:br>
            <a:r>
              <a:rPr lang="en-GB" dirty="0" smtClean="0"/>
              <a:t>February </a:t>
            </a:r>
            <a:r>
              <a:rPr lang="en-GB" dirty="0"/>
              <a:t>2020.</a:t>
            </a:r>
          </a:p>
          <a:p>
            <a:r>
              <a:rPr lang="en-GB" dirty="0"/>
              <a:t>(c)	Percentage change from the equivalent day of the third week </a:t>
            </a:r>
            <a:r>
              <a:rPr lang="en-GB" dirty="0" smtClean="0"/>
              <a:t>of</a:t>
            </a:r>
            <a:br>
              <a:rPr lang="en-GB" dirty="0" smtClean="0"/>
            </a:br>
            <a:r>
              <a:rPr lang="en-GB" dirty="0" smtClean="0"/>
              <a:t>January </a:t>
            </a:r>
            <a:r>
              <a:rPr lang="en-GB" dirty="0"/>
              <a:t>2020, adjusted for bank holidays. </a:t>
            </a:r>
          </a:p>
          <a:p>
            <a:r>
              <a:rPr lang="en-GB" dirty="0"/>
              <a:t>(d)	Percentage change from the equivalent week in the previous year. </a:t>
            </a:r>
          </a:p>
          <a:p>
            <a:r>
              <a:rPr lang="en-GB" dirty="0"/>
              <a:t>(e)	Percentage change from the equivalent day in the previous year. </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19300"/>
            <a:ext cx="5512014" cy="4660401"/>
          </a:xfrm>
          <a:prstGeom prst="rect">
            <a:avLst/>
          </a:prstGeom>
        </p:spPr>
      </p:pic>
    </p:spTree>
    <p:extLst>
      <p:ext uri="{BB962C8B-B14F-4D97-AF65-F5344CB8AC3E}">
        <p14:creationId xmlns:p14="http://schemas.microsoft.com/office/powerpoint/2010/main" val="19857132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a:t>
            </a:r>
            <a:r>
              <a:rPr lang="en-GB" b="1" dirty="0" smtClean="0"/>
              <a:t>2.1: </a:t>
            </a:r>
            <a:r>
              <a:rPr lang="en-GB" dirty="0" smtClean="0"/>
              <a:t>GDP in 2021 Q1 is expected to be 12% below its 2019 Q4 level as a result of the lockdown measures. Unemployment and inflation are expected to increase over coming months</a:t>
            </a:r>
            <a:endParaRPr lang="en-GB" dirty="0"/>
          </a:p>
          <a:p>
            <a:pPr lvl="2"/>
            <a:r>
              <a:rPr lang="en-GB" dirty="0"/>
              <a:t>Near-term projections</a:t>
            </a:r>
          </a:p>
          <a:p>
            <a:endParaRPr lang="en-GB" dirty="0"/>
          </a:p>
        </p:txBody>
      </p:sp>
      <p:sp>
        <p:nvSpPr>
          <p:cNvPr id="3" name="Text Placeholder 2"/>
          <p:cNvSpPr>
            <a:spLocks noGrp="1"/>
          </p:cNvSpPr>
          <p:nvPr>
            <p:ph type="body" sz="quarter" idx="18"/>
          </p:nvPr>
        </p:nvSpPr>
        <p:spPr/>
        <p:txBody>
          <a:bodyPr/>
          <a:lstStyle/>
          <a:p>
            <a:r>
              <a:rPr lang="en-GB" dirty="0"/>
              <a:t>Sources: ONS and Bank calculations.</a:t>
            </a:r>
          </a:p>
          <a:p>
            <a:endParaRPr lang="en-GB" dirty="0"/>
          </a:p>
          <a:p>
            <a:r>
              <a:rPr lang="en-GB" dirty="0"/>
              <a:t>(a)	GDP and unemployment projections are based on official data to November. CPI inflation figure is an </a:t>
            </a:r>
            <a:r>
              <a:rPr lang="en-GB" dirty="0" smtClean="0"/>
              <a:t>outturn.</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35749"/>
            <a:ext cx="7019925" cy="3837560"/>
          </a:xfrm>
          <a:prstGeom prst="rect">
            <a:avLst/>
          </a:prstGeom>
        </p:spPr>
      </p:pic>
    </p:spTree>
    <p:extLst>
      <p:ext uri="{BB962C8B-B14F-4D97-AF65-F5344CB8AC3E}">
        <p14:creationId xmlns:p14="http://schemas.microsoft.com/office/powerpoint/2010/main" val="35963002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2.17: </a:t>
            </a:r>
            <a:r>
              <a:rPr lang="en-GB" dirty="0"/>
              <a:t>The proportion of businesses that have paused trading is broadly similar to </a:t>
            </a:r>
            <a:r>
              <a:rPr lang="en-GB" dirty="0" smtClean="0"/>
              <a:t>June</a:t>
            </a:r>
            <a:endParaRPr lang="en-GB" i="1" dirty="0" smtClean="0"/>
          </a:p>
          <a:p>
            <a:pPr lvl="2"/>
            <a:r>
              <a:rPr lang="en-GB" dirty="0"/>
              <a:t>Businesses by trading </a:t>
            </a:r>
            <a:r>
              <a:rPr lang="en-GB" dirty="0" smtClean="0"/>
              <a:t>status</a:t>
            </a:r>
            <a:r>
              <a:rPr lang="en-GB" baseline="30000" dirty="0" smtClean="0"/>
              <a:t>(a)</a:t>
            </a:r>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ONS and Bank calculations.</a:t>
            </a:r>
          </a:p>
          <a:p>
            <a:endParaRPr lang="en-GB" dirty="0"/>
          </a:p>
          <a:p>
            <a:r>
              <a:rPr lang="en-GB" dirty="0"/>
              <a:t>(a)	Based on weighted estimates from the Business Impacts of Coronavirus (Covid-19) Survey.</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752600"/>
            <a:ext cx="5498603" cy="4935333"/>
          </a:xfrm>
          <a:prstGeom prst="rect">
            <a:avLst/>
          </a:prstGeom>
        </p:spPr>
      </p:pic>
    </p:spTree>
    <p:extLst>
      <p:ext uri="{BB962C8B-B14F-4D97-AF65-F5344CB8AC3E}">
        <p14:creationId xmlns:p14="http://schemas.microsoft.com/office/powerpoint/2010/main" val="20246939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2.18: </a:t>
            </a:r>
            <a:r>
              <a:rPr lang="en-GB" dirty="0"/>
              <a:t>House prices picked up sharply over 2020</a:t>
            </a:r>
            <a:endParaRPr lang="en-GB" i="1" dirty="0" smtClean="0"/>
          </a:p>
          <a:p>
            <a:pPr lvl="2"/>
            <a:r>
              <a:rPr lang="en-GB" dirty="0"/>
              <a:t>House </a:t>
            </a:r>
            <a:r>
              <a:rPr lang="en-GB" dirty="0" smtClean="0"/>
              <a:t>prices</a:t>
            </a:r>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Halifax house price index by IHS </a:t>
            </a:r>
            <a:r>
              <a:rPr lang="en-GB" dirty="0" err="1"/>
              <a:t>Markit</a:t>
            </a:r>
            <a:r>
              <a:rPr lang="en-GB" dirty="0"/>
              <a:t>, HM Land Registry, Nationwide and </a:t>
            </a:r>
            <a:r>
              <a:rPr lang="en-GB" dirty="0" smtClean="0"/>
              <a:t>Bank </a:t>
            </a:r>
            <a:r>
              <a:rPr lang="en-GB" dirty="0"/>
              <a:t>calculations.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31970"/>
            <a:ext cx="5404725" cy="4432410"/>
          </a:xfrm>
          <a:prstGeom prst="rect">
            <a:avLst/>
          </a:prstGeom>
        </p:spPr>
      </p:pic>
    </p:spTree>
    <p:extLst>
      <p:ext uri="{BB962C8B-B14F-4D97-AF65-F5344CB8AC3E}">
        <p14:creationId xmlns:p14="http://schemas.microsoft.com/office/powerpoint/2010/main" val="2334895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2.19: </a:t>
            </a:r>
            <a:r>
              <a:rPr lang="en-GB" dirty="0"/>
              <a:t>Household incomes were much more stable than spending in 2020, on average</a:t>
            </a:r>
            <a:endParaRPr lang="en-GB" i="1" dirty="0" smtClean="0"/>
          </a:p>
          <a:p>
            <a:pPr lvl="2"/>
            <a:r>
              <a:rPr lang="en-GB" dirty="0"/>
              <a:t>Household income and nominal consumption</a:t>
            </a:r>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ONS and Bank calculations.</a:t>
            </a:r>
          </a:p>
          <a:p>
            <a:pPr marL="0" indent="0"/>
            <a:endParaRPr lang="en-GB" dirty="0"/>
          </a:p>
          <a:p>
            <a:r>
              <a:rPr lang="en-GB" dirty="0"/>
              <a:t>(a)	Total available household resources, including NPISH.</a:t>
            </a:r>
          </a:p>
          <a:p>
            <a:r>
              <a:rPr lang="en-GB" dirty="0"/>
              <a:t>(b)	Includes NPISH. </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29610"/>
            <a:ext cx="5491897" cy="4439116"/>
          </a:xfrm>
          <a:prstGeom prst="rect">
            <a:avLst/>
          </a:prstGeom>
        </p:spPr>
      </p:pic>
    </p:spTree>
    <p:extLst>
      <p:ext uri="{BB962C8B-B14F-4D97-AF65-F5344CB8AC3E}">
        <p14:creationId xmlns:p14="http://schemas.microsoft.com/office/powerpoint/2010/main" val="39608338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2.20: </a:t>
            </a:r>
            <a:r>
              <a:rPr lang="en-GB" dirty="0"/>
              <a:t>Investment intentions have improved slightly in recent months, but remain historically weak</a:t>
            </a:r>
            <a:endParaRPr lang="en-GB" i="1" dirty="0" smtClean="0"/>
          </a:p>
          <a:p>
            <a:pPr lvl="2"/>
            <a:r>
              <a:rPr lang="en-GB" dirty="0"/>
              <a:t>Survey indicators of investment </a:t>
            </a:r>
            <a:r>
              <a:rPr lang="en-GB" dirty="0" smtClean="0"/>
              <a:t>intentions</a:t>
            </a:r>
            <a:r>
              <a:rPr lang="en-GB" baseline="30000" dirty="0"/>
              <a:t>(a)</a:t>
            </a:r>
          </a:p>
          <a:p>
            <a:pPr lvl="2"/>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Bank of England, BCC, CBI, ONS and Bank calculations.</a:t>
            </a:r>
          </a:p>
          <a:p>
            <a:pPr marL="0" indent="0"/>
            <a:endParaRPr lang="en-GB" dirty="0"/>
          </a:p>
          <a:p>
            <a:r>
              <a:rPr lang="en-GB" dirty="0"/>
              <a:t>(a)	Differences from averages since 2000.</a:t>
            </a:r>
          </a:p>
          <a:p>
            <a:r>
              <a:rPr lang="en-GB" dirty="0"/>
              <a:t>(b)	Planned investment in plant and machinery over the following year relative to the previous year. Sectors within CBI (manufacturing, distribution, financial services and business/consumer/professional services) are weighted together using shares in business investment.</a:t>
            </a:r>
          </a:p>
          <a:p>
            <a:r>
              <a:rPr lang="en-GB" dirty="0"/>
              <a:t>(c)	Based on reported changes to planned investment in plant and machinery over the past three months. Weighted average of the manufacturing and services sectors based on shares in business investment.</a:t>
            </a:r>
          </a:p>
          <a:p>
            <a:r>
              <a:rPr lang="en-GB" dirty="0"/>
              <a:t>(d)	Planned expenditure on tangible non-financial assets over the following </a:t>
            </a:r>
            <a:r>
              <a:rPr lang="en-GB" dirty="0" smtClean="0"/>
              <a:t/>
            </a:r>
            <a:br>
              <a:rPr lang="en-GB" dirty="0" smtClean="0"/>
            </a:br>
            <a:r>
              <a:rPr lang="en-GB" dirty="0" smtClean="0"/>
              <a:t>12 </a:t>
            </a:r>
            <a:r>
              <a:rPr lang="en-GB" dirty="0"/>
              <a:t>months.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16624"/>
            <a:ext cx="5364491" cy="4660401"/>
          </a:xfrm>
          <a:prstGeom prst="rect">
            <a:avLst/>
          </a:prstGeom>
        </p:spPr>
      </p:pic>
    </p:spTree>
    <p:extLst>
      <p:ext uri="{BB962C8B-B14F-4D97-AF65-F5344CB8AC3E}">
        <p14:creationId xmlns:p14="http://schemas.microsoft.com/office/powerpoint/2010/main" val="21190217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2.21: </a:t>
            </a:r>
            <a:r>
              <a:rPr lang="en-GB" dirty="0"/>
              <a:t>Some data suggest cross-border trade with the EU has been lower than normal in January</a:t>
            </a:r>
            <a:endParaRPr lang="en-GB" i="1" dirty="0" smtClean="0"/>
          </a:p>
          <a:p>
            <a:pPr lvl="2"/>
            <a:r>
              <a:rPr lang="en-GB" dirty="0"/>
              <a:t>Number of heavy goods vehicles on roads around Dover</a:t>
            </a:r>
            <a:r>
              <a:rPr lang="en-GB" baseline="30000" dirty="0" smtClean="0"/>
              <a:t>(a</a:t>
            </a:r>
            <a:r>
              <a:rPr lang="en-GB" baseline="30000" dirty="0"/>
              <a:t>)</a:t>
            </a:r>
          </a:p>
          <a:p>
            <a:pPr lvl="2"/>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Highways England and Bank calculations.</a:t>
            </a:r>
          </a:p>
          <a:p>
            <a:pPr marL="0" indent="0"/>
            <a:endParaRPr lang="en-GB" dirty="0"/>
          </a:p>
          <a:p>
            <a:r>
              <a:rPr lang="en-GB" dirty="0"/>
              <a:t>(a)	Seven-day moving averages based on road traffic sensor data. The data cover traffic going both in and out of the port of Dover and are not seasonally adjusted. Gaps in the series are the result of sensor data not being available. </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26149"/>
            <a:ext cx="5391313" cy="4660401"/>
          </a:xfrm>
          <a:prstGeom prst="rect">
            <a:avLst/>
          </a:prstGeom>
        </p:spPr>
      </p:pic>
    </p:spTree>
    <p:extLst>
      <p:ext uri="{BB962C8B-B14F-4D97-AF65-F5344CB8AC3E}">
        <p14:creationId xmlns:p14="http://schemas.microsoft.com/office/powerpoint/2010/main" val="18500761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2.22: </a:t>
            </a:r>
            <a:r>
              <a:rPr lang="en-GB" dirty="0"/>
              <a:t>The percentage of employees furloughed has increased over the past few </a:t>
            </a:r>
            <a:r>
              <a:rPr lang="en-GB" dirty="0" smtClean="0"/>
              <a:t>months</a:t>
            </a:r>
            <a:endParaRPr lang="en-GB" i="1" dirty="0" smtClean="0"/>
          </a:p>
          <a:p>
            <a:pPr lvl="2"/>
            <a:r>
              <a:rPr lang="en-GB" dirty="0"/>
              <a:t>Furloughed </a:t>
            </a:r>
            <a:r>
              <a:rPr lang="en-GB" dirty="0" smtClean="0"/>
              <a:t>employees</a:t>
            </a:r>
            <a:endParaRPr lang="en-GB" baseline="30000" dirty="0" smtClean="0"/>
          </a:p>
          <a:p>
            <a:pPr lvl="2"/>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HMRC, ONS and Bank calculations.</a:t>
            </a:r>
          </a:p>
          <a:p>
            <a:pPr marL="0" indent="0"/>
            <a:endParaRPr lang="en-GB" dirty="0"/>
          </a:p>
          <a:p>
            <a:r>
              <a:rPr lang="en-GB" dirty="0"/>
              <a:t>(a)	Total employees minus public sector employment.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66866"/>
            <a:ext cx="5424841" cy="4700634"/>
          </a:xfrm>
          <a:prstGeom prst="rect">
            <a:avLst/>
          </a:prstGeom>
        </p:spPr>
      </p:pic>
    </p:spTree>
    <p:extLst>
      <p:ext uri="{BB962C8B-B14F-4D97-AF65-F5344CB8AC3E}">
        <p14:creationId xmlns:p14="http://schemas.microsoft.com/office/powerpoint/2010/main" val="34227077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2.23: </a:t>
            </a:r>
            <a:r>
              <a:rPr lang="en-GB" dirty="0"/>
              <a:t>Redundancies picked up sharply in 2020 H2, but are likely to fall back in the near </a:t>
            </a:r>
            <a:r>
              <a:rPr lang="en-GB" dirty="0" smtClean="0"/>
              <a:t>term</a:t>
            </a:r>
            <a:endParaRPr lang="en-GB" i="1" dirty="0" smtClean="0"/>
          </a:p>
          <a:p>
            <a:pPr lvl="2"/>
            <a:r>
              <a:rPr lang="en-GB" dirty="0"/>
              <a:t>Redundancies and HR1 redundancy </a:t>
            </a:r>
            <a:r>
              <a:rPr lang="en-GB" dirty="0" smtClean="0"/>
              <a:t>notifications</a:t>
            </a:r>
            <a:r>
              <a:rPr lang="en-GB" baseline="30000" dirty="0"/>
              <a:t>(a)</a:t>
            </a:r>
          </a:p>
          <a:p>
            <a:pPr lvl="2"/>
            <a:endParaRPr lang="en-GB" baseline="30000" dirty="0"/>
          </a:p>
        </p:txBody>
      </p:sp>
      <mc:AlternateContent xmlns:mc="http://schemas.openxmlformats.org/markup-compatibility/2006" xmlns:a14="http://schemas.microsoft.com/office/drawing/2010/main">
        <mc:Choice Requires="a14">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Insolvency Service, ONS and Bank calculations.</a:t>
                </a:r>
              </a:p>
              <a:p>
                <a:pPr marL="0" indent="0"/>
                <a:endParaRPr lang="en-GB" dirty="0"/>
              </a:p>
              <a:p>
                <a:r>
                  <a:rPr lang="en-GB" dirty="0"/>
                  <a:t>(a)	Three-month rolling sums. Latest redundancies data point is for November</a:t>
                </a:r>
                <a14:m>
                  <m:oMath xmlns:m="http://schemas.openxmlformats.org/officeDocument/2006/math">
                    <m:r>
                      <a:rPr lang="en-GB" i="1" baseline="-25000" dirty="0">
                        <a:latin typeface="Cambria Math" panose="02040503050406030204" pitchFamily="18" charset="0"/>
                      </a:rPr>
                      <m:t> </m:t>
                    </m:r>
                  </m:oMath>
                </a14:m>
                <a:r>
                  <a:rPr lang="en-GB" dirty="0"/>
                  <a:t>2020; latest HR1 notifications data point is for December 2020.</a:t>
                </a:r>
              </a:p>
              <a:p>
                <a:r>
                  <a:rPr lang="en-GB" dirty="0"/>
                  <a:t>(b)	HR1 advance notices of redundancy are only required when employers propose to dismiss 20 or more employees at a single establishment. Not all employees given such notice will go on to be made redundant. The figures may also include some submissions relating to company restructures or changes in employee terms of contract. Great Britain only.</a:t>
                </a:r>
              </a:p>
            </p:txBody>
          </p:sp>
        </mc:Choice>
        <mc:Fallback xmlns="">
          <p:sp>
            <p:nvSpPr>
              <p:cNvPr id="3" name="Text Placeholder 2"/>
              <p:cNvSpPr>
                <a:spLocks noGrp="1" noRot="1" noChangeAspect="1" noMove="1" noResize="1" noEditPoints="1" noAdjustHandles="1" noChangeArrowheads="1" noChangeShapeType="1" noTextEdit="1"/>
              </p:cNvSpPr>
              <p:nvPr>
                <p:ph type="body" sz="quarter" idx="18"/>
              </p:nvPr>
            </p:nvSpPr>
            <p:spPr>
              <a:xfrm>
                <a:off x="7623175" y="1752600"/>
                <a:ext cx="4111624" cy="5105400"/>
              </a:xfrm>
              <a:blipFill>
                <a:blip r:embed="rId2"/>
                <a:stretch>
                  <a:fillRect l="-1929" r="-1780"/>
                </a:stretch>
              </a:blipFill>
            </p:spPr>
            <p:txBody>
              <a:bodyPr/>
              <a:lstStyle/>
              <a:p>
                <a:r>
                  <a:rPr lang="en-GB">
                    <a:noFill/>
                  </a:rPr>
                  <a:t> </a:t>
                </a:r>
              </a:p>
            </p:txBody>
          </p:sp>
        </mc:Fallback>
      </mc:AlternateContent>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266865"/>
            <a:ext cx="5505309" cy="4372060"/>
          </a:xfrm>
          <a:prstGeom prst="rect">
            <a:avLst/>
          </a:prstGeom>
        </p:spPr>
      </p:pic>
    </p:spTree>
    <p:extLst>
      <p:ext uri="{BB962C8B-B14F-4D97-AF65-F5344CB8AC3E}">
        <p14:creationId xmlns:p14="http://schemas.microsoft.com/office/powerpoint/2010/main" val="27315125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2.24: </a:t>
            </a:r>
            <a:r>
              <a:rPr lang="en-GB" dirty="0"/>
              <a:t>There were over 800,000 fewer employees on company payrolls at the end of 2020 than at the </a:t>
            </a:r>
            <a:r>
              <a:rPr lang="en-GB" dirty="0" smtClean="0"/>
              <a:t>start</a:t>
            </a:r>
            <a:endParaRPr lang="en-GB" i="1" dirty="0" smtClean="0"/>
          </a:p>
          <a:p>
            <a:pPr lvl="2"/>
            <a:r>
              <a:rPr lang="en-GB" dirty="0"/>
              <a:t>Number of </a:t>
            </a:r>
            <a:r>
              <a:rPr lang="en-GB" dirty="0" smtClean="0"/>
              <a:t>employees</a:t>
            </a:r>
            <a:endParaRPr lang="en-GB" baseline="30000" dirty="0"/>
          </a:p>
          <a:p>
            <a:pPr lvl="2"/>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HMRC, ONS and Bank calculations.</a:t>
            </a:r>
          </a:p>
          <a:p>
            <a:pPr marL="0" indent="0"/>
            <a:endParaRPr lang="en-GB" dirty="0"/>
          </a:p>
          <a:p>
            <a:r>
              <a:rPr lang="en-GB" dirty="0"/>
              <a:t>(a)	Three-month moving averages. Latest </a:t>
            </a:r>
            <a:r>
              <a:rPr lang="en-GB" dirty="0" smtClean="0"/>
              <a:t>data point </a:t>
            </a:r>
            <a:r>
              <a:rPr lang="en-GB" dirty="0"/>
              <a:t>from the Labour Force Survey is for the three months to November 2020. Latest </a:t>
            </a:r>
            <a:r>
              <a:rPr lang="en-GB" dirty="0" smtClean="0"/>
              <a:t>data point </a:t>
            </a:r>
            <a:r>
              <a:rPr lang="en-GB" dirty="0"/>
              <a:t>for PAYE Real Time Information is for the three months to December 2020.</a:t>
            </a:r>
          </a:p>
          <a:p>
            <a:r>
              <a:rPr lang="en-GB" dirty="0"/>
              <a:t>(b)	Data are quarterly. Latest data point is for 2020 Q3.</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86982"/>
            <a:ext cx="5505309" cy="4351943"/>
          </a:xfrm>
          <a:prstGeom prst="rect">
            <a:avLst/>
          </a:prstGeom>
        </p:spPr>
      </p:pic>
    </p:spTree>
    <p:extLst>
      <p:ext uri="{BB962C8B-B14F-4D97-AF65-F5344CB8AC3E}">
        <p14:creationId xmlns:p14="http://schemas.microsoft.com/office/powerpoint/2010/main" val="11949107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2.25: </a:t>
            </a:r>
            <a:r>
              <a:rPr lang="en-GB" dirty="0"/>
              <a:t>Average weekly earnings are now higher than pre-pandemic, partly because of compositional effects</a:t>
            </a:r>
            <a:endParaRPr lang="en-GB" i="1" dirty="0" smtClean="0"/>
          </a:p>
          <a:p>
            <a:pPr lvl="2"/>
            <a:r>
              <a:rPr lang="en-GB" dirty="0"/>
              <a:t>Measures of total </a:t>
            </a:r>
            <a:r>
              <a:rPr lang="en-GB" dirty="0" smtClean="0"/>
              <a:t>pay</a:t>
            </a:r>
            <a:r>
              <a:rPr lang="en-GB" baseline="30000" dirty="0" smtClean="0"/>
              <a:t>(a</a:t>
            </a:r>
            <a:r>
              <a:rPr lang="en-GB" baseline="30000" dirty="0"/>
              <a:t>)</a:t>
            </a:r>
          </a:p>
          <a:p>
            <a:pPr lvl="2"/>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ONS and Bank calculations.</a:t>
            </a:r>
          </a:p>
          <a:p>
            <a:pPr marL="0" indent="0"/>
            <a:endParaRPr lang="en-GB" dirty="0"/>
          </a:p>
          <a:p>
            <a:r>
              <a:rPr lang="en-GB" dirty="0"/>
              <a:t>(a)	Three-month moving averages. Latest data point is November 2020.</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40728"/>
            <a:ext cx="5505309" cy="4445822"/>
          </a:xfrm>
          <a:prstGeom prst="rect">
            <a:avLst/>
          </a:prstGeom>
        </p:spPr>
      </p:pic>
    </p:spTree>
    <p:extLst>
      <p:ext uri="{BB962C8B-B14F-4D97-AF65-F5344CB8AC3E}">
        <p14:creationId xmlns:p14="http://schemas.microsoft.com/office/powerpoint/2010/main" val="15898186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2.26: </a:t>
            </a:r>
            <a:r>
              <a:rPr lang="en-GB" dirty="0"/>
              <a:t>Oil and gas prices have risen since the November </a:t>
            </a:r>
            <a:r>
              <a:rPr lang="en-GB" i="1" dirty="0"/>
              <a:t>Report</a:t>
            </a:r>
            <a:endParaRPr lang="en-GB" i="1" dirty="0" smtClean="0"/>
          </a:p>
          <a:p>
            <a:pPr lvl="2"/>
            <a:r>
              <a:rPr lang="en-GB" dirty="0"/>
              <a:t>Sterling oil and wholesale gas </a:t>
            </a:r>
            <a:r>
              <a:rPr lang="en-GB" dirty="0" smtClean="0"/>
              <a:t>prices</a:t>
            </a:r>
            <a:endParaRPr lang="en-GB" baseline="30000" dirty="0"/>
          </a:p>
          <a:p>
            <a:pPr lvl="2"/>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Bank of England, Bloomberg Finance L.P. and Bank calculations.</a:t>
            </a:r>
          </a:p>
          <a:p>
            <a:pPr marL="0" indent="0"/>
            <a:endParaRPr lang="en-GB" dirty="0"/>
          </a:p>
          <a:p>
            <a:r>
              <a:rPr lang="en-GB" dirty="0"/>
              <a:t>(a)	US dollar forward prices for delivery in 10–25 days’ time converted into sterling.</a:t>
            </a:r>
          </a:p>
          <a:p>
            <a:r>
              <a:rPr lang="en-GB" dirty="0"/>
              <a:t>(b)	One‑day forward price of UK natural gas.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37909"/>
            <a:ext cx="5813766" cy="4439116"/>
          </a:xfrm>
          <a:prstGeom prst="rect">
            <a:avLst/>
          </a:prstGeom>
        </p:spPr>
      </p:pic>
    </p:spTree>
    <p:extLst>
      <p:ext uri="{BB962C8B-B14F-4D97-AF65-F5344CB8AC3E}">
        <p14:creationId xmlns:p14="http://schemas.microsoft.com/office/powerpoint/2010/main" val="5054742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Table 2.A: </a:t>
            </a:r>
            <a:r>
              <a:rPr lang="en-GB" dirty="0"/>
              <a:t>After a marked recovery in Q3, UK-weighted world GDP fell slightly in Q4</a:t>
            </a:r>
          </a:p>
          <a:p>
            <a:pPr lvl="2"/>
            <a:r>
              <a:rPr lang="en-GB" dirty="0"/>
              <a:t>GDP in selected countries and </a:t>
            </a:r>
            <a:r>
              <a:rPr lang="en-GB" dirty="0" smtClean="0"/>
              <a:t>regions</a:t>
            </a:r>
            <a:r>
              <a:rPr lang="en-GB" baseline="30000" dirty="0" smtClean="0"/>
              <a:t>(a)</a:t>
            </a:r>
            <a:endParaRPr lang="en-GB" baseline="30000" dirty="0"/>
          </a:p>
        </p:txBody>
      </p:sp>
      <p:sp>
        <p:nvSpPr>
          <p:cNvPr id="3" name="Text Placeholder 2"/>
          <p:cNvSpPr>
            <a:spLocks noGrp="1"/>
          </p:cNvSpPr>
          <p:nvPr>
            <p:ph type="body" sz="quarter" idx="18"/>
          </p:nvPr>
        </p:nvSpPr>
        <p:spPr/>
        <p:txBody>
          <a:bodyPr/>
          <a:lstStyle/>
          <a:p>
            <a:r>
              <a:rPr lang="en-GB" dirty="0"/>
              <a:t>Sources: Eikon from Refinitiv, IMF </a:t>
            </a:r>
            <a:r>
              <a:rPr lang="en-GB" i="1" dirty="0"/>
              <a:t>World Economic Outlook</a:t>
            </a:r>
            <a:r>
              <a:rPr lang="en-GB" dirty="0"/>
              <a:t> (</a:t>
            </a:r>
            <a:r>
              <a:rPr lang="en-GB" i="1" dirty="0"/>
              <a:t>WEO</a:t>
            </a:r>
            <a:r>
              <a:rPr lang="en-GB" dirty="0"/>
              <a:t>), National Bureau of Statistics of China, OECD, ONS and Bank calculations. </a:t>
            </a:r>
          </a:p>
          <a:p>
            <a:endParaRPr lang="en-GB" dirty="0"/>
          </a:p>
          <a:p>
            <a:r>
              <a:rPr lang="en-GB" dirty="0"/>
              <a:t>(a)	Figures in parentheses are shares in UK exports in 2019.</a:t>
            </a:r>
          </a:p>
          <a:p>
            <a:r>
              <a:rPr lang="en-GB" dirty="0"/>
              <a:t>(b)	Figures for 2020 Q4 are Bank staff projections.</a:t>
            </a:r>
          </a:p>
          <a:p>
            <a:r>
              <a:rPr lang="en-GB" dirty="0"/>
              <a:t>(c)	Estimates from 2010 Q4 onwards are from the National Bureau of Statistics of China.</a:t>
            </a:r>
          </a:p>
          <a:p>
            <a:r>
              <a:rPr lang="en-GB" dirty="0"/>
              <a:t>(d)	See footnote (c) of </a:t>
            </a:r>
            <a:r>
              <a:rPr lang="en-GB" b="1" dirty="0"/>
              <a:t>Table </a:t>
            </a:r>
            <a:r>
              <a:rPr lang="en-GB" b="1" dirty="0" smtClean="0"/>
              <a:t>1.C</a:t>
            </a:r>
            <a:r>
              <a:rPr lang="en-GB" dirty="0" smtClean="0"/>
              <a:t>. </a:t>
            </a:r>
            <a:r>
              <a:rPr lang="en-GB" dirty="0"/>
              <a:t>The forecast was finalised before the release of the preliminary flash estimate of euro-area GDP for Q4, so that has not been incorporated.</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1" y="1863654"/>
            <a:ext cx="7428790" cy="3794196"/>
          </a:xfrm>
          <a:prstGeom prst="rect">
            <a:avLst/>
          </a:prstGeom>
        </p:spPr>
      </p:pic>
    </p:spTree>
    <p:extLst>
      <p:ext uri="{BB962C8B-B14F-4D97-AF65-F5344CB8AC3E}">
        <p14:creationId xmlns:p14="http://schemas.microsoft.com/office/powerpoint/2010/main" val="34463747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2.27: </a:t>
            </a:r>
            <a:r>
              <a:rPr lang="en-GB" dirty="0"/>
              <a:t>Implied UK inflation expectations in financial markets are at similar levels to a year ago</a:t>
            </a:r>
            <a:endParaRPr lang="en-GB" i="1" dirty="0" smtClean="0"/>
          </a:p>
          <a:p>
            <a:pPr lvl="2"/>
            <a:r>
              <a:rPr lang="en-GB" dirty="0"/>
              <a:t>Changes in five-year, five-year forward inflation compensation</a:t>
            </a:r>
            <a:r>
              <a:rPr lang="en-GB" baseline="30000" dirty="0" smtClean="0"/>
              <a:t>(a</a:t>
            </a:r>
            <a:r>
              <a:rPr lang="en-GB" baseline="30000" dirty="0"/>
              <a:t>)</a:t>
            </a:r>
          </a:p>
          <a:p>
            <a:pPr lvl="2"/>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Bloomberg Finance L.P. and Bank calculations.</a:t>
            </a:r>
          </a:p>
          <a:p>
            <a:pPr marL="0" indent="0"/>
            <a:endParaRPr lang="en-GB" dirty="0"/>
          </a:p>
          <a:p>
            <a:r>
              <a:rPr lang="en-GB" dirty="0"/>
              <a:t>(a)	Derived from swaps. The instruments are linked to the UK RPI, US CPI and euro-area HICP measures of inflation.</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80205"/>
            <a:ext cx="5471781" cy="4707340"/>
          </a:xfrm>
          <a:prstGeom prst="rect">
            <a:avLst/>
          </a:prstGeom>
        </p:spPr>
      </p:pic>
    </p:spTree>
    <p:extLst>
      <p:ext uri="{BB962C8B-B14F-4D97-AF65-F5344CB8AC3E}">
        <p14:creationId xmlns:p14="http://schemas.microsoft.com/office/powerpoint/2010/main" val="1408231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smtClean="0"/>
              <a:t>Table 2.C: </a:t>
            </a:r>
            <a:r>
              <a:rPr lang="en-GB" dirty="0"/>
              <a:t>The MPC judges that inflation expectations remain well anchored</a:t>
            </a:r>
            <a:endParaRPr lang="en-GB" i="1" dirty="0" smtClean="0"/>
          </a:p>
          <a:p>
            <a:pPr lvl="2"/>
            <a:r>
              <a:rPr lang="en-GB" dirty="0"/>
              <a:t>Measures of inflation expectations</a:t>
            </a:r>
            <a:r>
              <a:rPr lang="en-GB" baseline="30000" dirty="0" smtClean="0"/>
              <a:t>(a</a:t>
            </a:r>
            <a:r>
              <a:rPr lang="en-GB" baseline="30000" dirty="0"/>
              <a:t>)</a:t>
            </a:r>
          </a:p>
          <a:p>
            <a:pPr lvl="2"/>
            <a:endParaRPr lang="en-GB" baseline="30000" dirty="0"/>
          </a:p>
        </p:txBody>
      </p:sp>
      <mc:AlternateContent xmlns:mc="http://schemas.openxmlformats.org/markup-compatibility/2006" xmlns:a14="http://schemas.microsoft.com/office/drawing/2010/main">
        <mc:Choice Requires="a14">
          <p:sp>
            <p:nvSpPr>
              <p:cNvPr id="3" name="Text Placeholder 2"/>
              <p:cNvSpPr>
                <a:spLocks noGrp="1"/>
              </p:cNvSpPr>
              <p:nvPr>
                <p:ph type="body" sz="quarter" idx="18"/>
              </p:nvPr>
            </p:nvSpPr>
            <p:spPr>
              <a:xfrm>
                <a:off x="7623175" y="1752600"/>
                <a:ext cx="4111624" cy="5105400"/>
              </a:xfrm>
            </p:spPr>
            <p:txBody>
              <a:bodyPr/>
              <a:lstStyle/>
              <a:p>
                <a:pPr marL="0" indent="0"/>
                <a:r>
                  <a:rPr lang="en-GB" dirty="0" smtClean="0"/>
                  <a:t>Sources</a:t>
                </a:r>
                <a:r>
                  <a:rPr lang="en-GB" dirty="0"/>
                  <a:t>: Bank of England, Bloomberg Finance L.P., CBI, Citigroup, Kantar, ONS, </a:t>
                </a:r>
                <a:r>
                  <a:rPr lang="en-GB" dirty="0" err="1"/>
                  <a:t>YouGov</a:t>
                </a:r>
                <a:r>
                  <a:rPr lang="en-GB" dirty="0"/>
                  <a:t> </a:t>
                </a:r>
                <a:r>
                  <a:rPr lang="en-GB" dirty="0" smtClean="0"/>
                  <a:t>and Bank </a:t>
                </a:r>
                <a:r>
                  <a:rPr lang="en-GB" dirty="0"/>
                  <a:t>calculations.</a:t>
                </a:r>
              </a:p>
              <a:p>
                <a:pPr marL="0" indent="0"/>
                <a:endParaRPr lang="en-GB" dirty="0"/>
              </a:p>
              <a:p>
                <a:r>
                  <a:rPr lang="en-GB" dirty="0"/>
                  <a:t>(a)	Data are not seasonally adjusted.</a:t>
                </a:r>
              </a:p>
              <a:p>
                <a:r>
                  <a:rPr lang="en-GB" dirty="0"/>
                  <a:t>(b)	Averages from 2000, or start of series, to 2007. Financial market data start in October 2004, </a:t>
                </a:r>
                <a:r>
                  <a:rPr lang="en-GB" dirty="0" err="1"/>
                  <a:t>YouGov</a:t>
                </a:r>
                <a:r>
                  <a:rPr lang="en-GB" dirty="0"/>
                  <a:t>/Citigroup data start in November 2005 and external forecasters’ data start in 2006 Q2.</a:t>
                </a:r>
              </a:p>
              <a:p>
                <a:r>
                  <a:rPr lang="en-GB" dirty="0"/>
                  <a:t>(c) 	The household surveys ask about expected changes in prices but do not reference a specific price index.</a:t>
                </a:r>
              </a:p>
              <a:p>
                <a:r>
                  <a:rPr lang="en-GB" dirty="0"/>
                  <a:t>(d)	CBI data for the distributive trades sector. Companies are asked about the expected percentage price change over the coming 12 months and the following 12 months in the markets in which they compete.</a:t>
                </a:r>
              </a:p>
              <a:p>
                <a:r>
                  <a:rPr lang="en-GB" dirty="0"/>
                  <a:t>(e)	Instantaneous RPI inflation one and three years ahead and five-year RPI</a:t>
                </a:r>
                <a14:m>
                  <m:oMath xmlns:m="http://schemas.openxmlformats.org/officeDocument/2006/math">
                    <m:r>
                      <a:rPr lang="en-GB" i="1" baseline="-25000" dirty="0">
                        <a:latin typeface="Cambria Math" panose="02040503050406030204" pitchFamily="18" charset="0"/>
                      </a:rPr>
                      <m:t> </m:t>
                    </m:r>
                  </m:oMath>
                </a14:m>
                <a:r>
                  <a:rPr lang="en-GB" dirty="0"/>
                  <a:t>inflation five years ahead, derived from swaps.</a:t>
                </a:r>
              </a:p>
              <a:p>
                <a:r>
                  <a:rPr lang="en-GB" dirty="0"/>
                  <a:t>(f)	Bank’s survey of external forecasters, CPI inflation rate three years </a:t>
                </a:r>
                <a:r>
                  <a:rPr lang="en-GB" dirty="0" smtClean="0"/>
                  <a:t>ahead.</a:t>
                </a:r>
                <a:endParaRPr lang="en-GB" dirty="0"/>
              </a:p>
            </p:txBody>
          </p:sp>
        </mc:Choice>
        <mc:Fallback xmlns="">
          <p:sp>
            <p:nvSpPr>
              <p:cNvPr id="3" name="Text Placeholder 2"/>
              <p:cNvSpPr>
                <a:spLocks noGrp="1" noRot="1" noChangeAspect="1" noMove="1" noResize="1" noEditPoints="1" noAdjustHandles="1" noChangeArrowheads="1" noChangeShapeType="1" noTextEdit="1"/>
              </p:cNvSpPr>
              <p:nvPr>
                <p:ph type="body" sz="quarter" idx="18"/>
              </p:nvPr>
            </p:nvSpPr>
            <p:spPr>
              <a:xfrm>
                <a:off x="7623175" y="1752600"/>
                <a:ext cx="4111624" cy="5105400"/>
              </a:xfrm>
              <a:blipFill>
                <a:blip r:embed="rId2"/>
                <a:stretch>
                  <a:fillRect l="-1929" r="-1187"/>
                </a:stretch>
              </a:blipFill>
            </p:spPr>
            <p:txBody>
              <a:bodyPr/>
              <a:lstStyle/>
              <a:p>
                <a:r>
                  <a:rPr lang="en-GB">
                    <a:noFill/>
                  </a:rPr>
                  <a:t> </a:t>
                </a:r>
              </a:p>
            </p:txBody>
          </p:sp>
        </mc:Fallback>
      </mc:AlternateContent>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16463"/>
            <a:ext cx="4057650" cy="4951037"/>
          </a:xfrm>
          <a:prstGeom prst="rect">
            <a:avLst/>
          </a:prstGeom>
        </p:spPr>
      </p:pic>
    </p:spTree>
    <p:extLst>
      <p:ext uri="{BB962C8B-B14F-4D97-AF65-F5344CB8AC3E}">
        <p14:creationId xmlns:p14="http://schemas.microsoft.com/office/powerpoint/2010/main" val="33557043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Box B</a:t>
            </a:r>
            <a:r>
              <a:rPr lang="en-GB" dirty="0" smtClean="0"/>
              <a:t>: </a:t>
            </a:r>
            <a:r>
              <a:rPr lang="en-GB" dirty="0" smtClean="0">
                <a:solidFill>
                  <a:schemeClr val="bg2">
                    <a:lumMod val="10000"/>
                  </a:schemeClr>
                </a:solidFill>
              </a:rPr>
              <a:t>Explaining </a:t>
            </a:r>
            <a:r>
              <a:rPr lang="en-GB" dirty="0">
                <a:solidFill>
                  <a:schemeClr val="bg2">
                    <a:lumMod val="10000"/>
                  </a:schemeClr>
                </a:solidFill>
              </a:rPr>
              <a:t>cross-country differences in GDP growth over the pandemic</a:t>
            </a:r>
          </a:p>
        </p:txBody>
      </p:sp>
    </p:spTree>
    <p:extLst>
      <p:ext uri="{BB962C8B-B14F-4D97-AF65-F5344CB8AC3E}">
        <p14:creationId xmlns:p14="http://schemas.microsoft.com/office/powerpoint/2010/main" val="33596535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A: </a:t>
            </a:r>
            <a:r>
              <a:rPr lang="en-GB" dirty="0"/>
              <a:t>The UK experienced one of the largest falls in real GDP among advanced economies in 2020; the fall in nominal GDP was around average</a:t>
            </a:r>
            <a:endParaRPr lang="en-GB" i="1" dirty="0" smtClean="0"/>
          </a:p>
          <a:p>
            <a:pPr lvl="2"/>
            <a:r>
              <a:rPr lang="en-GB" dirty="0"/>
              <a:t>Percentage changes in GDP from 2019 </a:t>
            </a:r>
            <a:r>
              <a:rPr lang="en-GB" dirty="0" smtClean="0"/>
              <a:t>Q4</a:t>
            </a:r>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a:t>
            </a:r>
            <a:r>
              <a:rPr lang="en-GB" dirty="0" err="1"/>
              <a:t>Eikon</a:t>
            </a:r>
            <a:r>
              <a:rPr lang="en-GB" dirty="0"/>
              <a:t> from </a:t>
            </a:r>
            <a:r>
              <a:rPr lang="en-GB" dirty="0" err="1"/>
              <a:t>Refinitiv</a:t>
            </a:r>
            <a:r>
              <a:rPr lang="en-GB" dirty="0"/>
              <a:t>, OECD, ONS and Bank calculations.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70269"/>
            <a:ext cx="6088698" cy="4606756"/>
          </a:xfrm>
          <a:prstGeom prst="rect">
            <a:avLst/>
          </a:prstGeom>
        </p:spPr>
      </p:pic>
    </p:spTree>
    <p:extLst>
      <p:ext uri="{BB962C8B-B14F-4D97-AF65-F5344CB8AC3E}">
        <p14:creationId xmlns:p14="http://schemas.microsoft.com/office/powerpoint/2010/main" val="21513543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B: </a:t>
            </a:r>
            <a:r>
              <a:rPr lang="en-GB" dirty="0"/>
              <a:t>The measurement of real government spending accounts for some of the differences in real GDP growth</a:t>
            </a:r>
            <a:endParaRPr lang="en-GB" i="1" dirty="0" smtClean="0"/>
          </a:p>
          <a:p>
            <a:pPr lvl="2"/>
            <a:r>
              <a:rPr lang="en-GB" dirty="0"/>
              <a:t>Contributions to changes in real GDP between 2019 Q4 and 2020 </a:t>
            </a:r>
            <a:r>
              <a:rPr lang="en-GB" dirty="0" smtClean="0"/>
              <a:t>Q3</a:t>
            </a:r>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a:t>
            </a:r>
            <a:r>
              <a:rPr lang="en-GB" dirty="0" err="1"/>
              <a:t>Eikon</a:t>
            </a:r>
            <a:r>
              <a:rPr lang="en-GB" dirty="0"/>
              <a:t> from </a:t>
            </a:r>
            <a:r>
              <a:rPr lang="en-GB" dirty="0" err="1"/>
              <a:t>Refinitiv</a:t>
            </a:r>
            <a:r>
              <a:rPr lang="en-GB" dirty="0"/>
              <a:t>, OECD, ONS and Bank calculations.</a:t>
            </a:r>
          </a:p>
          <a:p>
            <a:pPr marL="0" indent="0"/>
            <a:endParaRPr lang="en-GB" dirty="0"/>
          </a:p>
          <a:p>
            <a:r>
              <a:rPr lang="en-GB" dirty="0"/>
              <a:t>(a)	Calculated as a residual.</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193318"/>
            <a:ext cx="5411430" cy="4439116"/>
          </a:xfrm>
          <a:prstGeom prst="rect">
            <a:avLst/>
          </a:prstGeom>
        </p:spPr>
      </p:pic>
    </p:spTree>
    <p:extLst>
      <p:ext uri="{BB962C8B-B14F-4D97-AF65-F5344CB8AC3E}">
        <p14:creationId xmlns:p14="http://schemas.microsoft.com/office/powerpoint/2010/main" val="40129894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C: </a:t>
            </a:r>
            <a:r>
              <a:rPr lang="en-GB" dirty="0"/>
              <a:t>Spending on services has been relatively weak in the UK</a:t>
            </a:r>
            <a:endParaRPr lang="en-GB" i="1" dirty="0" smtClean="0"/>
          </a:p>
          <a:p>
            <a:pPr lvl="2"/>
            <a:r>
              <a:rPr lang="en-GB" dirty="0"/>
              <a:t>Percentage changes in real services consumption between </a:t>
            </a:r>
            <a:r>
              <a:rPr lang="en-GB" dirty="0" smtClean="0"/>
              <a:t>2019 </a:t>
            </a:r>
            <a:r>
              <a:rPr lang="en-GB" dirty="0"/>
              <a:t>Q4 and 2020 </a:t>
            </a:r>
            <a:r>
              <a:rPr lang="en-GB" dirty="0" smtClean="0"/>
              <a:t>Q3</a:t>
            </a:r>
            <a:r>
              <a:rPr lang="en-GB" baseline="30000" dirty="0"/>
              <a:t>(a)</a:t>
            </a:r>
          </a:p>
          <a:p>
            <a:pPr lvl="2"/>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US Bureau of Economic Analysis, </a:t>
            </a:r>
            <a:r>
              <a:rPr lang="en-GB" dirty="0" err="1"/>
              <a:t>Eikon</a:t>
            </a:r>
            <a:r>
              <a:rPr lang="en-GB" dirty="0"/>
              <a:t> from </a:t>
            </a:r>
            <a:r>
              <a:rPr lang="en-GB" dirty="0" err="1"/>
              <a:t>Refinitiv</a:t>
            </a:r>
            <a:r>
              <a:rPr lang="en-GB" dirty="0"/>
              <a:t>, Eurostat, ONS and Bank calculations.</a:t>
            </a:r>
          </a:p>
          <a:p>
            <a:pPr marL="0" indent="0"/>
            <a:endParaRPr lang="en-GB" dirty="0"/>
          </a:p>
          <a:p>
            <a:r>
              <a:rPr lang="en-GB" dirty="0"/>
              <a:t>(a)	Data are not available for Spain.</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0184"/>
            <a:ext cx="5418136" cy="4432410"/>
          </a:xfrm>
          <a:prstGeom prst="rect">
            <a:avLst/>
          </a:prstGeom>
        </p:spPr>
      </p:pic>
    </p:spTree>
    <p:extLst>
      <p:ext uri="{BB962C8B-B14F-4D97-AF65-F5344CB8AC3E}">
        <p14:creationId xmlns:p14="http://schemas.microsoft.com/office/powerpoint/2010/main" val="9117889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t>
            </a:r>
            <a:r>
              <a:rPr lang="en-GB" b="1" dirty="0" smtClean="0"/>
              <a:t>D: </a:t>
            </a:r>
            <a:r>
              <a:rPr lang="en-GB" dirty="0"/>
              <a:t>Surveys suggest attitudes towards </a:t>
            </a:r>
            <a:r>
              <a:rPr lang="en-GB" dirty="0" err="1"/>
              <a:t>Covid</a:t>
            </a:r>
            <a:r>
              <a:rPr lang="en-GB" dirty="0"/>
              <a:t> were broadly similar across countries</a:t>
            </a:r>
            <a:endParaRPr lang="en-GB" i="1" dirty="0" smtClean="0"/>
          </a:p>
          <a:p>
            <a:pPr lvl="2"/>
            <a:r>
              <a:rPr lang="en-GB" dirty="0"/>
              <a:t>Attitudes and behaviour changes in response to Covid-19 in 2020 Q2 and </a:t>
            </a:r>
            <a:r>
              <a:rPr lang="en-GB" dirty="0" smtClean="0"/>
              <a:t>Q3</a:t>
            </a:r>
            <a:endParaRPr lang="en-GB" baseline="30000" dirty="0" smtClean="0"/>
          </a:p>
          <a:p>
            <a:pPr lvl="2"/>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a:t>
            </a:r>
            <a:r>
              <a:rPr lang="en-GB" dirty="0" err="1"/>
              <a:t>YouGov</a:t>
            </a:r>
            <a:r>
              <a:rPr lang="en-GB" dirty="0"/>
              <a:t> and Bank calculations.</a:t>
            </a:r>
          </a:p>
          <a:p>
            <a:pPr marL="0" indent="0"/>
            <a:endParaRPr lang="en-GB" dirty="0"/>
          </a:p>
          <a:p>
            <a:r>
              <a:rPr lang="en-GB" dirty="0"/>
              <a:t>(a)	Question: ‘Are you scared you will contract Covid-19?’. Chart shows the percentage responding ‘very’ or ‘somewhat’.</a:t>
            </a:r>
          </a:p>
          <a:p>
            <a:r>
              <a:rPr lang="en-GB" dirty="0"/>
              <a:t>(b)	Question: ‘Thinking about the last 7 days, how often have you taken the following measures to protect yourself or others from Covid-19?’. Chart shows the percentage responding ‘always’ or ‘frequently’.</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851804"/>
            <a:ext cx="5431547" cy="4834746"/>
          </a:xfrm>
          <a:prstGeom prst="rect">
            <a:avLst/>
          </a:prstGeom>
        </p:spPr>
      </p:pic>
    </p:spTree>
    <p:extLst>
      <p:ext uri="{BB962C8B-B14F-4D97-AF65-F5344CB8AC3E}">
        <p14:creationId xmlns:p14="http://schemas.microsoft.com/office/powerpoint/2010/main" val="273155430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5" y="2741612"/>
            <a:ext cx="11168136" cy="1538287"/>
          </a:xfrm>
        </p:spPr>
        <p:txBody>
          <a:bodyPr/>
          <a:lstStyle/>
          <a:p>
            <a:r>
              <a:rPr lang="en-GB" b="1" dirty="0"/>
              <a:t>Box </a:t>
            </a:r>
            <a:r>
              <a:rPr lang="en-GB" b="1" dirty="0" smtClean="0"/>
              <a:t>C: </a:t>
            </a:r>
            <a:r>
              <a:rPr lang="en-GB" dirty="0" smtClean="0">
                <a:solidFill>
                  <a:schemeClr val="bg2">
                    <a:lumMod val="10000"/>
                  </a:schemeClr>
                </a:solidFill>
              </a:rPr>
              <a:t>Agents</a:t>
            </a:r>
            <a:r>
              <a:rPr lang="en-GB" dirty="0">
                <a:solidFill>
                  <a:schemeClr val="bg2">
                    <a:lumMod val="10000"/>
                  </a:schemeClr>
                </a:solidFill>
              </a:rPr>
              <a:t>’ update on business conditions</a:t>
            </a:r>
          </a:p>
        </p:txBody>
      </p:sp>
    </p:spTree>
    <p:extLst>
      <p:ext uri="{BB962C8B-B14F-4D97-AF65-F5344CB8AC3E}">
        <p14:creationId xmlns:p14="http://schemas.microsoft.com/office/powerpoint/2010/main" val="16993520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A: </a:t>
            </a:r>
            <a:r>
              <a:rPr lang="en-GB" dirty="0"/>
              <a:t>Pay settlements are expected to be lower in 2021 than 2020</a:t>
            </a:r>
          </a:p>
          <a:p>
            <a:pPr lvl="2"/>
            <a:r>
              <a:rPr lang="en-GB" dirty="0"/>
              <a:t>Pay settlements</a:t>
            </a:r>
            <a:r>
              <a:rPr lang="en-GB" baseline="30000" dirty="0"/>
              <a:t>(a)</a:t>
            </a:r>
          </a:p>
        </p:txBody>
      </p:sp>
      <p:sp>
        <p:nvSpPr>
          <p:cNvPr id="3" name="Text Placeholder 2"/>
          <p:cNvSpPr>
            <a:spLocks noGrp="1"/>
          </p:cNvSpPr>
          <p:nvPr>
            <p:ph type="body" sz="quarter" idx="18"/>
          </p:nvPr>
        </p:nvSpPr>
        <p:spPr/>
        <p:txBody>
          <a:bodyPr/>
          <a:lstStyle/>
          <a:p>
            <a:endParaRPr lang="en-GB" dirty="0"/>
          </a:p>
          <a:p>
            <a:pPr lvl="3"/>
            <a:r>
              <a:rPr lang="en-GB" dirty="0"/>
              <a:t>Source: Bank of England, including the wage settlements database (which draws on information from the Bank’s Agents, Incomes Data Research, Incomes Data Services, Industrial Relations Services and the Labour Research Department).</a:t>
            </a:r>
          </a:p>
          <a:p>
            <a:endParaRPr lang="en-GB" dirty="0"/>
          </a:p>
          <a:p>
            <a:r>
              <a:rPr lang="en-GB" dirty="0"/>
              <a:t>(a)	Companies were asked to state their average UK pay settlement for 2020 and their expected average UK pay settlement for 2021.</a:t>
            </a:r>
          </a:p>
          <a:p>
            <a:r>
              <a:rPr lang="en-GB" dirty="0"/>
              <a:t>(b)	Average over the previous 12 months, based on monthly data.</a:t>
            </a:r>
          </a:p>
          <a:p>
            <a:r>
              <a:rPr lang="en-GB" dirty="0"/>
              <a:t>(c)	Data gathered from the 2021 Agents’ survey on pay and costs.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547115"/>
            <a:ext cx="9355015" cy="3679309"/>
          </a:xfrm>
          <a:prstGeom prst="rect">
            <a:avLst/>
          </a:prstGeom>
        </p:spPr>
      </p:pic>
    </p:spTree>
    <p:extLst>
      <p:ext uri="{BB962C8B-B14F-4D97-AF65-F5344CB8AC3E}">
        <p14:creationId xmlns:p14="http://schemas.microsoft.com/office/powerpoint/2010/main" val="2045913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2.2: </a:t>
            </a:r>
            <a:r>
              <a:rPr lang="en-GB" dirty="0" smtClean="0"/>
              <a:t>Confirmed </a:t>
            </a:r>
            <a:r>
              <a:rPr lang="en-GB" dirty="0" err="1" smtClean="0"/>
              <a:t>Covid</a:t>
            </a:r>
            <a:r>
              <a:rPr lang="en-GB" dirty="0" smtClean="0"/>
              <a:t> cases rose sharply in some countries over the past three months</a:t>
            </a:r>
          </a:p>
          <a:p>
            <a:pPr lvl="2"/>
            <a:r>
              <a:rPr lang="en-GB" dirty="0" smtClean="0"/>
              <a:t>Daily new confirmed Covid-19 cases in selected countries</a:t>
            </a:r>
            <a:r>
              <a:rPr lang="en-GB" baseline="30000" dirty="0" smtClean="0"/>
              <a:t>(a)</a:t>
            </a:r>
            <a:endParaRPr lang="en-GB" baseline="30000" dirty="0"/>
          </a:p>
        </p:txBody>
      </p:sp>
      <mc:AlternateContent xmlns:mc="http://schemas.openxmlformats.org/markup-compatibility/2006" xmlns:a14="http://schemas.microsoft.com/office/drawing/2010/main">
        <mc:Choice Requires="a14">
          <p:sp>
            <p:nvSpPr>
              <p:cNvPr id="3" name="Text Placeholder 2"/>
              <p:cNvSpPr>
                <a:spLocks noGrp="1"/>
              </p:cNvSpPr>
              <p:nvPr>
                <p:ph type="body" sz="quarter" idx="18"/>
              </p:nvPr>
            </p:nvSpPr>
            <p:spPr/>
            <p:txBody>
              <a:bodyPr/>
              <a:lstStyle/>
              <a:p>
                <a:pPr lvl="3"/>
                <a:r>
                  <a:rPr lang="en-GB" dirty="0"/>
                  <a:t>Sources: COVID-19 Data Repository by the Centre for Systems Science </a:t>
                </a:r>
                <a:r>
                  <a:rPr lang="en-GB" dirty="0" smtClean="0"/>
                  <a:t>and</a:t>
                </a:r>
                <a14:m>
                  <m:oMath xmlns:m="http://schemas.openxmlformats.org/officeDocument/2006/math">
                    <m:r>
                      <a:rPr lang="en-GB" i="1" dirty="0" smtClean="0">
                        <a:latin typeface="Cambria Math" panose="02040503050406030204" pitchFamily="18" charset="0"/>
                      </a:rPr>
                      <m:t> </m:t>
                    </m:r>
                  </m:oMath>
                </a14:m>
                <a:r>
                  <a:rPr lang="en-GB" dirty="0"/>
                  <a:t>Engineering (CSSE) at Johns Hopkins University, World Bank and </a:t>
                </a:r>
                <a:r>
                  <a:rPr lang="en-GB" dirty="0" smtClean="0"/>
                  <a:t>Bank</a:t>
                </a:r>
                <a14:m>
                  <m:oMath xmlns:m="http://schemas.openxmlformats.org/officeDocument/2006/math">
                    <m:r>
                      <a:rPr lang="en-GB" i="1" baseline="-25000" dirty="0" smtClean="0">
                        <a:latin typeface="Cambria Math" panose="02040503050406030204" pitchFamily="18" charset="0"/>
                      </a:rPr>
                      <m:t> </m:t>
                    </m:r>
                  </m:oMath>
                </a14:m>
                <a:r>
                  <a:rPr lang="en-GB" dirty="0" smtClean="0"/>
                  <a:t>calculations</a:t>
                </a:r>
                <a:r>
                  <a:rPr lang="en-GB" dirty="0"/>
                  <a:t>.</a:t>
                </a:r>
              </a:p>
              <a:p>
                <a:endParaRPr lang="en-GB" dirty="0"/>
              </a:p>
              <a:p>
                <a:r>
                  <a:rPr lang="en-GB" dirty="0"/>
                  <a:t>(a)	Seven-day moving averages, scaled by 2019 population. Data are shown to 22 January and are not seasonally adjusted. Cases in overseas departments are included in line with World Bank definitions of population. </a:t>
                </a:r>
              </a:p>
              <a:p>
                <a:r>
                  <a:rPr lang="en-GB" dirty="0"/>
                  <a:t>(b)	Series includes Brazil, India, Indonesia, Mexico, Russia, South Africa and Turkey.</a:t>
                </a:r>
              </a:p>
            </p:txBody>
          </p:sp>
        </mc:Choice>
        <mc:Fallback xmlns="">
          <p:sp>
            <p:nvSpPr>
              <p:cNvPr id="3" name="Text Placeholder 2"/>
              <p:cNvSpPr>
                <a:spLocks noGrp="1" noRot="1" noChangeAspect="1" noMove="1" noResize="1" noEditPoints="1" noAdjustHandles="1" noChangeArrowheads="1" noChangeShapeType="1" noTextEdit="1"/>
              </p:cNvSpPr>
              <p:nvPr>
                <p:ph type="body" sz="quarter" idx="18"/>
              </p:nvPr>
            </p:nvSpPr>
            <p:spPr>
              <a:blipFill>
                <a:blip r:embed="rId2"/>
                <a:stretch>
                  <a:fillRect l="-1929" r="-1929"/>
                </a:stretch>
              </a:blipFill>
            </p:spPr>
            <p:txBody>
              <a:bodyPr/>
              <a:lstStyle/>
              <a:p>
                <a:r>
                  <a:rPr lang="en-GB">
                    <a:noFill/>
                  </a:rPr>
                  <a:t> </a:t>
                </a:r>
              </a:p>
            </p:txBody>
          </p:sp>
        </mc:Fallback>
      </mc:AlternateContent>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9991" y="1968395"/>
            <a:ext cx="5626009" cy="4673812"/>
          </a:xfrm>
          <a:prstGeom prst="rect">
            <a:avLst/>
          </a:prstGeom>
        </p:spPr>
      </p:pic>
    </p:spTree>
    <p:extLst>
      <p:ext uri="{BB962C8B-B14F-4D97-AF65-F5344CB8AC3E}">
        <p14:creationId xmlns:p14="http://schemas.microsoft.com/office/powerpoint/2010/main" val="14846218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2.3: </a:t>
            </a:r>
            <a:r>
              <a:rPr lang="en-GB" dirty="0"/>
              <a:t>Mobility has fallen, albeit to a slightly lesser extent than during the first wave of the pandemic</a:t>
            </a:r>
          </a:p>
          <a:p>
            <a:pPr lvl="2"/>
            <a:r>
              <a:rPr lang="en-GB" dirty="0"/>
              <a:t>Apple mobility </a:t>
            </a:r>
            <a:r>
              <a:rPr lang="en-GB" dirty="0" smtClean="0"/>
              <a:t>indices</a:t>
            </a:r>
            <a:r>
              <a:rPr lang="en-GB" baseline="30000" dirty="0"/>
              <a:t>(a)</a:t>
            </a:r>
          </a:p>
          <a:p>
            <a:pPr lvl="2"/>
            <a:endParaRPr lang="en-GB" dirty="0"/>
          </a:p>
        </p:txBody>
      </p:sp>
      <mc:AlternateContent xmlns:mc="http://schemas.openxmlformats.org/markup-compatibility/2006" xmlns:a14="http://schemas.microsoft.com/office/drawing/2010/main">
        <mc:Choice Requires="a14">
          <p:sp>
            <p:nvSpPr>
              <p:cNvPr id="3" name="Text Placeholder 2"/>
              <p:cNvSpPr>
                <a:spLocks noGrp="1"/>
              </p:cNvSpPr>
              <p:nvPr>
                <p:ph type="body" sz="quarter" idx="18"/>
              </p:nvPr>
            </p:nvSpPr>
            <p:spPr/>
            <p:txBody>
              <a:bodyPr/>
              <a:lstStyle/>
              <a:p>
                <a:r>
                  <a:rPr lang="en-GB" dirty="0"/>
                  <a:t>Sources: Apple Mobility Index, IMF </a:t>
                </a:r>
                <a:r>
                  <a:rPr lang="en-GB" i="1" dirty="0"/>
                  <a:t>WEO</a:t>
                </a:r>
                <a:r>
                  <a:rPr lang="en-GB" dirty="0"/>
                  <a:t> and Bank calculations.</a:t>
                </a:r>
              </a:p>
              <a:p>
                <a:endParaRPr lang="en-GB" dirty="0"/>
              </a:p>
              <a:p>
                <a:r>
                  <a:rPr lang="en-GB" dirty="0"/>
                  <a:t>(a)	Level of requests for directions in Apple Maps. Mobility is assumed to stay</a:t>
                </a:r>
                <a14:m>
                  <m:oMath xmlns:m="http://schemas.openxmlformats.org/officeDocument/2006/math">
                    <m:r>
                      <a:rPr lang="en-GB" i="1" dirty="0" smtClean="0">
                        <a:latin typeface="Cambria Math" panose="02040503050406030204" pitchFamily="18" charset="0"/>
                      </a:rPr>
                      <m:t> </m:t>
                    </m:r>
                  </m:oMath>
                </a14:m>
                <a:r>
                  <a:rPr lang="en-GB" dirty="0"/>
                  <a:t>constant where data are missing. Seven-day moving averages to 22</a:t>
                </a:r>
                <a14:m>
                  <m:oMath xmlns:m="http://schemas.openxmlformats.org/officeDocument/2006/math">
                    <m:r>
                      <a:rPr lang="en-GB" i="1" dirty="0" smtClean="0">
                        <a:latin typeface="Cambria Math" panose="02040503050406030204" pitchFamily="18" charset="0"/>
                      </a:rPr>
                      <m:t> </m:t>
                    </m:r>
                  </m:oMath>
                </a14:m>
                <a:r>
                  <a:rPr lang="en-GB" dirty="0"/>
                  <a:t>January. Data are not seasonally adjusted.</a:t>
                </a:r>
              </a:p>
              <a:p>
                <a:r>
                  <a:rPr lang="en-GB" dirty="0"/>
                  <a:t>(b)	The average of indices for Brazil, India, Indonesia, Mexico, Russia, South Africa and Turkey weighted by their shares in PPP-weighted world GDP.</a:t>
                </a:r>
              </a:p>
            </p:txBody>
          </p:sp>
        </mc:Choice>
        <mc:Fallback xmlns="">
          <p:sp>
            <p:nvSpPr>
              <p:cNvPr id="3" name="Text Placeholder 2"/>
              <p:cNvSpPr>
                <a:spLocks noGrp="1" noRot="1" noChangeAspect="1" noMove="1" noResize="1" noEditPoints="1" noAdjustHandles="1" noChangeArrowheads="1" noChangeShapeType="1" noTextEdit="1"/>
              </p:cNvSpPr>
              <p:nvPr>
                <p:ph type="body" sz="quarter" idx="18"/>
              </p:nvPr>
            </p:nvSpPr>
            <p:spPr>
              <a:blipFill>
                <a:blip r:embed="rId2"/>
                <a:stretch>
                  <a:fillRect l="-1929"/>
                </a:stretch>
              </a:blipFill>
            </p:spPr>
            <p:txBody>
              <a:bodyPr/>
              <a:lstStyle/>
              <a:p>
                <a:r>
                  <a:rPr lang="en-GB">
                    <a:noFill/>
                  </a:rPr>
                  <a:t> </a:t>
                </a:r>
              </a:p>
            </p:txBody>
          </p:sp>
        </mc:Fallback>
      </mc:AlternateContent>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425" y="1965113"/>
            <a:ext cx="5525425" cy="4673812"/>
          </a:xfrm>
          <a:prstGeom prst="rect">
            <a:avLst/>
          </a:prstGeom>
        </p:spPr>
      </p:pic>
    </p:spTree>
    <p:extLst>
      <p:ext uri="{BB962C8B-B14F-4D97-AF65-F5344CB8AC3E}">
        <p14:creationId xmlns:p14="http://schemas.microsoft.com/office/powerpoint/2010/main" val="2004697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2.4: </a:t>
            </a:r>
            <a:r>
              <a:rPr lang="en-GB" dirty="0"/>
              <a:t>UK-weighted world GDP is projected to be flat in 2021 Q1</a:t>
            </a:r>
          </a:p>
          <a:p>
            <a:pPr lvl="2"/>
            <a:r>
              <a:rPr lang="en-GB" dirty="0"/>
              <a:t>UK-weighted world </a:t>
            </a:r>
            <a:r>
              <a:rPr lang="en-GB" dirty="0" smtClean="0"/>
              <a:t>GDP</a:t>
            </a:r>
            <a:r>
              <a:rPr lang="en-GB" baseline="30000" dirty="0"/>
              <a:t>(a)</a:t>
            </a:r>
          </a:p>
          <a:p>
            <a:pPr lvl="2"/>
            <a:endParaRPr lang="en-GB" dirty="0"/>
          </a:p>
        </p:txBody>
      </p:sp>
      <p:sp>
        <p:nvSpPr>
          <p:cNvPr id="3" name="Text Placeholder 2"/>
          <p:cNvSpPr>
            <a:spLocks noGrp="1"/>
          </p:cNvSpPr>
          <p:nvPr>
            <p:ph type="body" sz="quarter" idx="18"/>
          </p:nvPr>
        </p:nvSpPr>
        <p:spPr/>
        <p:txBody>
          <a:bodyPr/>
          <a:lstStyle/>
          <a:p>
            <a:r>
              <a:rPr lang="en-GB" dirty="0"/>
              <a:t>Sources: Eikon from Refinitiv, IMF </a:t>
            </a:r>
            <a:r>
              <a:rPr lang="en-GB" i="1" dirty="0"/>
              <a:t>WEO</a:t>
            </a:r>
            <a:r>
              <a:rPr lang="en-GB" dirty="0"/>
              <a:t>, ONS and Bank calculations.</a:t>
            </a:r>
          </a:p>
          <a:p>
            <a:endParaRPr lang="en-GB" dirty="0"/>
          </a:p>
          <a:p>
            <a:r>
              <a:rPr lang="en-GB" dirty="0"/>
              <a:t>(a)	See footnote (c) of </a:t>
            </a:r>
            <a:r>
              <a:rPr lang="en-GB" b="1" dirty="0"/>
              <a:t>Table </a:t>
            </a:r>
            <a:r>
              <a:rPr lang="en-GB" b="1" dirty="0" smtClean="0"/>
              <a:t>1.C</a:t>
            </a:r>
            <a:r>
              <a:rPr lang="en-GB" dirty="0" smtClean="0"/>
              <a:t>. </a:t>
            </a:r>
            <a:r>
              <a:rPr lang="en-GB" dirty="0"/>
              <a:t>Diamonds represent Bank staff projections for 2020 Q4 and 2021 Q1.</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61689"/>
            <a:ext cx="5498603" cy="4687223"/>
          </a:xfrm>
          <a:prstGeom prst="rect">
            <a:avLst/>
          </a:prstGeom>
        </p:spPr>
      </p:pic>
    </p:spTree>
    <p:extLst>
      <p:ext uri="{BB962C8B-B14F-4D97-AF65-F5344CB8AC3E}">
        <p14:creationId xmlns:p14="http://schemas.microsoft.com/office/powerpoint/2010/main" val="24575420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2.5: </a:t>
            </a:r>
            <a:r>
              <a:rPr lang="en-GB" dirty="0"/>
              <a:t>Fiscal policy is providing significant support to global activity</a:t>
            </a:r>
          </a:p>
          <a:p>
            <a:pPr lvl="2"/>
            <a:r>
              <a:rPr lang="en-GB" dirty="0"/>
              <a:t>General government net </a:t>
            </a:r>
            <a:r>
              <a:rPr lang="en-GB" dirty="0" smtClean="0"/>
              <a:t>borrowing</a:t>
            </a:r>
            <a:r>
              <a:rPr lang="en-GB" baseline="30000" dirty="0"/>
              <a:t>(a)</a:t>
            </a:r>
          </a:p>
          <a:p>
            <a:pPr lvl="2"/>
            <a:endParaRPr lang="en-GB" dirty="0"/>
          </a:p>
        </p:txBody>
      </p:sp>
      <p:sp>
        <p:nvSpPr>
          <p:cNvPr id="3" name="Text Placeholder 2"/>
          <p:cNvSpPr>
            <a:spLocks noGrp="1"/>
          </p:cNvSpPr>
          <p:nvPr>
            <p:ph type="body" sz="quarter" idx="18"/>
          </p:nvPr>
        </p:nvSpPr>
        <p:spPr/>
        <p:txBody>
          <a:bodyPr/>
          <a:lstStyle/>
          <a:p>
            <a:r>
              <a:rPr lang="en-GB" dirty="0"/>
              <a:t>Source: IMF </a:t>
            </a:r>
            <a:r>
              <a:rPr lang="en-GB" i="1" dirty="0"/>
              <a:t>WEO</a:t>
            </a:r>
            <a:r>
              <a:rPr lang="en-GB" dirty="0"/>
              <a:t>.</a:t>
            </a:r>
          </a:p>
          <a:p>
            <a:endParaRPr lang="en-GB" dirty="0"/>
          </a:p>
          <a:p>
            <a:r>
              <a:rPr lang="en-GB" dirty="0"/>
              <a:t>(a)	Average net borrowing in 2010–19 and IMF projections for 2020 and 2021. Data are from the October 2020 </a:t>
            </a:r>
            <a:r>
              <a:rPr lang="en-GB" i="1" dirty="0"/>
              <a:t>WEO</a:t>
            </a:r>
            <a:r>
              <a:rPr lang="en-GB" dirty="0"/>
              <a:t>, so they do not reflect policy announcements since then.</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172987"/>
            <a:ext cx="5438253" cy="4465938"/>
          </a:xfrm>
          <a:prstGeom prst="rect">
            <a:avLst/>
          </a:prstGeom>
        </p:spPr>
      </p:pic>
    </p:spTree>
    <p:extLst>
      <p:ext uri="{BB962C8B-B14F-4D97-AF65-F5344CB8AC3E}">
        <p14:creationId xmlns:p14="http://schemas.microsoft.com/office/powerpoint/2010/main" val="42531855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2.6: </a:t>
            </a:r>
            <a:r>
              <a:rPr lang="en-GB" dirty="0"/>
              <a:t>Monetary policy remains accommodative in advanced economies</a:t>
            </a:r>
          </a:p>
          <a:p>
            <a:pPr lvl="2"/>
            <a:r>
              <a:rPr lang="en-GB" dirty="0"/>
              <a:t>International forward interest </a:t>
            </a:r>
            <a:r>
              <a:rPr lang="en-GB" dirty="0" smtClean="0"/>
              <a:t>rates</a:t>
            </a:r>
            <a:r>
              <a:rPr lang="en-GB" baseline="30000" dirty="0"/>
              <a:t>(a)</a:t>
            </a:r>
          </a:p>
          <a:p>
            <a:pPr lvl="2"/>
            <a:endParaRPr lang="en-GB" dirty="0"/>
          </a:p>
        </p:txBody>
      </p:sp>
      <p:sp>
        <p:nvSpPr>
          <p:cNvPr id="3" name="Text Placeholder 2"/>
          <p:cNvSpPr>
            <a:spLocks noGrp="1"/>
          </p:cNvSpPr>
          <p:nvPr>
            <p:ph type="body" sz="quarter" idx="18"/>
          </p:nvPr>
        </p:nvSpPr>
        <p:spPr/>
        <p:txBody>
          <a:bodyPr/>
          <a:lstStyle/>
          <a:p>
            <a:r>
              <a:rPr lang="en-GB" dirty="0"/>
              <a:t>Sources: Bloomberg Finance L.P. and Bank calculations.</a:t>
            </a:r>
          </a:p>
          <a:p>
            <a:endParaRPr lang="en-GB" dirty="0"/>
          </a:p>
          <a:p>
            <a:r>
              <a:rPr lang="en-GB" dirty="0"/>
              <a:t>(a)	All data as of 27 January 2021. The February and November curves are estimated using instantaneous forward overnight index swap rates in the 15 working days to 27 January 2021 and 28 October 2020 respectively.</a:t>
            </a:r>
          </a:p>
          <a:p>
            <a:r>
              <a:rPr lang="en-GB" dirty="0"/>
              <a:t>(b)	Upper bound of the target range.</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19926"/>
            <a:ext cx="5491897" cy="4418999"/>
          </a:xfrm>
          <a:prstGeom prst="rect">
            <a:avLst/>
          </a:prstGeom>
        </p:spPr>
      </p:pic>
    </p:spTree>
    <p:extLst>
      <p:ext uri="{BB962C8B-B14F-4D97-AF65-F5344CB8AC3E}">
        <p14:creationId xmlns:p14="http://schemas.microsoft.com/office/powerpoint/2010/main" val="40368785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Chart 2.7: </a:t>
            </a:r>
            <a:r>
              <a:rPr lang="en-GB" dirty="0"/>
              <a:t>Global equity prices have increased substantially since the November </a:t>
            </a:r>
            <a:r>
              <a:rPr lang="en-GB" i="1" dirty="0"/>
              <a:t>Report</a:t>
            </a:r>
            <a:endParaRPr lang="en-GB" dirty="0"/>
          </a:p>
          <a:p>
            <a:pPr lvl="2"/>
            <a:r>
              <a:rPr lang="en-GB" dirty="0"/>
              <a:t>International equity </a:t>
            </a:r>
            <a:r>
              <a:rPr lang="en-GB" dirty="0" smtClean="0"/>
              <a:t>prices</a:t>
            </a:r>
            <a:r>
              <a:rPr lang="en-GB" baseline="30000" dirty="0" smtClean="0"/>
              <a:t>(a)(b)</a:t>
            </a:r>
            <a:endParaRPr lang="en-GB" baseline="30000" dirty="0"/>
          </a:p>
        </p:txBody>
      </p:sp>
      <mc:AlternateContent xmlns:mc="http://schemas.openxmlformats.org/markup-compatibility/2006" xmlns:a14="http://schemas.microsoft.com/office/drawing/2010/main">
        <mc:Choice Requires="a14">
          <p:sp>
            <p:nvSpPr>
              <p:cNvPr id="3" name="Text Placeholder 2"/>
              <p:cNvSpPr>
                <a:spLocks noGrp="1"/>
              </p:cNvSpPr>
              <p:nvPr>
                <p:ph type="body" sz="quarter" idx="18"/>
              </p:nvPr>
            </p:nvSpPr>
            <p:spPr/>
            <p:txBody>
              <a:bodyPr/>
              <a:lstStyle/>
              <a:p>
                <a:r>
                  <a:rPr lang="en-GB" dirty="0" smtClean="0"/>
                  <a:t>Sources</a:t>
                </a:r>
                <a:r>
                  <a:rPr lang="en-GB" dirty="0"/>
                  <a:t>: Eikon by Refinitiv, MSCI and Bank calculations.</a:t>
                </a:r>
              </a:p>
              <a:p>
                <a:endParaRPr lang="en-GB" dirty="0"/>
              </a:p>
              <a:p>
                <a:r>
                  <a:rPr lang="en-GB" dirty="0"/>
                  <a:t>(a)	In local currency terms, except for MSCI Emerging Markets which is in </a:t>
                </a:r>
                <a:r>
                  <a:rPr lang="en-GB" dirty="0" smtClean="0"/>
                  <a:t>US</a:t>
                </a:r>
                <a14:m>
                  <m:oMath xmlns:m="http://schemas.openxmlformats.org/officeDocument/2006/math">
                    <m:r>
                      <a:rPr lang="en-GB" i="1" baseline="-25000" dirty="0">
                        <a:latin typeface="Cambria Math" panose="02040503050406030204" pitchFamily="18" charset="0"/>
                      </a:rPr>
                      <m:t> </m:t>
                    </m:r>
                  </m:oMath>
                </a14:m>
                <a:r>
                  <a:rPr lang="en-GB" dirty="0" smtClean="0"/>
                  <a:t>dollar </a:t>
                </a:r>
                <a:r>
                  <a:rPr lang="en-GB" dirty="0"/>
                  <a:t>terms.</a:t>
                </a:r>
              </a:p>
              <a:p>
                <a:r>
                  <a:rPr lang="en-GB" dirty="0" smtClean="0"/>
                  <a:t>(b)	The MSCI Inc. disclaimer of liability, which applies to the data provided, is available from </a:t>
                </a:r>
                <a:r>
                  <a:rPr lang="en-GB" dirty="0"/>
                  <a:t>the </a:t>
                </a:r>
                <a:r>
                  <a:rPr lang="en-GB" dirty="0">
                    <a:hlinkClick r:id="rId2"/>
                  </a:rPr>
                  <a:t>February 2021 </a:t>
                </a:r>
                <a:r>
                  <a:rPr lang="en-GB" i="1" dirty="0">
                    <a:hlinkClick r:id="rId2"/>
                  </a:rPr>
                  <a:t>Monetary Policy Report</a:t>
                </a:r>
                <a:r>
                  <a:rPr lang="en-GB" dirty="0"/>
                  <a:t>.</a:t>
                </a:r>
              </a:p>
            </p:txBody>
          </p:sp>
        </mc:Choice>
        <mc:Fallback xmlns="">
          <p:sp>
            <p:nvSpPr>
              <p:cNvPr id="3" name="Text Placeholder 2"/>
              <p:cNvSpPr>
                <a:spLocks noGrp="1" noRot="1" noChangeAspect="1" noMove="1" noResize="1" noEditPoints="1" noAdjustHandles="1" noChangeArrowheads="1" noChangeShapeType="1" noTextEdit="1"/>
              </p:cNvSpPr>
              <p:nvPr>
                <p:ph type="body" sz="quarter" idx="18"/>
              </p:nvPr>
            </p:nvSpPr>
            <p:spPr>
              <a:blipFill>
                <a:blip r:embed="rId3"/>
                <a:stretch>
                  <a:fillRect l="-1929"/>
                </a:stretch>
              </a:blipFill>
            </p:spPr>
            <p:txBody>
              <a:bodyPr/>
              <a:lstStyle/>
              <a:p>
                <a:r>
                  <a:rPr lang="en-GB">
                    <a:noFill/>
                  </a:rPr>
                  <a:t> </a:t>
                </a:r>
              </a:p>
            </p:txBody>
          </p:sp>
        </mc:Fallback>
      </mc:AlternateContent>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 y="2152870"/>
            <a:ext cx="5505309" cy="4486055"/>
          </a:xfrm>
          <a:prstGeom prst="rect">
            <a:avLst/>
          </a:prstGeom>
        </p:spPr>
      </p:pic>
    </p:spTree>
    <p:extLst>
      <p:ext uri="{BB962C8B-B14F-4D97-AF65-F5344CB8AC3E}">
        <p14:creationId xmlns:p14="http://schemas.microsoft.com/office/powerpoint/2010/main" val="3559139821"/>
      </p:ext>
    </p:extLst>
  </p:cSld>
  <p:clrMapOvr>
    <a:masterClrMapping/>
  </p:clrMapOvr>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35F744A-E227-4FD6-98FC-6EF5FA4BA6D9}" vid="{F2040E62-1386-49F2-9029-E15397D9ED8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MPR Widescreen Presentation Template</Template>
  <TotalTime>116</TotalTime>
  <Words>2984</Words>
  <Application>Microsoft Office PowerPoint</Application>
  <PresentationFormat>Widescreen</PresentationFormat>
  <Paragraphs>202</Paragraphs>
  <Slides>38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Arial</vt:lpstr>
      <vt:lpstr>Calibri</vt:lpstr>
      <vt:lpstr>Cambria Math</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Box B: Explaining cross-country differences in GDP growth over the pandemic</vt:lpstr>
      <vt:lpstr>PowerPoint Presentation</vt:lpstr>
      <vt:lpstr>PowerPoint Presentation</vt:lpstr>
      <vt:lpstr>PowerPoint Presentation</vt:lpstr>
      <vt:lpstr>PowerPoint Presentation</vt:lpstr>
      <vt:lpstr>Box C: Agents’ update on business conditions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2021</dc:title>
  <dc:subject>Section 2: Current economic conditions</dc:subject>
  <dc:creator>Bank of England</dc:creator>
  <cp:lastModifiedBy>Martyn, Helen</cp:lastModifiedBy>
  <cp:revision>39</cp:revision>
  <dcterms:created xsi:type="dcterms:W3CDTF">2021-02-02T09:48:52Z</dcterms:created>
  <dcterms:modified xsi:type="dcterms:W3CDTF">2021-02-03T19:40:58Z</dcterms:modified>
</cp:coreProperties>
</file>