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5" r:id="rId3"/>
    <p:sldId id="379" r:id="rId4"/>
    <p:sldId id="37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8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May 2021</a:t>
            </a:r>
          </a:p>
          <a:p>
            <a:pPr lvl="1"/>
            <a:r>
              <a:rPr lang="en-GB" sz="4000" dirty="0" smtClean="0"/>
              <a:t>Annex 1: </a:t>
            </a:r>
            <a:r>
              <a:rPr lang="en-GB" sz="4000" dirty="0">
                <a:solidFill>
                  <a:schemeClr val="tx1"/>
                </a:solidFill>
              </a:rPr>
              <a:t>Other forecasters’ </a:t>
            </a:r>
            <a:r>
              <a:rPr lang="en-GB" sz="4000" dirty="0" smtClean="0">
                <a:solidFill>
                  <a:schemeClr val="tx1"/>
                </a:solidFill>
              </a:rPr>
              <a:t>expectations</a:t>
            </a:r>
            <a:endParaRPr lang="en-GB" sz="4000" dirty="0">
              <a:solidFill>
                <a:schemeClr val="tx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9" b="11650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391900" cy="912813"/>
          </a:xfrm>
        </p:spPr>
        <p:txBody>
          <a:bodyPr/>
          <a:lstStyle/>
          <a:p>
            <a:pPr lvl="1"/>
            <a:r>
              <a:rPr lang="en-GB" b="1" dirty="0"/>
              <a:t>Chart A: </a:t>
            </a:r>
            <a:r>
              <a:rPr lang="en-GB" dirty="0"/>
              <a:t>On average, external forecasters expect </a:t>
            </a:r>
            <a:r>
              <a:rPr lang="en-GB" dirty="0" smtClean="0"/>
              <a:t>GDP to </a:t>
            </a:r>
            <a:r>
              <a:rPr lang="en-GB" dirty="0"/>
              <a:t>rise by 4% in 2021 Q2, the unemployment rate to </a:t>
            </a:r>
            <a:r>
              <a:rPr lang="en-GB" dirty="0" smtClean="0"/>
              <a:t>rise to </a:t>
            </a:r>
            <a:r>
              <a:rPr lang="en-GB" dirty="0"/>
              <a:t>5.5%, and CPI inflation to increase to 1.5%</a:t>
            </a:r>
          </a:p>
          <a:p>
            <a:pPr lvl="2"/>
            <a:r>
              <a:rPr lang="en-GB" dirty="0"/>
              <a:t>Other forecasters’ central projections for GDP, the </a:t>
            </a:r>
            <a:r>
              <a:rPr lang="en-GB" dirty="0" smtClean="0"/>
              <a:t>unemployment rate </a:t>
            </a:r>
            <a:r>
              <a:rPr lang="en-GB" dirty="0"/>
              <a:t>and CPI inflation in 2021 Q2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24280"/>
            <a:ext cx="5495925" cy="426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Table 1: 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Averages of other forecasters’ central projections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623174" y="1752601"/>
            <a:ext cx="4187825" cy="5105400"/>
          </a:xfrm>
        </p:spPr>
        <p:txBody>
          <a:bodyPr/>
          <a:lstStyle/>
          <a:p>
            <a:r>
              <a:rPr lang="en-GB" dirty="0"/>
              <a:t>(a</a:t>
            </a:r>
            <a:r>
              <a:rPr lang="en-GB" dirty="0" smtClean="0"/>
              <a:t>)	Four-quarter </a:t>
            </a:r>
            <a:r>
              <a:rPr lang="en-GB" dirty="0"/>
              <a:t>percentage change.</a:t>
            </a:r>
          </a:p>
          <a:p>
            <a:r>
              <a:rPr lang="en-GB" dirty="0"/>
              <a:t>(b</a:t>
            </a:r>
            <a:r>
              <a:rPr lang="en-GB" dirty="0" smtClean="0"/>
              <a:t>)	Twelve-month </a:t>
            </a:r>
            <a:r>
              <a:rPr lang="en-GB" dirty="0"/>
              <a:t>rate.</a:t>
            </a:r>
          </a:p>
          <a:p>
            <a:r>
              <a:rPr lang="en-GB" dirty="0"/>
              <a:t>(c</a:t>
            </a:r>
            <a:r>
              <a:rPr lang="en-GB" dirty="0" smtClean="0"/>
              <a:t>)	Original </a:t>
            </a:r>
            <a:r>
              <a:rPr lang="en-GB" dirty="0"/>
              <a:t>purchase value. Purchased via the creation of central bank reserves.</a:t>
            </a:r>
          </a:p>
          <a:p>
            <a:r>
              <a:rPr lang="en-GB" dirty="0"/>
              <a:t>(d</a:t>
            </a:r>
            <a:r>
              <a:rPr lang="en-GB" dirty="0" smtClean="0"/>
              <a:t>)	Index</a:t>
            </a:r>
            <a:r>
              <a:rPr lang="en-GB" dirty="0"/>
              <a:t>: January 2005 = 100.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2601"/>
            <a:ext cx="6189282" cy="318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3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B: </a:t>
            </a:r>
            <a:r>
              <a:rPr lang="en-GB" dirty="0"/>
              <a:t>At the three-year horizon, external forecasters expect GDP growth to be just below 2%, the unemployment rate </a:t>
            </a:r>
            <a:r>
              <a:rPr lang="en-GB" dirty="0" smtClean="0"/>
              <a:t>to be </a:t>
            </a:r>
            <a:r>
              <a:rPr lang="en-GB" dirty="0"/>
              <a:t>below 5%, and inflation to be at the MPC’s 2% target</a:t>
            </a:r>
          </a:p>
          <a:p>
            <a:pPr lvl="2"/>
            <a:r>
              <a:rPr lang="en-GB" dirty="0"/>
              <a:t>Projections for GDP, the unemployment rate and CPI inflation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64445"/>
            <a:ext cx="11281516" cy="402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6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.potx" id="{53B143A7-42CF-4F91-9FA9-1CB50BC5CB2F}" vid="{0BBB2BD2-213A-4DAB-9DC5-CF0AD84286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8</TotalTime>
  <Words>168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2021</dc:title>
  <dc:subject>Annex 1: Other forecasters’ expectations</dc:subject>
  <dc:creator>Bank of England</dc:creator>
  <cp:lastModifiedBy>Chapman, Wayne</cp:lastModifiedBy>
  <cp:revision>5</cp:revision>
  <dcterms:created xsi:type="dcterms:W3CDTF">2021-05-04T12:58:23Z</dcterms:created>
  <dcterms:modified xsi:type="dcterms:W3CDTF">2021-05-04T17:17:48Z</dcterms:modified>
</cp:coreProperties>
</file>