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7"/>
  </p:notesMasterIdLst>
  <p:sldIdLst>
    <p:sldId id="415" r:id="rId2"/>
    <p:sldId id="428" r:id="rId3"/>
    <p:sldId id="429" r:id="rId4"/>
    <p:sldId id="430" r:id="rId5"/>
    <p:sldId id="43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273F"/>
    <a:srgbClr val="C4C9CF"/>
    <a:srgbClr val="E7E9EC"/>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92" autoAdjust="0"/>
    <p:restoredTop sz="73660" autoAdjust="0"/>
  </p:normalViewPr>
  <p:slideViewPr>
    <p:cSldViewPr snapToGrid="0" showGuides="1">
      <p:cViewPr varScale="1">
        <p:scale>
          <a:sx n="74" d="100"/>
          <a:sy n="74" d="100"/>
        </p:scale>
        <p:origin x="1203" y="35"/>
      </p:cViewPr>
      <p:guideLst/>
    </p:cSldViewPr>
  </p:slideViewPr>
  <p:notesTextViewPr>
    <p:cViewPr>
      <p:scale>
        <a:sx n="3" d="2"/>
        <a:sy n="3" d="2"/>
      </p:scale>
      <p:origin x="0" y="0"/>
    </p:cViewPr>
  </p:notesTextViewPr>
  <p:sorterViewPr>
    <p:cViewPr>
      <p:scale>
        <a:sx n="110" d="100"/>
        <a:sy n="110" d="100"/>
      </p:scale>
      <p:origin x="0" y="-139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379133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For the conditioning assumptions on which the February 2021 projections were based, see the footnotes to Table 1.A of the February 2021 Report. See footnotes to Charts 1.1, 1.2 and 1.4</a:t>
            </a:r>
            <a:r>
              <a:rPr lang="en-GB" sz="1800" b="1" dirty="0">
                <a:effectLst/>
                <a:latin typeface="Arial" panose="020B0604020202020204" pitchFamily="34" charset="0"/>
                <a:ea typeface="Calibri" panose="020F0502020204030204" pitchFamily="34" charset="0"/>
                <a:cs typeface="Calibri" panose="020F050202020403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of this Report for information on how to interpret the fan charts.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See footnote (a) under Chart A.</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1614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This decomposition of the news in CPI inflation is based on a component-level forecast at the time of the February 2021 MPR that was broadly consistent with the MPC’s central projection.</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206261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for the market rate fan charts published since February 2004. Five quarters ahead.</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4204288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199" y="1752600"/>
            <a:ext cx="7165975" cy="4134767"/>
          </a:xfrm>
        </p:spPr>
        <p:txBody>
          <a:bodyPr/>
          <a:lstStyle/>
          <a:p>
            <a:r>
              <a:rPr lang="en-GB" b="0" dirty="0"/>
              <a:t>Monetary Policy Report</a:t>
            </a:r>
            <a:br>
              <a:rPr lang="en-GB" b="0" dirty="0"/>
            </a:br>
            <a:r>
              <a:rPr lang="en-GB" b="0" dirty="0"/>
              <a:t>May 2022</a:t>
            </a:r>
          </a:p>
          <a:p>
            <a:r>
              <a:rPr lang="en-GB" b="0" dirty="0"/>
              <a:t>Annex 2: How has the economy evolved recently relative to the MPC’s projections</a:t>
            </a:r>
            <a:r>
              <a:rPr lang="en-GB" b="0" dirty="0">
                <a:latin typeface="Arial" panose="020B0604020202020204" pitchFamily="34" charset="0"/>
              </a:rPr>
              <a:t>?</a:t>
            </a:r>
            <a:endParaRPr lang="en-GB" dirty="0">
              <a:latin typeface="Arial" panose="020B0604020202020204" pitchFamily="34" charset="0"/>
            </a:endParaRP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A: The level of GDP at the end of 2021 was in line with expectations</a:t>
            </a:r>
          </a:p>
          <a:p>
            <a:pPr lvl="1"/>
            <a:r>
              <a:rPr lang="en-GB" dirty="0"/>
              <a:t>GDP outturns and projection in the February 2021 Report </a:t>
            </a:r>
            <a:r>
              <a:rPr lang="en-GB" baseline="30000" dirty="0"/>
              <a:t>(a)</a:t>
            </a:r>
          </a:p>
        </p:txBody>
      </p:sp>
      <p:pic>
        <p:nvPicPr>
          <p:cNvPr id="4" name="Picture 3" descr="GDP was in line with expectations at the end of 2021.">
            <a:extLst>
              <a:ext uri="{FF2B5EF4-FFF2-40B4-BE49-F238E27FC236}">
                <a16:creationId xmlns:a16="http://schemas.microsoft.com/office/drawing/2014/main" id="{5E332F55-F5C2-4E16-AB51-8EE8FCA4A4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85184"/>
            <a:ext cx="11294867" cy="4846757"/>
          </a:xfrm>
          <a:prstGeom prst="rect">
            <a:avLst/>
          </a:prstGeom>
        </p:spPr>
      </p:pic>
    </p:spTree>
    <p:extLst>
      <p:ext uri="{BB962C8B-B14F-4D97-AF65-F5344CB8AC3E}">
        <p14:creationId xmlns:p14="http://schemas.microsoft.com/office/powerpoint/2010/main" val="4236521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894273"/>
          </a:xfrm>
        </p:spPr>
        <p:txBody>
          <a:bodyPr/>
          <a:lstStyle/>
          <a:p>
            <a:r>
              <a:rPr lang="en-GB" dirty="0"/>
              <a:t>Chart B: CPI inflation was much higher than MPC expectations…</a:t>
            </a:r>
          </a:p>
          <a:p>
            <a:pPr lvl="1"/>
            <a:r>
              <a:rPr lang="en-GB" dirty="0"/>
              <a:t>Quarterly CPI inflation outturn and projection in the February 2021 Report </a:t>
            </a:r>
            <a:r>
              <a:rPr lang="en-GB" baseline="30000" dirty="0"/>
              <a:t>(a)</a:t>
            </a:r>
          </a:p>
        </p:txBody>
      </p:sp>
      <p:pic>
        <p:nvPicPr>
          <p:cNvPr id="4" name="Picture 3" descr="CPI inflation was much higher than expected at the time of the February Report.">
            <a:extLst>
              <a:ext uri="{FF2B5EF4-FFF2-40B4-BE49-F238E27FC236}">
                <a16:creationId xmlns:a16="http://schemas.microsoft.com/office/drawing/2014/main" id="{A72CB157-FEF4-490C-9CA7-5DF73E75CF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483" y="1370013"/>
            <a:ext cx="10113034" cy="5008724"/>
          </a:xfrm>
          <a:prstGeom prst="rect">
            <a:avLst/>
          </a:prstGeom>
        </p:spPr>
      </p:pic>
    </p:spTree>
    <p:extLst>
      <p:ext uri="{BB962C8B-B14F-4D97-AF65-F5344CB8AC3E}">
        <p14:creationId xmlns:p14="http://schemas.microsoft.com/office/powerpoint/2010/main" val="2533921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239329"/>
          </a:xfrm>
        </p:spPr>
        <p:txBody>
          <a:bodyPr/>
          <a:lstStyle/>
          <a:p>
            <a:r>
              <a:rPr lang="en-GB" dirty="0"/>
              <a:t>Chart C: …as energy and goods prices increased by much more than expected</a:t>
            </a:r>
          </a:p>
          <a:p>
            <a:pPr lvl="1"/>
            <a:r>
              <a:rPr lang="en-GB" dirty="0"/>
              <a:t>Contributions to the CPI inflation forecast error </a:t>
            </a:r>
            <a:r>
              <a:rPr lang="en-GB" baseline="30000" dirty="0"/>
              <a:t>(a)</a:t>
            </a:r>
          </a:p>
        </p:txBody>
      </p:sp>
      <p:pic>
        <p:nvPicPr>
          <p:cNvPr id="4" name="Picture 3" descr="Energy and non-energy goods accounted for the large majority of the higher than expected inflation outturn.">
            <a:extLst>
              <a:ext uri="{FF2B5EF4-FFF2-40B4-BE49-F238E27FC236}">
                <a16:creationId xmlns:a16="http://schemas.microsoft.com/office/drawing/2014/main" id="{6F78F025-A3A8-429B-9225-9C78A0A657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613" y="1767864"/>
            <a:ext cx="11275018" cy="4149857"/>
          </a:xfrm>
          <a:prstGeom prst="rect">
            <a:avLst/>
          </a:prstGeom>
        </p:spPr>
      </p:pic>
    </p:spTree>
    <p:extLst>
      <p:ext uri="{BB962C8B-B14F-4D97-AF65-F5344CB8AC3E}">
        <p14:creationId xmlns:p14="http://schemas.microsoft.com/office/powerpoint/2010/main" val="1231761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239329"/>
          </a:xfrm>
        </p:spPr>
        <p:txBody>
          <a:bodyPr/>
          <a:lstStyle/>
          <a:p>
            <a:r>
              <a:rPr lang="en-GB" dirty="0"/>
              <a:t>Chart D: CPI inflation outturns across deciles of the MPC’s fan chart probability distribution </a:t>
            </a:r>
            <a:r>
              <a:rPr lang="en-GB" b="0" baseline="30000" dirty="0"/>
              <a:t>(a)</a:t>
            </a:r>
          </a:p>
        </p:txBody>
      </p:sp>
      <p:pic>
        <p:nvPicPr>
          <p:cNvPr id="4" name="Picture 3" descr="The proportion of CPI inflation outturns in the top decile of the fan chart has been larger than would be expected.">
            <a:extLst>
              <a:ext uri="{FF2B5EF4-FFF2-40B4-BE49-F238E27FC236}">
                <a16:creationId xmlns:a16="http://schemas.microsoft.com/office/drawing/2014/main" id="{55FF8C00-4EE7-4BB2-862C-E607614786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92114" cy="4084608"/>
          </a:xfrm>
          <a:prstGeom prst="rect">
            <a:avLst/>
          </a:prstGeom>
        </p:spPr>
      </p:pic>
    </p:spTree>
    <p:extLst>
      <p:ext uri="{BB962C8B-B14F-4D97-AF65-F5344CB8AC3E}">
        <p14:creationId xmlns:p14="http://schemas.microsoft.com/office/powerpoint/2010/main" val="283594408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1432</TotalTime>
  <Words>278</Words>
  <Application>Microsoft Office PowerPoint</Application>
  <PresentationFormat>Widescreen</PresentationFormat>
  <Paragraphs>18</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2022</dc:title>
  <dc:subject>Annex 2: How has the economy evolved recently relative to the MPC’s projections?</dc:subject>
  <dc:creator>Bank of England</dc:creator>
  <cp:lastModifiedBy>Hicks, Andrew</cp:lastModifiedBy>
  <cp:revision>62</cp:revision>
  <dcterms:created xsi:type="dcterms:W3CDTF">2022-03-15T15:50:20Z</dcterms:created>
  <dcterms:modified xsi:type="dcterms:W3CDTF">2022-05-04T10:35:58Z</dcterms:modified>
</cp:coreProperties>
</file>