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13"/>
  </p:notesMasterIdLst>
  <p:sldIdLst>
    <p:sldId id="415" r:id="rId2"/>
    <p:sldId id="428" r:id="rId3"/>
    <p:sldId id="429" r:id="rId4"/>
    <p:sldId id="430" r:id="rId5"/>
    <p:sldId id="431" r:id="rId6"/>
    <p:sldId id="432" r:id="rId7"/>
    <p:sldId id="433" r:id="rId8"/>
    <p:sldId id="434" r:id="rId9"/>
    <p:sldId id="435" r:id="rId10"/>
    <p:sldId id="436" r:id="rId11"/>
    <p:sldId id="437"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192" autoAdjust="0"/>
    <p:restoredTop sz="73660" autoAdjust="0"/>
  </p:normalViewPr>
  <p:slideViewPr>
    <p:cSldViewPr snapToGrid="0" showGuides="1">
      <p:cViewPr varScale="1">
        <p:scale>
          <a:sx n="61" d="100"/>
          <a:sy n="61" d="100"/>
        </p:scale>
        <p:origin x="414" y="60"/>
      </p:cViewPr>
      <p:guideLst/>
    </p:cSldViewPr>
  </p:slideViewPr>
  <p:notesTextViewPr>
    <p:cViewPr>
      <p:scale>
        <a:sx n="3" d="2"/>
        <a:sy n="3" d="2"/>
      </p:scale>
      <p:origin x="0" y="0"/>
    </p:cViewPr>
  </p:notesTextViewPr>
  <p:sorterViewPr>
    <p:cViewPr>
      <p:scale>
        <a:sx n="110" d="100"/>
        <a:sy n="110" d="100"/>
      </p:scale>
      <p:origin x="0" y="-13961"/>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04/05/2022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Sources: Bank of England, Bloomberg Finance L.P., World Bank Commodities Price Data and Bank calculations.</a:t>
            </a:r>
            <a:br>
              <a:rPr lang="en-GB" dirty="0" smtClean="0"/>
            </a:br>
            <a:r>
              <a:rPr lang="en-GB" dirty="0" smtClean="0"/>
              <a:t/>
            </a:r>
            <a:br>
              <a:rPr lang="en-GB" dirty="0" smtClean="0"/>
            </a:br>
            <a:r>
              <a:rPr lang="en-GB" dirty="0" smtClean="0"/>
              <a:t>(a) Monthly averages in 2021 prices. Before 1979, the oil price is for Saudi Arabian Light. From 1979 onwards, the oil price is for Brent crude. The gas price is the one-day forward price of UK natural gas. Both series are deflated using the Consumer Price Index from ‘A millennium of macroeconomic data’. Latest data point is for April 2022, based on daily prices to 26 April. Data are not seasonally adjusted.</a:t>
            </a:r>
          </a:p>
        </p:txBody>
      </p:sp>
      <p:sp>
        <p:nvSpPr>
          <p:cNvPr id="4" name="Slide Number Placeholder 3"/>
          <p:cNvSpPr>
            <a:spLocks noGrp="1"/>
          </p:cNvSpPr>
          <p:nvPr>
            <p:ph type="sldNum" sz="quarter" idx="10"/>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12377578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Sources: Bank of England, ONS and Bank calculations. </a:t>
            </a:r>
          </a:p>
          <a:p>
            <a:endParaRPr lang="en-GB" dirty="0" smtClean="0"/>
          </a:p>
          <a:p>
            <a:r>
              <a:rPr lang="en-GB" dirty="0" smtClean="0"/>
              <a:t>(a) Data from before 1997 are from ‘A millennium of macroeconomic data’.</a:t>
            </a:r>
          </a:p>
        </p:txBody>
      </p:sp>
      <p:sp>
        <p:nvSpPr>
          <p:cNvPr id="4" name="Slide Number Placeholder 3"/>
          <p:cNvSpPr>
            <a:spLocks noGrp="1"/>
          </p:cNvSpPr>
          <p:nvPr>
            <p:ph type="sldNum" sz="quarter" idx="10"/>
          </p:nvPr>
        </p:nvSpPr>
        <p:spPr/>
        <p:txBody>
          <a:bodyPr/>
          <a:lstStyle/>
          <a:p>
            <a:fld id="{2F5E53B0-EFB7-4B0E-B012-E676534541B5}" type="slidenum">
              <a:rPr lang="en-GB" smtClean="0"/>
              <a:t>11</a:t>
            </a:fld>
            <a:endParaRPr lang="en-GB"/>
          </a:p>
        </p:txBody>
      </p:sp>
    </p:spTree>
    <p:extLst>
      <p:ext uri="{BB962C8B-B14F-4D97-AF65-F5344CB8AC3E}">
        <p14:creationId xmlns:p14="http://schemas.microsoft.com/office/powerpoint/2010/main" val="19680850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Sources: Department for Business, Energy and Industrial Strategy and Bank calculations.</a:t>
            </a:r>
            <a:br>
              <a:rPr lang="en-GB" dirty="0" smtClean="0"/>
            </a:br>
            <a:r>
              <a:rPr lang="en-GB" dirty="0" smtClean="0"/>
              <a:t/>
            </a:r>
            <a:br>
              <a:rPr lang="en-GB" dirty="0" smtClean="0"/>
            </a:br>
            <a:r>
              <a:rPr lang="en-GB" dirty="0" smtClean="0"/>
              <a:t>(a) Crude oil in thousand tonnes and natural gas in gigawatt hours. UK supply is UK production plus stock changes and transfers, minus exports. See Digest of UK Energy Statistics 2021 for more details.</a:t>
            </a:r>
          </a:p>
        </p:txBody>
      </p:sp>
      <p:sp>
        <p:nvSpPr>
          <p:cNvPr id="4" name="Slide Number Placeholder 3"/>
          <p:cNvSpPr>
            <a:spLocks noGrp="1"/>
          </p:cNvSpPr>
          <p:nvPr>
            <p:ph type="sldNum" sz="quarter" idx="10"/>
          </p:nvPr>
        </p:nvSpPr>
        <p:spPr/>
        <p:txBody>
          <a:bodyPr/>
          <a:lstStyle/>
          <a:p>
            <a:fld id="{2F5E53B0-EFB7-4B0E-B012-E676534541B5}" type="slidenum">
              <a:rPr lang="en-GB" smtClean="0"/>
              <a:t>3</a:t>
            </a:fld>
            <a:endParaRPr lang="en-GB"/>
          </a:p>
        </p:txBody>
      </p:sp>
    </p:spTree>
    <p:extLst>
      <p:ext uri="{BB962C8B-B14F-4D97-AF65-F5344CB8AC3E}">
        <p14:creationId xmlns:p14="http://schemas.microsoft.com/office/powerpoint/2010/main" val="20161466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Sources: Department for Business, Energy and Industrial Strategy and Bank calculations. </a:t>
            </a:r>
          </a:p>
          <a:p>
            <a:endParaRPr lang="en-GB" dirty="0" smtClean="0"/>
          </a:p>
          <a:p>
            <a:r>
              <a:rPr lang="en-GB" dirty="0" smtClean="0"/>
              <a:t>(a) See Table 5.3 in Digest of UK Energy Statistics 2021 for more details.</a:t>
            </a:r>
          </a:p>
        </p:txBody>
      </p:sp>
      <p:sp>
        <p:nvSpPr>
          <p:cNvPr id="4" name="Slide Number Placeholder 3"/>
          <p:cNvSpPr>
            <a:spLocks noGrp="1"/>
          </p:cNvSpPr>
          <p:nvPr>
            <p:ph type="sldNum" sz="quarter" idx="10"/>
          </p:nvPr>
        </p:nvSpPr>
        <p:spPr/>
        <p:txBody>
          <a:bodyPr/>
          <a:lstStyle/>
          <a:p>
            <a:fld id="{2F5E53B0-EFB7-4B0E-B012-E676534541B5}" type="slidenum">
              <a:rPr lang="en-GB" smtClean="0"/>
              <a:t>4</a:t>
            </a:fld>
            <a:endParaRPr lang="en-GB"/>
          </a:p>
        </p:txBody>
      </p:sp>
    </p:spTree>
    <p:extLst>
      <p:ext uri="{BB962C8B-B14F-4D97-AF65-F5344CB8AC3E}">
        <p14:creationId xmlns:p14="http://schemas.microsoft.com/office/powerpoint/2010/main" val="31687118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 Question: ‘To what extent have you already passed through higher costs to prices?’.</a:t>
            </a:r>
            <a:endParaRPr lang="en-GB" dirty="0"/>
          </a:p>
        </p:txBody>
      </p:sp>
      <p:sp>
        <p:nvSpPr>
          <p:cNvPr id="4" name="Slide Number Placeholder 3"/>
          <p:cNvSpPr>
            <a:spLocks noGrp="1"/>
          </p:cNvSpPr>
          <p:nvPr>
            <p:ph type="sldNum" sz="quarter" idx="10"/>
          </p:nvPr>
        </p:nvSpPr>
        <p:spPr/>
        <p:txBody>
          <a:bodyPr/>
          <a:lstStyle/>
          <a:p>
            <a:fld id="{2F5E53B0-EFB7-4B0E-B012-E676534541B5}" type="slidenum">
              <a:rPr lang="en-GB" smtClean="0"/>
              <a:t>5</a:t>
            </a:fld>
            <a:endParaRPr lang="en-GB"/>
          </a:p>
        </p:txBody>
      </p:sp>
    </p:spTree>
    <p:extLst>
      <p:ext uri="{BB962C8B-B14F-4D97-AF65-F5344CB8AC3E}">
        <p14:creationId xmlns:p14="http://schemas.microsoft.com/office/powerpoint/2010/main" val="16604207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(a) Question: ‘Approximately, in percentage terms, how have your average UK output prices changed/are expected to change?’.</a:t>
            </a:r>
            <a:endParaRPr lang="en-GB" dirty="0"/>
          </a:p>
        </p:txBody>
      </p:sp>
      <p:sp>
        <p:nvSpPr>
          <p:cNvPr id="4" name="Slide Number Placeholder 3"/>
          <p:cNvSpPr>
            <a:spLocks noGrp="1"/>
          </p:cNvSpPr>
          <p:nvPr>
            <p:ph type="sldNum" sz="quarter" idx="10"/>
          </p:nvPr>
        </p:nvSpPr>
        <p:spPr/>
        <p:txBody>
          <a:bodyPr/>
          <a:lstStyle/>
          <a:p>
            <a:fld id="{2F5E53B0-EFB7-4B0E-B012-E676534541B5}" type="slidenum">
              <a:rPr lang="en-GB" smtClean="0"/>
              <a:t>6</a:t>
            </a:fld>
            <a:endParaRPr lang="en-GB"/>
          </a:p>
        </p:txBody>
      </p:sp>
    </p:spTree>
    <p:extLst>
      <p:ext uri="{BB962C8B-B14F-4D97-AF65-F5344CB8AC3E}">
        <p14:creationId xmlns:p14="http://schemas.microsoft.com/office/powerpoint/2010/main" val="38654936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Sources: DMP Survey, ONS and Bank calculations.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(a) Reported and expected price inflation are based on the following questions: ‘Looking back, from 12 months ago to now, what was the approximate % change in the average price you charge, considering all products and services?’ and ‘Looking ahead, 12 months from now, what approximate % change in your average price would you expect in each of the following scenarios: lowest, low, middle, high, highest’?. Respondents were then asked to assign a probability to each scenario. Uncertainty results are based on the question: ‘How important is the situation in Russia and Ukraine as a source of uncertainty for your business?’. Energy use refers to the percentage of industry costs that are energy, estimated from the 2019 ‘Input-Output Supply and Use Tables’. Results are based on pooled data from the March and April 2022 surveys.</a:t>
            </a:r>
            <a:endParaRPr lang="en-GB" dirty="0"/>
          </a:p>
        </p:txBody>
      </p:sp>
      <p:sp>
        <p:nvSpPr>
          <p:cNvPr id="4" name="Slide Number Placeholder 3"/>
          <p:cNvSpPr>
            <a:spLocks noGrp="1"/>
          </p:cNvSpPr>
          <p:nvPr>
            <p:ph type="sldNum" sz="quarter" idx="10"/>
          </p:nvPr>
        </p:nvSpPr>
        <p:spPr/>
        <p:txBody>
          <a:bodyPr/>
          <a:lstStyle/>
          <a:p>
            <a:fld id="{2F5E53B0-EFB7-4B0E-B012-E676534541B5}" type="slidenum">
              <a:rPr lang="en-GB" smtClean="0"/>
              <a:t>7</a:t>
            </a:fld>
            <a:endParaRPr lang="en-GB"/>
          </a:p>
        </p:txBody>
      </p:sp>
    </p:spTree>
    <p:extLst>
      <p:ext uri="{BB962C8B-B14F-4D97-AF65-F5344CB8AC3E}">
        <p14:creationId xmlns:p14="http://schemas.microsoft.com/office/powerpoint/2010/main" val="38861467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Sources: ONS and Bank calculations. </a:t>
            </a:r>
            <a:br>
              <a:rPr lang="en-GB" dirty="0" smtClean="0"/>
            </a:br>
            <a:r>
              <a:rPr lang="en-GB" dirty="0" smtClean="0"/>
              <a:t/>
            </a:r>
            <a:br>
              <a:rPr lang="en-GB" dirty="0" smtClean="0"/>
            </a:br>
            <a:r>
              <a:rPr lang="en-GB" dirty="0" smtClean="0"/>
              <a:t>(a) Energy includes electricity, gas, other fuels, and fuels and lubricants for personal transport equipment. The measure of household disposable income excludes imputed transactions (Household Gross Operating Surplus and Financial Intermediation Services Indirectly Measured) and is similar to the ONS cash-basis measure. The 2022 Q4 projection assumes the volume of energy consumed is unchanged from 2021 Q4, but prices and incomes evolve as set out in the MPC’s projections. All income and spending figures are seasonally adjusted.</a:t>
            </a:r>
          </a:p>
        </p:txBody>
      </p:sp>
      <p:sp>
        <p:nvSpPr>
          <p:cNvPr id="4" name="Slide Number Placeholder 3"/>
          <p:cNvSpPr>
            <a:spLocks noGrp="1"/>
          </p:cNvSpPr>
          <p:nvPr>
            <p:ph type="sldNum" sz="quarter" idx="10"/>
          </p:nvPr>
        </p:nvSpPr>
        <p:spPr/>
        <p:txBody>
          <a:bodyPr/>
          <a:lstStyle/>
          <a:p>
            <a:fld id="{2F5E53B0-EFB7-4B0E-B012-E676534541B5}" type="slidenum">
              <a:rPr lang="en-GB" smtClean="0"/>
              <a:t>8</a:t>
            </a:fld>
            <a:endParaRPr lang="en-GB"/>
          </a:p>
        </p:txBody>
      </p:sp>
    </p:spTree>
    <p:extLst>
      <p:ext uri="{BB962C8B-B14F-4D97-AF65-F5344CB8AC3E}">
        <p14:creationId xmlns:p14="http://schemas.microsoft.com/office/powerpoint/2010/main" val="22877528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Sources: ONS and Bank calculations. </a:t>
            </a:r>
          </a:p>
          <a:p>
            <a:endParaRPr lang="en-GB" dirty="0" smtClean="0"/>
          </a:p>
          <a:p>
            <a:r>
              <a:rPr lang="en-GB" dirty="0" smtClean="0"/>
              <a:t>(a) Based on ‘Family spending in the UK: April 2019 to March 2020’, which uses data from the Living Costs and Food Survey.</a:t>
            </a:r>
          </a:p>
        </p:txBody>
      </p:sp>
      <p:sp>
        <p:nvSpPr>
          <p:cNvPr id="4" name="Slide Number Placeholder 3"/>
          <p:cNvSpPr>
            <a:spLocks noGrp="1"/>
          </p:cNvSpPr>
          <p:nvPr>
            <p:ph type="sldNum" sz="quarter" idx="10"/>
          </p:nvPr>
        </p:nvSpPr>
        <p:spPr/>
        <p:txBody>
          <a:bodyPr/>
          <a:lstStyle/>
          <a:p>
            <a:fld id="{2F5E53B0-EFB7-4B0E-B012-E676534541B5}" type="slidenum">
              <a:rPr lang="en-GB" smtClean="0"/>
              <a:t>9</a:t>
            </a:fld>
            <a:endParaRPr lang="en-GB"/>
          </a:p>
        </p:txBody>
      </p:sp>
    </p:spTree>
    <p:extLst>
      <p:ext uri="{BB962C8B-B14F-4D97-AF65-F5344CB8AC3E}">
        <p14:creationId xmlns:p14="http://schemas.microsoft.com/office/powerpoint/2010/main" val="7463881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Sources: NMG Consulting, Bank of England and Bank calculations. </a:t>
            </a:r>
          </a:p>
          <a:p>
            <a:endParaRPr lang="en-GB" dirty="0" smtClean="0"/>
          </a:p>
          <a:p>
            <a:r>
              <a:rPr lang="en-GB" dirty="0" smtClean="0"/>
              <a:t>(a) Percentage of respondents selecting each action as one of their top three methods of funding extra spending due to higher inflation in a scenario in which the prices of all goods and services they buy rise by 7% from tomorrow and are expected to increase another 5% in the following year.</a:t>
            </a:r>
          </a:p>
        </p:txBody>
      </p:sp>
      <p:sp>
        <p:nvSpPr>
          <p:cNvPr id="4" name="Slide Number Placeholder 3"/>
          <p:cNvSpPr>
            <a:spLocks noGrp="1"/>
          </p:cNvSpPr>
          <p:nvPr>
            <p:ph type="sldNum" sz="quarter" idx="10"/>
          </p:nvPr>
        </p:nvSpPr>
        <p:spPr/>
        <p:txBody>
          <a:bodyPr/>
          <a:lstStyle/>
          <a:p>
            <a:fld id="{2F5E53B0-EFB7-4B0E-B012-E676534541B5}" type="slidenum">
              <a:rPr lang="en-GB" smtClean="0"/>
              <a:t>10</a:t>
            </a:fld>
            <a:endParaRPr lang="en-GB"/>
          </a:p>
        </p:txBody>
      </p:sp>
    </p:spTree>
    <p:extLst>
      <p:ext uri="{BB962C8B-B14F-4D97-AF65-F5344CB8AC3E}">
        <p14:creationId xmlns:p14="http://schemas.microsoft.com/office/powerpoint/2010/main" val="188162610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dirty="0" smtClean="0"/>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har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Text Placeholder 6"/>
          <p:cNvSpPr>
            <a:spLocks noGrp="1"/>
          </p:cNvSpPr>
          <p:nvPr>
            <p:ph type="body" sz="quarter" idx="14" hasCustomPrompt="1"/>
          </p:nvPr>
        </p:nvSpPr>
        <p:spPr>
          <a:xfrm>
            <a:off x="455613" y="457199"/>
            <a:ext cx="11278483" cy="912815"/>
          </a:xfrm>
        </p:spPr>
        <p:txBody>
          <a:bodyPr/>
          <a:lstStyle/>
          <a:p>
            <a:pPr lvl="0"/>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214153321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smtClean="0"/>
              <a:t>Click icon to add picture</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smtClean="0"/>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mtClean="0"/>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dirty="0" smtClean="0"/>
              <a:t>Fourth level</a:t>
            </a:r>
          </a:p>
          <a:p>
            <a:pPr lvl="1"/>
            <a:r>
              <a:rPr lang="en-US" dirty="0" smtClean="0"/>
              <a:t>Fifth level</a:t>
            </a:r>
            <a:endParaRPr lang="en-US"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48" r:id="rId3"/>
    <p:sldLayoutId id="2147483721" r:id="rId4"/>
    <p:sldLayoutId id="2147483747" r:id="rId5"/>
    <p:sldLayoutId id="2147483731" r:id="rId6"/>
    <p:sldLayoutId id="2147483739" r:id="rId7"/>
  </p:sldLayoutIdLst>
  <p:timing>
    <p:tnLst>
      <p:par>
        <p:cTn id="1" dur="indefinite" restart="never" nodeType="tmRoot"/>
      </p:par>
    </p:tnLst>
  </p:timing>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400" b="1" kern="1200" baseline="0">
          <a:solidFill>
            <a:schemeClr val="tx2"/>
          </a:solidFill>
          <a:latin typeface="Arial" panose="020B0604020202020204" pitchFamily="34" charset="0"/>
          <a:ea typeface="+mn-ea"/>
          <a:cs typeface="Arial" panose="020B0604020202020204" pitchFamily="34" charset="0"/>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400" kern="1200">
          <a:solidFill>
            <a:schemeClr val="tx2"/>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b="1"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400" kern="1200">
          <a:solidFill>
            <a:schemeClr val="tx2"/>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GB" b="0" dirty="0"/>
              <a:t>Monetary Policy Report</a:t>
            </a:r>
            <a:br>
              <a:rPr lang="en-GB" b="0" dirty="0"/>
            </a:br>
            <a:r>
              <a:rPr lang="en-GB" b="0" dirty="0" smtClean="0"/>
              <a:t>May 2022</a:t>
            </a:r>
            <a:endParaRPr lang="en-GB" b="0" dirty="0"/>
          </a:p>
          <a:p>
            <a:r>
              <a:rPr lang="en-GB" b="0" dirty="0"/>
              <a:t>In focus – The economic impacts of the recent rises in energy prices </a:t>
            </a:r>
          </a:p>
          <a:p>
            <a:endParaRPr lang="en-GB" dirty="0"/>
          </a:p>
        </p:txBody>
      </p:sp>
    </p:spTree>
    <p:extLst>
      <p:ext uri="{BB962C8B-B14F-4D97-AF65-F5344CB8AC3E}">
        <p14:creationId xmlns:p14="http://schemas.microsoft.com/office/powerpoint/2010/main" val="332688672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a:xfrm>
            <a:off x="455613" y="457199"/>
            <a:ext cx="11469687" cy="912815"/>
          </a:xfrm>
        </p:spPr>
        <p:txBody>
          <a:bodyPr/>
          <a:lstStyle/>
          <a:p>
            <a:r>
              <a:rPr lang="en-GB" dirty="0"/>
              <a:t>Chart 3.9: Many respondents to the Bank/NMG survey said they would reduce their monthly saving to pay for extra spending due to higher inflation</a:t>
            </a:r>
          </a:p>
          <a:p>
            <a:pPr lvl="1"/>
            <a:r>
              <a:rPr lang="en-GB" dirty="0" smtClean="0"/>
              <a:t>Different </a:t>
            </a:r>
            <a:r>
              <a:rPr lang="en-GB" dirty="0"/>
              <a:t>means by which households plan to fund the extra cost of higher inflation </a:t>
            </a:r>
            <a:r>
              <a:rPr lang="en-GB" baseline="30000" dirty="0"/>
              <a:t>(a)</a:t>
            </a:r>
            <a:endParaRPr lang="en-GB" dirty="0"/>
          </a:p>
        </p:txBody>
      </p:sp>
      <p:pic>
        <p:nvPicPr>
          <p:cNvPr id="4" name="Picture 3" descr="Almost 60% of respondents would save less each month in the scenario, and over 40% would use existing savings. Just over 20% would work longer hours. Only 12% would borrow money. "/>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6359" y="1790701"/>
            <a:ext cx="10459282" cy="4768588"/>
          </a:xfrm>
          <a:prstGeom prst="rect">
            <a:avLst/>
          </a:prstGeom>
        </p:spPr>
      </p:pic>
    </p:spTree>
    <p:extLst>
      <p:ext uri="{BB962C8B-B14F-4D97-AF65-F5344CB8AC3E}">
        <p14:creationId xmlns:p14="http://schemas.microsoft.com/office/powerpoint/2010/main" val="1506548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p:txBody>
          <a:bodyPr/>
          <a:lstStyle/>
          <a:p>
            <a:r>
              <a:rPr lang="en-GB" dirty="0"/>
              <a:t>Chart 3.10: The UK has been a net importer of energy since 2004</a:t>
            </a:r>
          </a:p>
          <a:p>
            <a:pPr lvl="1"/>
            <a:r>
              <a:rPr lang="en-GB" dirty="0" smtClean="0"/>
              <a:t>UK </a:t>
            </a:r>
            <a:r>
              <a:rPr lang="en-GB" dirty="0"/>
              <a:t>imports, exports, and net trade balance in energy</a:t>
            </a:r>
            <a:r>
              <a:rPr lang="en-GB" baseline="30000" dirty="0"/>
              <a:t> (a)</a:t>
            </a:r>
            <a:endParaRPr lang="en-GB" dirty="0"/>
          </a:p>
        </p:txBody>
      </p:sp>
      <p:pic>
        <p:nvPicPr>
          <p:cNvPr id="4" name="Picture 3" descr="The value of UK imports of oil, coal, gas and electricity has been larger than exports since 200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904" y="1366213"/>
            <a:ext cx="11276192" cy="5192374"/>
          </a:xfrm>
          <a:prstGeom prst="rect">
            <a:avLst/>
          </a:prstGeom>
        </p:spPr>
      </p:pic>
    </p:spTree>
    <p:extLst>
      <p:ext uri="{BB962C8B-B14F-4D97-AF65-F5344CB8AC3E}">
        <p14:creationId xmlns:p14="http://schemas.microsoft.com/office/powerpoint/2010/main" val="14362308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p:txBody>
          <a:bodyPr/>
          <a:lstStyle/>
          <a:p>
            <a:r>
              <a:rPr lang="en-GB" dirty="0"/>
              <a:t>Chart 3.1: Gas and oil prices have increased to historically high levels in recent months</a:t>
            </a:r>
          </a:p>
          <a:p>
            <a:pPr lvl="1"/>
            <a:r>
              <a:rPr lang="en-GB" dirty="0" smtClean="0"/>
              <a:t>Monthly </a:t>
            </a:r>
            <a:r>
              <a:rPr lang="en-GB" dirty="0"/>
              <a:t>real crude oil and natural gas prices </a:t>
            </a:r>
            <a:r>
              <a:rPr lang="en-GB" baseline="30000" dirty="0"/>
              <a:t>(a</a:t>
            </a:r>
            <a:r>
              <a:rPr lang="en-GB" baseline="30000" dirty="0" smtClean="0"/>
              <a:t>)</a:t>
            </a:r>
            <a:endParaRPr lang="en-GB" dirty="0"/>
          </a:p>
        </p:txBody>
      </p:sp>
      <p:pic>
        <p:nvPicPr>
          <p:cNvPr id="4" name="Picture 3" descr="The prices of oil and gas have increased a lot over the past yea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904" y="2208435"/>
            <a:ext cx="11276192" cy="3753996"/>
          </a:xfrm>
          <a:prstGeom prst="rect">
            <a:avLst/>
          </a:prstGeom>
        </p:spPr>
      </p:pic>
    </p:spTree>
    <p:extLst>
      <p:ext uri="{BB962C8B-B14F-4D97-AF65-F5344CB8AC3E}">
        <p14:creationId xmlns:p14="http://schemas.microsoft.com/office/powerpoint/2010/main" val="42365215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p:txBody>
          <a:bodyPr/>
          <a:lstStyle/>
          <a:p>
            <a:r>
              <a:rPr lang="en-GB" dirty="0"/>
              <a:t>Chart 3.2: The UK imports relatively little energy from Russia</a:t>
            </a:r>
          </a:p>
          <a:p>
            <a:pPr lvl="1"/>
            <a:r>
              <a:rPr lang="en-GB" dirty="0" smtClean="0"/>
              <a:t>Supply </a:t>
            </a:r>
            <a:r>
              <a:rPr lang="en-GB" dirty="0"/>
              <a:t>of crude oil and natural gas to the UK in 2019 by country </a:t>
            </a:r>
            <a:r>
              <a:rPr lang="en-GB" baseline="30000" dirty="0"/>
              <a:t>(a)</a:t>
            </a:r>
            <a:endParaRPr lang="en-GB" dirty="0"/>
          </a:p>
        </p:txBody>
      </p:sp>
      <p:pic>
        <p:nvPicPr>
          <p:cNvPr id="4" name="Picture 3" descr="The bars show that in 2019 a majority of gas used in the UK came from its own supplies or Norway. A small amount came from Russia. "/>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904" y="1721730"/>
            <a:ext cx="11276192" cy="4367040"/>
          </a:xfrm>
          <a:prstGeom prst="rect">
            <a:avLst/>
          </a:prstGeom>
        </p:spPr>
      </p:pic>
    </p:spTree>
    <p:extLst>
      <p:ext uri="{BB962C8B-B14F-4D97-AF65-F5344CB8AC3E}">
        <p14:creationId xmlns:p14="http://schemas.microsoft.com/office/powerpoint/2010/main" val="253392117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p:txBody>
          <a:bodyPr/>
          <a:lstStyle/>
          <a:p>
            <a:r>
              <a:rPr lang="en-GB" dirty="0"/>
              <a:t>Chart 3.3: Gas is an important fuel for generating electricity</a:t>
            </a:r>
          </a:p>
          <a:p>
            <a:pPr lvl="1"/>
            <a:r>
              <a:rPr lang="en-GB" dirty="0" smtClean="0"/>
              <a:t>Fuels </a:t>
            </a:r>
            <a:r>
              <a:rPr lang="en-GB" dirty="0"/>
              <a:t>used in UK electricity generation </a:t>
            </a:r>
            <a:r>
              <a:rPr lang="en-GB" baseline="30000" dirty="0"/>
              <a:t>(a)</a:t>
            </a:r>
            <a:endParaRPr lang="en-GB" dirty="0"/>
          </a:p>
        </p:txBody>
      </p:sp>
      <p:pic>
        <p:nvPicPr>
          <p:cNvPr id="4" name="Picture 3" descr="Coal has become much less important for electricity generation over the last decade. Renewables have become more important. Gas has accounted for a fairly large share throughout the time period shown."/>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56969" y="1333500"/>
            <a:ext cx="9478062" cy="5236070"/>
          </a:xfrm>
          <a:prstGeom prst="rect">
            <a:avLst/>
          </a:prstGeom>
        </p:spPr>
      </p:pic>
    </p:spTree>
    <p:extLst>
      <p:ext uri="{BB962C8B-B14F-4D97-AF65-F5344CB8AC3E}">
        <p14:creationId xmlns:p14="http://schemas.microsoft.com/office/powerpoint/2010/main" val="8743594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a:xfrm>
            <a:off x="455613" y="457199"/>
            <a:ext cx="11482387" cy="912815"/>
          </a:xfrm>
        </p:spPr>
        <p:txBody>
          <a:bodyPr/>
          <a:lstStyle/>
          <a:p>
            <a:r>
              <a:rPr lang="en-GB" dirty="0"/>
              <a:t>Chart 3.4: Firms have passed on a majority of the increase in costs into prices</a:t>
            </a:r>
          </a:p>
          <a:p>
            <a:pPr lvl="1"/>
            <a:r>
              <a:rPr lang="en-GB" dirty="0" smtClean="0"/>
              <a:t>Average </a:t>
            </a:r>
            <a:r>
              <a:rPr lang="en-GB" dirty="0"/>
              <a:t>pass-through of non-labour costs to prices in the Agents’ survey </a:t>
            </a:r>
            <a:r>
              <a:rPr lang="en-GB" baseline="30000" dirty="0"/>
              <a:t>(a)</a:t>
            </a:r>
            <a:endParaRPr lang="en-GB" dirty="0"/>
          </a:p>
        </p:txBody>
      </p:sp>
      <p:pic>
        <p:nvPicPr>
          <p:cNvPr id="4" name="Picture 3" descr="Average pass-through of recent costs has been almost 80%. Pass-through has been higher for business services firms. "/>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9279" y="1390650"/>
            <a:ext cx="10513442" cy="5165662"/>
          </a:xfrm>
          <a:prstGeom prst="rect">
            <a:avLst/>
          </a:prstGeom>
        </p:spPr>
      </p:pic>
    </p:spTree>
    <p:extLst>
      <p:ext uri="{BB962C8B-B14F-4D97-AF65-F5344CB8AC3E}">
        <p14:creationId xmlns:p14="http://schemas.microsoft.com/office/powerpoint/2010/main" val="8042865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p:txBody>
          <a:bodyPr/>
          <a:lstStyle/>
          <a:p>
            <a:r>
              <a:rPr lang="en-GB" dirty="0"/>
              <a:t>Chart 3.5: Many firms have raised prices recently and are planning further increases over the coming year</a:t>
            </a:r>
          </a:p>
          <a:p>
            <a:pPr lvl="1"/>
            <a:r>
              <a:rPr lang="en-GB" dirty="0" smtClean="0"/>
              <a:t>Average </a:t>
            </a:r>
            <a:r>
              <a:rPr lang="en-GB" dirty="0"/>
              <a:t>reported and expected price change in the Agents’ survey </a:t>
            </a:r>
            <a:r>
              <a:rPr lang="en-GB" baseline="30000" dirty="0"/>
              <a:t>(a)</a:t>
            </a:r>
            <a:endParaRPr lang="en-GB" dirty="0"/>
          </a:p>
        </p:txBody>
      </p:sp>
      <p:pic>
        <p:nvPicPr>
          <p:cNvPr id="4" name="Picture 3" descr="The bars show that firms expect prices to rise over the coming year, especially in manufacturi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5264" y="1867943"/>
            <a:ext cx="11261472" cy="4513808"/>
          </a:xfrm>
          <a:prstGeom prst="rect">
            <a:avLst/>
          </a:prstGeom>
        </p:spPr>
      </p:pic>
    </p:spTree>
    <p:extLst>
      <p:ext uri="{BB962C8B-B14F-4D97-AF65-F5344CB8AC3E}">
        <p14:creationId xmlns:p14="http://schemas.microsoft.com/office/powerpoint/2010/main" val="33285931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p:txBody>
          <a:bodyPr/>
          <a:lstStyle/>
          <a:p>
            <a:r>
              <a:rPr lang="en-GB" dirty="0"/>
              <a:t>Chart 3.6: Firms in energy-intensive sectors report larger increases in their prices and more uncertainty from Russia-Ukraine </a:t>
            </a:r>
          </a:p>
          <a:p>
            <a:pPr lvl="1"/>
            <a:r>
              <a:rPr lang="en-GB" dirty="0" smtClean="0"/>
              <a:t>Reported </a:t>
            </a:r>
            <a:r>
              <a:rPr lang="en-GB" dirty="0"/>
              <a:t>inflation, expected inflation, and Russia-Ukraine as a top three source of uncertainty, by energy use quartile </a:t>
            </a:r>
            <a:r>
              <a:rPr lang="en-GB" baseline="30000" dirty="0"/>
              <a:t>(a)</a:t>
            </a:r>
            <a:endParaRPr lang="en-GB" dirty="0"/>
          </a:p>
        </p:txBody>
      </p:sp>
      <p:pic>
        <p:nvPicPr>
          <p:cNvPr id="4" name="Picture 3" descr="Energy-intensive businesses report higher price inflation over the past 12 months, expect higher price inflation over the next 12 months, and are more likely to report Russia-Ukraine as a top three source of uncertainty for their business. "/>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43150" y="2037899"/>
            <a:ext cx="7505700" cy="4572902"/>
          </a:xfrm>
          <a:prstGeom prst="rect">
            <a:avLst/>
          </a:prstGeom>
        </p:spPr>
      </p:pic>
    </p:spTree>
    <p:extLst>
      <p:ext uri="{BB962C8B-B14F-4D97-AF65-F5344CB8AC3E}">
        <p14:creationId xmlns:p14="http://schemas.microsoft.com/office/powerpoint/2010/main" val="4756705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a:xfrm>
            <a:off x="455613" y="457199"/>
            <a:ext cx="11050587" cy="912815"/>
          </a:xfrm>
        </p:spPr>
        <p:txBody>
          <a:bodyPr/>
          <a:lstStyle/>
          <a:p>
            <a:r>
              <a:rPr lang="en-GB" dirty="0"/>
              <a:t>Chart 3.7: The share of income spent on energy is likely to increase over this year</a:t>
            </a:r>
          </a:p>
          <a:p>
            <a:pPr lvl="1"/>
            <a:r>
              <a:rPr lang="en-GB" dirty="0" smtClean="0"/>
              <a:t>Share </a:t>
            </a:r>
            <a:r>
              <a:rPr lang="en-GB" dirty="0"/>
              <a:t>of households’ disposable income spent on energy </a:t>
            </a:r>
            <a:r>
              <a:rPr lang="en-GB" baseline="30000" dirty="0"/>
              <a:t>(a)</a:t>
            </a:r>
            <a:endParaRPr lang="en-GB" dirty="0"/>
          </a:p>
        </p:txBody>
      </p:sp>
      <p:pic>
        <p:nvPicPr>
          <p:cNvPr id="4" name="Picture 3" descr="The line shows that the share of household disposable income spent on energy was over 9% in the early 1980s. It has fallen back since, but is projected to increase sharply over 2022. "/>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2598" y="1714501"/>
            <a:ext cx="10566804" cy="4852408"/>
          </a:xfrm>
          <a:prstGeom prst="rect">
            <a:avLst/>
          </a:prstGeom>
        </p:spPr>
      </p:pic>
    </p:spTree>
    <p:extLst>
      <p:ext uri="{BB962C8B-B14F-4D97-AF65-F5344CB8AC3E}">
        <p14:creationId xmlns:p14="http://schemas.microsoft.com/office/powerpoint/2010/main" val="41610760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p:txBody>
          <a:bodyPr/>
          <a:lstStyle/>
          <a:p>
            <a:r>
              <a:rPr lang="en-GB" dirty="0"/>
              <a:t>Chart 3.8: Energy makes up a larger share of spending among lower income households </a:t>
            </a:r>
          </a:p>
          <a:p>
            <a:pPr lvl="1"/>
            <a:r>
              <a:rPr lang="en-GB" dirty="0" smtClean="0"/>
              <a:t>Spending </a:t>
            </a:r>
            <a:r>
              <a:rPr lang="en-GB" dirty="0"/>
              <a:t>on energy as a share of total household expenditure by gross income deciles </a:t>
            </a:r>
            <a:r>
              <a:rPr lang="en-GB" baseline="30000" dirty="0"/>
              <a:t>(a)</a:t>
            </a:r>
            <a:endParaRPr lang="en-GB" dirty="0"/>
          </a:p>
        </p:txBody>
      </p:sp>
      <p:pic>
        <p:nvPicPr>
          <p:cNvPr id="4" name="Picture 3" descr="The percentage of expenditure which is on energy decreases as you move up the income distribution. It is more than 10% for the poorest two deciles; it is less than 6% for the richest decile."/>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9762" y="2059679"/>
            <a:ext cx="10192476" cy="4550672"/>
          </a:xfrm>
          <a:prstGeom prst="rect">
            <a:avLst/>
          </a:prstGeom>
        </p:spPr>
      </p:pic>
    </p:spTree>
    <p:extLst>
      <p:ext uri="{BB962C8B-B14F-4D97-AF65-F5344CB8AC3E}">
        <p14:creationId xmlns:p14="http://schemas.microsoft.com/office/powerpoint/2010/main" val="2914871905"/>
      </p:ext>
    </p:extLst>
  </p:cSld>
  <p:clrMapOvr>
    <a:masterClrMapping/>
  </p:clrMapOvr>
  <p:timing>
    <p:tnLst>
      <p:par>
        <p:cTn id="1" dur="indefinite" restart="never" nodeType="tmRoot"/>
      </p:par>
    </p:tnLst>
  </p:timing>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1374</TotalTime>
  <Words>977</Words>
  <Application>Microsoft Office PowerPoint</Application>
  <PresentationFormat>Widescreen</PresentationFormat>
  <Paragraphs>50</Paragraphs>
  <Slides>11</Slides>
  <Notes>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Century Gothic</vt:lpstr>
      <vt:lpstr>Bank LINKS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Bank of England Monetary Policy Report May 2022</dc:title>
  <dc:subject>Section 3: In focus – The economic impacts of the recent rises in energy prices </dc:subject>
  <dc:creator>Bank of England</dc:creator>
  <cp:lastModifiedBy>Chapman, Wayne</cp:lastModifiedBy>
  <cp:revision>54</cp:revision>
  <dcterms:created xsi:type="dcterms:W3CDTF">2022-03-15T15:50:20Z</dcterms:created>
  <dcterms:modified xsi:type="dcterms:W3CDTF">2022-05-04T10:42:23Z</dcterms:modified>
</cp:coreProperties>
</file>