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415" r:id="rId2"/>
    <p:sldId id="421" r:id="rId3"/>
    <p:sldId id="428" r:id="rId4"/>
    <p:sldId id="429" r:id="rId5"/>
    <p:sldId id="430" r:id="rId6"/>
    <p:sldId id="431" r:id="rId7"/>
    <p:sldId id="432" r:id="rId8"/>
    <p:sldId id="433" r:id="rId9"/>
    <p:sldId id="434" r:id="rId10"/>
    <p:sldId id="427" r:id="rId11"/>
    <p:sldId id="424" r:id="rId12"/>
    <p:sldId id="42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88191" autoAdjust="0"/>
  </p:normalViewPr>
  <p:slideViewPr>
    <p:cSldViewPr snapToGrid="0" showGuides="1">
      <p:cViewPr varScale="1">
        <p:scale>
          <a:sx n="51" d="100"/>
          <a:sy n="51" d="100"/>
        </p:scale>
        <p:origin x="57" y="675"/>
      </p:cViewPr>
      <p:guideLst/>
    </p:cSldViewPr>
  </p:slideViewPr>
  <p:notesTextViewPr>
    <p:cViewPr>
      <p:scale>
        <a:sx n="3" d="2"/>
        <a:sy n="3" d="2"/>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05/05/2022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Modal projections for GDP, CPI inflation, LFS unemployment and excess supply/excess demand. Figures in parentheses show the corresponding projections in the February 2022 Monetary Policy Report.</a:t>
            </a:r>
          </a:p>
          <a:p>
            <a:r>
              <a:rPr lang="en-GB" dirty="0" smtClean="0"/>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the Spring Statement 2022; commodity prices following market paths for six months,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Monetary Policy Report – May 2022.</a:t>
            </a:r>
          </a:p>
          <a:p>
            <a:r>
              <a:rPr lang="en-GB" dirty="0" smtClean="0"/>
              <a:t>(c) Four-quarter growth in real GDP. The growth rates reported in the table exclude the </a:t>
            </a:r>
            <a:r>
              <a:rPr lang="en-GB" dirty="0" err="1" smtClean="0"/>
              <a:t>backcast</a:t>
            </a:r>
            <a:r>
              <a:rPr lang="en-GB" dirty="0" smtClean="0"/>
              <a:t> for GDP. Including the </a:t>
            </a:r>
            <a:r>
              <a:rPr lang="en-GB" dirty="0" err="1" smtClean="0"/>
              <a:t>backcast</a:t>
            </a:r>
            <a:r>
              <a:rPr lang="en-GB" dirty="0" smtClean="0"/>
              <a:t> 2022 Q2 growth is 3.2%, 2023 Q2 growth is 0.0%, 2024 Q2 growth is 0.2% and 2025 Q2 growth is 0.7%. </a:t>
            </a:r>
          </a:p>
          <a:p>
            <a:r>
              <a:rPr lang="en-GB" dirty="0" smtClean="0"/>
              <a:t>(d) Four-quarter inflation rate.</a:t>
            </a:r>
          </a:p>
          <a:p>
            <a:r>
              <a:rPr lang="en-GB" dirty="0" smtClean="0"/>
              <a:t>(e) Per cent of potential GDP. A negative figure implies output is below potential and a positive that it is above.</a:t>
            </a:r>
          </a:p>
          <a:p>
            <a:r>
              <a:rPr lang="en-GB" dirty="0" smtClean="0"/>
              <a:t>(f) Per cent. The path for Bank Rate implied by forward market interest rates. The curves are based on overnight index swap rates.</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563780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The table shows projections for: four-quarter growth in real GDP, excluding the </a:t>
            </a:r>
            <a:r>
              <a:rPr lang="en-GB" dirty="0" err="1" smtClean="0"/>
              <a:t>backcast</a:t>
            </a:r>
            <a:r>
              <a:rPr lang="en-GB" dirty="0" smtClean="0"/>
              <a:t> for GDP; four-quarter inflation rates; and excess supply/demand as per cent of potential GDP. The projections have been conditioned on the assumptions in Table 1.A footnote (b) unless otherwise specified.</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953241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Bank of England, Bloomberg Finance L.P., Department for Business, Energy and Industrial Strategy, Eurostat, IMF World Economic Outlook (WEO), National Bureau of Statistics of China, ONS, US Bureau of Economic Analysis and Bank calculations.</a:t>
            </a:r>
          </a:p>
          <a:p>
            <a:endParaRPr lang="en-GB" dirty="0" smtClean="0"/>
          </a:p>
          <a:p>
            <a:r>
              <a:rPr lang="en-GB" dirty="0" smtClean="0"/>
              <a:t>(a) The profiles in this table should be viewed as broadly consistent with the MPC’s projections for GDP growth, CPI inflation and unemployment (as presented in the fan charts).</a:t>
            </a:r>
          </a:p>
          <a:p>
            <a:r>
              <a:rPr lang="en-GB" dirty="0" smtClean="0"/>
              <a:t>(b) Figures show annual average growth rates unless otherwise stated. Figures in parentheses show the corresponding projections in the February 2022 Monetary Policy Report. Calculations for back data based on ONS data are shown using ONS series identifiers.</a:t>
            </a:r>
          </a:p>
          <a:p>
            <a:r>
              <a:rPr lang="en-GB" dirty="0" smtClean="0"/>
              <a:t>(c) Chained-volume measure. Constructed using real GDP growth rates of 188 countries weighted according to their shares in UK exports.</a:t>
            </a:r>
          </a:p>
          <a:p>
            <a:r>
              <a:rPr lang="en-GB" dirty="0" smtClean="0"/>
              <a:t>(d) Chained-volume measure. Constructed using real GDP growth rates of 189 countries weighted according to their shares in world GDP using the IMF’s purchasing power parity (PPP) weights.</a:t>
            </a:r>
          </a:p>
          <a:p>
            <a:r>
              <a:rPr lang="en-GB" dirty="0" smtClean="0"/>
              <a:t>(e) Chained-volume measure. Forecast was finalised before the release of the preliminary flash estimate of euro-area GDP for Q1, so that has not been incorporated.</a:t>
            </a:r>
          </a:p>
          <a:p>
            <a:r>
              <a:rPr lang="en-GB" dirty="0" smtClean="0"/>
              <a:t>(f) Chained-volume measure. Forecast was finalised before the release of the advance estimate of US GDP for Q1, so that has not been incorporated.</a:t>
            </a:r>
          </a:p>
          <a:p>
            <a:r>
              <a:rPr lang="en-GB" dirty="0" smtClean="0"/>
              <a:t>(g) Chained-volume measure. Constructed using real GDP growth rates of 155 emerging market economy countries, as defined by the IMF WEO, weighted according to their relative shares in world GDP using the IMF’s PPP weights.</a:t>
            </a:r>
          </a:p>
          <a:p>
            <a:r>
              <a:rPr lang="en-GB" dirty="0" smtClean="0"/>
              <a:t>(h) Chained-volume measure.</a:t>
            </a:r>
          </a:p>
          <a:p>
            <a:r>
              <a:rPr lang="en-GB" dirty="0" smtClean="0"/>
              <a:t>(</a:t>
            </a:r>
            <a:r>
              <a:rPr lang="en-GB" dirty="0" err="1" smtClean="0"/>
              <a:t>i</a:t>
            </a:r>
            <a:r>
              <a:rPr lang="en-GB" dirty="0" smtClean="0"/>
              <a:t>) Excludes the </a:t>
            </a:r>
            <a:r>
              <a:rPr lang="en-GB" dirty="0" err="1" smtClean="0"/>
              <a:t>backcast</a:t>
            </a:r>
            <a:r>
              <a:rPr lang="en-GB" dirty="0" smtClean="0"/>
              <a:t> for GDP.</a:t>
            </a:r>
          </a:p>
          <a:p>
            <a:r>
              <a:rPr lang="en-GB" dirty="0" smtClean="0"/>
              <a:t>(j) Chained-volume measure. Includes non-profit institutions serving households. Based on ABJR+HAYO.</a:t>
            </a:r>
          </a:p>
          <a:p>
            <a:r>
              <a:rPr lang="en-GB" dirty="0" smtClean="0"/>
              <a:t>(k) Chained-volume measure. Based on GAN8.</a:t>
            </a:r>
          </a:p>
          <a:p>
            <a:r>
              <a:rPr lang="en-GB" dirty="0" smtClean="0"/>
              <a:t>(l) Chained-volume measure. Whole-economy measure. Includes new dwellings, improvements and spending on services associated with the sale and purchase of property. Based on DFEG+L635+L637.</a:t>
            </a:r>
          </a:p>
          <a:p>
            <a:r>
              <a:rPr lang="en-GB" dirty="0" smtClean="0"/>
              <a:t>(m) Chained-volume measure. The historical data exclude the impact of missing trader intra‑community (MTIC) fraud. Since 1998 based on IKBK-OFNN/(BOKH/BQKO). Prior to 1998 based on IKBK.</a:t>
            </a:r>
          </a:p>
          <a:p>
            <a:r>
              <a:rPr lang="en-GB" dirty="0" smtClean="0"/>
              <a:t>(n) Chained-volume measure. The historical data exclude the impact of MTIC fraud. Since 1998 based on IKBL-OFNN/(BOKH/BQKO). Prior to 1998 based on IKBL.</a:t>
            </a:r>
          </a:p>
          <a:p>
            <a:r>
              <a:rPr lang="en-GB" dirty="0" smtClean="0"/>
              <a:t>(o) Chained-volume measure. Exports less imports. GDP data based on the mode of the MPC’s GDP </a:t>
            </a:r>
            <a:r>
              <a:rPr lang="en-GB" dirty="0" err="1" smtClean="0"/>
              <a:t>backcast</a:t>
            </a:r>
            <a:r>
              <a:rPr lang="en-GB" dirty="0" smtClean="0"/>
              <a:t>.</a:t>
            </a:r>
          </a:p>
          <a:p>
            <a:r>
              <a:rPr lang="en-GB" dirty="0" smtClean="0"/>
              <a:t>(p) Wages and salaries plus mixed income and general government benefits less income taxes and employees’ National Insurance contributions, deflated by the consumer expenditure deflator. Based on [ROYJ+ROYH-(RPHS+AIIV-CUCT)+GZVX]/[(ABJQ+HAYE)/(ABJR+HAYO)]. The </a:t>
            </a:r>
            <a:r>
              <a:rPr lang="en-GB" dirty="0" err="1" smtClean="0"/>
              <a:t>backdata</a:t>
            </a:r>
            <a:r>
              <a:rPr lang="en-GB" dirty="0" smtClean="0"/>
              <a:t> for this series is available via the ‘Download the chart slides and data’ link at Monetary Policy Report – May 2022.</a:t>
            </a:r>
          </a:p>
          <a:p>
            <a:r>
              <a:rPr lang="en-GB" dirty="0" smtClean="0"/>
              <a:t>(q) Total available household resources, deflated by the consumer expenditure deflator. Based on [RPQK/((ABJQ+HAYE)/(ABJR+HAYO))].</a:t>
            </a:r>
          </a:p>
          <a:p>
            <a:r>
              <a:rPr lang="en-GB" dirty="0" smtClean="0"/>
              <a:t>(r) Annual average. Percentage of total available household resources. Based on NRJS.</a:t>
            </a:r>
          </a:p>
          <a:p>
            <a:r>
              <a:rPr lang="en-GB" dirty="0" smtClean="0"/>
              <a:t>(s) Level in Q4. Percentage point spread over reference rates. Based on a weighted average of household and corporate loan and deposit spreads over appropriate risk-free rates. Indexed to equal zero in 2007 Q3.</a:t>
            </a:r>
          </a:p>
          <a:p>
            <a:r>
              <a:rPr lang="en-GB" dirty="0" smtClean="0"/>
              <a:t>(t) Annual average. Per cent of potential GDP. A negative figure implies output is below potential and a positive figure that it is above.</a:t>
            </a:r>
          </a:p>
          <a:p>
            <a:r>
              <a:rPr lang="en-GB" dirty="0" smtClean="0"/>
              <a:t>(u) GDP per hour worked. GDP data based on the mode of the MPC's GDP </a:t>
            </a:r>
            <a:r>
              <a:rPr lang="en-GB" dirty="0" err="1" smtClean="0"/>
              <a:t>backcast</a:t>
            </a:r>
            <a:r>
              <a:rPr lang="en-GB" dirty="0" smtClean="0"/>
              <a:t>. Hours worked based on YBUS. </a:t>
            </a:r>
          </a:p>
          <a:p>
            <a:r>
              <a:rPr lang="en-GB" dirty="0" smtClean="0"/>
              <a:t>(v) Four-quarter growth in LFS employment in Q4. Based on MGRZ.</a:t>
            </a:r>
          </a:p>
          <a:p>
            <a:r>
              <a:rPr lang="en-GB" dirty="0" smtClean="0"/>
              <a:t>(w) Level in Q4. Average weekly hours worked, in main job and second job. Based on YBUS/MGRZ.</a:t>
            </a:r>
          </a:p>
          <a:p>
            <a:r>
              <a:rPr lang="en-GB" dirty="0" smtClean="0"/>
              <a:t>(x) LFS unemployment rate in Q4. Based on MGSX.</a:t>
            </a:r>
          </a:p>
          <a:p>
            <a:r>
              <a:rPr lang="en-GB" dirty="0" smtClean="0"/>
              <a:t>(y) Level in Q4. Percentage of the 16+ population. Based on MGWG.</a:t>
            </a:r>
          </a:p>
          <a:p>
            <a:r>
              <a:rPr lang="en-GB" dirty="0" smtClean="0"/>
              <a:t>(z) Four-quarter inflation rate in Q4.</a:t>
            </a:r>
          </a:p>
          <a:p>
            <a:r>
              <a:rPr lang="en-GB" dirty="0" smtClean="0"/>
              <a:t>(aa) Four-quarter inflation rate in Q4 excluding fuel and the impact of MTIC fraud.</a:t>
            </a:r>
          </a:p>
          <a:p>
            <a:r>
              <a:rPr lang="en-GB" dirty="0" smtClean="0"/>
              <a:t>(ab) Contribution of fuels and lubricants and gas and electricity prices to four-quarter CPI inflation in Q4.</a:t>
            </a:r>
          </a:p>
          <a:p>
            <a:r>
              <a:rPr lang="en-GB" dirty="0" smtClean="0"/>
              <a:t>(ac) Four-quarter growth in whole‑economy total pay in Q4. Growth rate since 2001 based on KAB9. Prior to 2001, growth rates are based on historical estimates of AWE, with ONS series identifier MD9M.</a:t>
            </a:r>
          </a:p>
          <a:p>
            <a:r>
              <a:rPr lang="en-GB" dirty="0" smtClean="0"/>
              <a:t>(ad) Four-quarter growth in unit labour costs in Q4. Whole‑economy total labour costs divided by GDP at constant prices, based on the mode of the MPC’s GDP </a:t>
            </a:r>
            <a:r>
              <a:rPr lang="en-GB" dirty="0" err="1" smtClean="0"/>
              <a:t>backcast</a:t>
            </a:r>
            <a:r>
              <a:rPr lang="en-GB" dirty="0" smtClean="0"/>
              <a:t>. Total labour costs comprise compensation of employees and the labour share multiplied by mixed income. </a:t>
            </a:r>
          </a:p>
          <a:p>
            <a:r>
              <a:rPr lang="en-GB" dirty="0" smtClean="0"/>
              <a:t>(ae) Four-quarter growth in private sector regular pay based unit wage costs in Q4. Private sector wage costs divided by private sector output at constant prices, based on the mode of the MPC’s GDP </a:t>
            </a:r>
            <a:r>
              <a:rPr lang="en-GB" dirty="0" err="1" smtClean="0"/>
              <a:t>backcast</a:t>
            </a:r>
            <a:r>
              <a:rPr lang="en-GB" dirty="0" smtClean="0"/>
              <a:t>. Private sector wage costs are average weekly earnings (excluding bonuses) multiplied by private sector employment.</a:t>
            </a:r>
          </a:p>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34599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fan charts depict the probability of various outcomes for GDP growth (in Chart 1.1) and GDP (in Chart 1.2). They have been conditioned on the assumptions in Table 1.A footnote (b). To the left of the shaded area, the distribution reflects uncertainty around revisions to the data over the past. To aid comparability with the official data, it does not include the </a:t>
            </a:r>
            <a:r>
              <a:rPr lang="en-GB" dirty="0" err="1" smtClean="0"/>
              <a:t>backcast</a:t>
            </a:r>
            <a:r>
              <a:rPr lang="en-GB" dirty="0" smtClean="0"/>
              <a:t> for expected revisions, which is available from the ‘Download the chart slides and data’ link at Monetary Policy Report – May 2022. To the right of the shaded area, the distribution reflects uncertainty over the evolution of GDP growth (in Chart 1.1) and GDP (in Chart 1.2) in the future. If economic circumstances identical to today’s were to prevail on 100 occasions, the MPC’s best collective judgement is that the mature estimate of GDP growth (in Chart 1.1) or GDP (in Chart 1.2) would lie within the darkest central band on only 30 of those occasions. The fan chart is constructed so that outturns are also expected to lie within each pair of the lighter aqua areas on 30 occasions. In any particular quarter of the forecast period, GDP growth or GDP is therefore expected to lie somewhere within the fan on 90 out of 100 occasions. And on the remaining 10 out of 100 occasions GDP growth or GDP can fall anywhere outside the aqua area of the fan chart. Over the forecast period, this has been depicted by the light grey background. See the box on page 39 of the November 2007 Inflation Report for a fuller description of the fan chart and what it represents.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829604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See footnote for Chart 1.1.</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355832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fan chart depicts the probability of various outcomes for GDP, conditioned on the assumptions in Table 1.A footnote (b), apart from for Bank Rate, with this chart conditioned on constant interest rates at 1%. The fan chart has the same interpretation as Chart 1.1.</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366063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fan chart depicts the probability of various outcomes for LFS unemployment. It has been conditioned on the assumptions in Table 1.A footnote (b). The coloured bands have the same interpretation as in Charts 1.1 and 1.2,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2022 Q1, a quarter earlier than for CPI inflation. That is because Q1 is a staff projection for the unemployment rate, based in part on data for January and February. The unemployment rate was 3.8% in the three months to February, and is projected to be 3.8% in Q1 as a whole. A significant proportion of this distribution lies below Bank staff’s current estimate of the long-term equilibrium unemployment rate. There is therefore uncertainty about the precise calibration of this fan chart.</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490772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fan chart depicts the probability of various outcomes for LFS unemployment. It has been conditioned on the assumptions in Table 1.A footnote (b), apart from for Bank Rate, with this chart conditioned on constant interest rates at 1%. The coloured bands have the same interpretation as in Charts 1.1 and 1.2,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2022 Q1, a quarter earlier than for CPI inflation. That is because Q1 is a staff projection for the unemployment rate, based in part on data for January and February. The unemployment rate was 3.8% in the three months to February, and is projected to be 3.8% in Q1 as a whole. A significant proportion of this distribution lies below Bank staff’s current estimate of the long-term equilibrium unemployment rate. There is therefore uncertainty about the precise calibration of this fan chart.</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979702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fan chart depicts the probability of various outcomes for CPI inflation in the future. It has been conditioned on the assumptions in Table 1.A 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light grey background. See the box on pages 48–49 of the May 2002 Inflation Report for a fuller description of the fan chart and what it represents.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002293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Energy prices include fuels and lubricants, electricity, gas and other fuels.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085928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fan chart depicts the probability of various outcomes for CPI inflation in the future, conditioned on the assumptions in Table 1.A footnote (b), apart from for Bank Rate, with this chart conditioned on constant interest rates at 1%. The fan chart has the same interpretation as Chart 1.6.</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704796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smtClean="0"/>
              <a:t>May 2022</a:t>
            </a:r>
            <a:endParaRPr lang="en-GB" dirty="0"/>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1.8</a:t>
            </a:r>
            <a:r>
              <a:rPr lang="en-GB" sz="2400" dirty="0">
                <a:latin typeface="Arial" panose="020B0604020202020204" pitchFamily="34" charset="0"/>
                <a:cs typeface="Arial" panose="020B0604020202020204" pitchFamily="34" charset="0"/>
              </a:rPr>
              <a:t>: </a:t>
            </a:r>
            <a:r>
              <a:rPr lang="en-GB" sz="2400" dirty="0" smtClean="0">
                <a:latin typeface="Arial" panose="020B0604020202020204" pitchFamily="34" charset="0"/>
                <a:cs typeface="Arial" panose="020B0604020202020204" pitchFamily="34" charset="0"/>
              </a:rPr>
              <a:t>CPI </a:t>
            </a:r>
            <a:r>
              <a:rPr lang="en-GB" sz="2400" dirty="0">
                <a:latin typeface="Arial" panose="020B0604020202020204" pitchFamily="34" charset="0"/>
                <a:cs typeface="Arial" panose="020B0604020202020204" pitchFamily="34" charset="0"/>
              </a:rPr>
              <a:t>inflation projection based on constant interest rates at 1%, other policy measures as </a:t>
            </a:r>
            <a:r>
              <a:rPr lang="en-GB" sz="2400" dirty="0" smtClean="0">
                <a:latin typeface="Arial" panose="020B0604020202020204" pitchFamily="34" charset="0"/>
                <a:cs typeface="Arial" panose="020B0604020202020204" pitchFamily="34" charset="0"/>
              </a:rPr>
              <a:t>announced</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haded fan chart for the CPI inflation projection based on constant nominal interest rates. The distribution widens over the first part of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180" y="1440000"/>
            <a:ext cx="11239640" cy="4846320"/>
          </a:xfrm>
          <a:prstGeom prst="rect">
            <a:avLst/>
          </a:prstGeom>
        </p:spPr>
      </p:pic>
    </p:spTree>
    <p:extLst>
      <p:ext uri="{BB962C8B-B14F-4D97-AF65-F5344CB8AC3E}">
        <p14:creationId xmlns:p14="http://schemas.microsoft.com/office/powerpoint/2010/main" val="1377679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smtClean="0">
                <a:latin typeface="Arial" panose="020B0604020202020204" pitchFamily="34" charset="0"/>
                <a:cs typeface="Arial" panose="020B0604020202020204" pitchFamily="34" charset="0"/>
              </a:rPr>
              <a:t>Table 1.B: GDP </a:t>
            </a:r>
            <a:r>
              <a:rPr lang="en-GB" sz="2400" dirty="0">
                <a:latin typeface="Arial" panose="020B0604020202020204" pitchFamily="34" charset="0"/>
                <a:cs typeface="Arial" panose="020B0604020202020204" pitchFamily="34" charset="0"/>
              </a:rPr>
              <a:t>growth, excess supply/demand and CPI inflation in the MPC’s central projection and in the alternative scenario in which energy prices follow their futures curves throughout the forecast period </a:t>
            </a:r>
            <a:r>
              <a:rPr lang="en-GB" sz="2400" baseline="30000" dirty="0">
                <a:latin typeface="Arial" panose="020B0604020202020204" pitchFamily="34" charset="0"/>
                <a:cs typeface="Arial" panose="020B0604020202020204" pitchFamily="34" charset="0"/>
              </a:rPr>
              <a:t>(a</a:t>
            </a:r>
            <a:r>
              <a:rPr lang="en-GB" sz="2400" baseline="30000" dirty="0" smtClean="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1168400" y="1885056"/>
            <a:ext cx="9855200" cy="4550928"/>
          </a:xfrm>
          <a:prstGeom prst="rect">
            <a:avLst/>
          </a:prstGeom>
        </p:spPr>
      </p:pic>
    </p:spTree>
    <p:extLst>
      <p:ext uri="{BB962C8B-B14F-4D97-AF65-F5344CB8AC3E}">
        <p14:creationId xmlns:p14="http://schemas.microsoft.com/office/powerpoint/2010/main" val="1964269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436881"/>
          </a:xfrm>
        </p:spPr>
        <p:txBody>
          <a:bodyPr anchor="t"/>
          <a:lstStyle/>
          <a:p>
            <a:r>
              <a:rPr lang="en-GB" sz="2400" dirty="0" smtClean="0">
                <a:latin typeface="Arial" panose="020B0604020202020204" pitchFamily="34" charset="0"/>
                <a:cs typeface="Arial" panose="020B0604020202020204" pitchFamily="34" charset="0"/>
              </a:rPr>
              <a:t>Table 1.C: Indicative </a:t>
            </a:r>
            <a:r>
              <a:rPr lang="en-GB" sz="2400" dirty="0">
                <a:latin typeface="Arial" panose="020B0604020202020204" pitchFamily="34" charset="0"/>
                <a:cs typeface="Arial" panose="020B0604020202020204" pitchFamily="34" charset="0"/>
              </a:rPr>
              <a:t>projections consistent with the MPC’s forecast </a:t>
            </a:r>
            <a:r>
              <a:rPr lang="en-GB" sz="2400" baseline="30000" dirty="0">
                <a:latin typeface="Arial" panose="020B0604020202020204" pitchFamily="34" charset="0"/>
                <a:cs typeface="Arial" panose="020B0604020202020204" pitchFamily="34" charset="0"/>
              </a:rPr>
              <a:t>(a) (b</a:t>
            </a:r>
            <a:r>
              <a:rPr lang="en-GB" sz="2400" baseline="30000" dirty="0" smtClean="0">
                <a:latin typeface="Arial" panose="020B0604020202020204" pitchFamily="34" charset="0"/>
                <a:cs typeface="Arial" panose="020B0604020202020204" pitchFamily="34" charset="0"/>
              </a:rPr>
              <a:t>)</a:t>
            </a:r>
            <a:endParaRPr lang="en-GB" sz="2400" baseline="300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1838786" y="1188721"/>
            <a:ext cx="3663544" cy="5085756"/>
          </a:xfrm>
          <a:prstGeom prst="rect">
            <a:avLst/>
          </a:prstGeom>
        </p:spPr>
      </p:pic>
      <p:pic>
        <p:nvPicPr>
          <p:cNvPr id="3" name="Picture 2"/>
          <p:cNvPicPr>
            <a:picLocks noChangeAspect="1"/>
          </p:cNvPicPr>
          <p:nvPr/>
        </p:nvPicPr>
        <p:blipFill rotWithShape="1">
          <a:blip r:embed="rId4"/>
          <a:srcRect t="1093" b="665"/>
          <a:stretch/>
        </p:blipFill>
        <p:spPr>
          <a:xfrm>
            <a:off x="6065346" y="1632125"/>
            <a:ext cx="3657505" cy="4771836"/>
          </a:xfrm>
          <a:prstGeom prst="rect">
            <a:avLst/>
          </a:prstGeom>
        </p:spPr>
      </p:pic>
    </p:spTree>
    <p:extLst>
      <p:ext uri="{BB962C8B-B14F-4D97-AF65-F5344CB8AC3E}">
        <p14:creationId xmlns:p14="http://schemas.microsoft.com/office/powerpoint/2010/main" val="627008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smtClean="0">
                <a:latin typeface="Arial" panose="020B0604020202020204" pitchFamily="34" charset="0"/>
                <a:cs typeface="Arial" panose="020B0604020202020204" pitchFamily="34" charset="0"/>
              </a:rPr>
              <a:t>Table 1.A</a:t>
            </a:r>
            <a:r>
              <a:rPr lang="en-GB" sz="2400" dirty="0">
                <a:latin typeface="Arial" panose="020B0604020202020204" pitchFamily="34" charset="0"/>
                <a:cs typeface="Arial" panose="020B0604020202020204" pitchFamily="34" charset="0"/>
              </a:rPr>
              <a:t>: Forecast summary </a:t>
            </a:r>
            <a:r>
              <a:rPr lang="en-GB" sz="2400" baseline="30000" dirty="0">
                <a:latin typeface="Arial" panose="020B0604020202020204" pitchFamily="34" charset="0"/>
                <a:cs typeface="Arial" panose="020B0604020202020204" pitchFamily="34" charset="0"/>
              </a:rPr>
              <a:t>(a) (b</a:t>
            </a:r>
            <a:r>
              <a:rPr lang="en-GB" sz="2400" baseline="30000" dirty="0" smtClean="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566057" y="1709112"/>
            <a:ext cx="11059886" cy="3439776"/>
          </a:xfrm>
          <a:prstGeom prst="rect">
            <a:avLst/>
          </a:prstGeom>
        </p:spPr>
      </p:pic>
    </p:spTree>
    <p:extLst>
      <p:ext uri="{BB962C8B-B14F-4D97-AF65-F5344CB8AC3E}">
        <p14:creationId xmlns:p14="http://schemas.microsoft.com/office/powerpoint/2010/main" val="4070096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1.1: GDP </a:t>
            </a:r>
            <a:r>
              <a:rPr lang="en-GB" sz="2400" dirty="0">
                <a:latin typeface="Arial" panose="020B0604020202020204" pitchFamily="34" charset="0"/>
                <a:cs typeface="Arial" panose="020B0604020202020204" pitchFamily="34" charset="0"/>
              </a:rPr>
              <a:t>growth projection based on market interest rate expectations, other policy measures as </a:t>
            </a:r>
            <a:r>
              <a:rPr lang="en-GB" sz="2400" dirty="0" smtClean="0">
                <a:latin typeface="Arial" panose="020B0604020202020204" pitchFamily="34" charset="0"/>
                <a:cs typeface="Arial" panose="020B0604020202020204" pitchFamily="34" charset="0"/>
              </a:rPr>
              <a:t>announced</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haded fan chart for the projection of four quarter GDP growth. There is uncertainty around the ONS data, before the distribution widens over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480" y="1440000"/>
            <a:ext cx="11115040" cy="5121670"/>
          </a:xfrm>
          <a:prstGeom prst="rect">
            <a:avLst/>
          </a:prstGeom>
        </p:spPr>
      </p:pic>
    </p:spTree>
    <p:extLst>
      <p:ext uri="{BB962C8B-B14F-4D97-AF65-F5344CB8AC3E}">
        <p14:creationId xmlns:p14="http://schemas.microsoft.com/office/powerpoint/2010/main" val="3105426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1.2: GDP </a:t>
            </a:r>
            <a:r>
              <a:rPr lang="en-GB" sz="2400" dirty="0">
                <a:latin typeface="Arial" panose="020B0604020202020204" pitchFamily="34" charset="0"/>
                <a:cs typeface="Arial" panose="020B0604020202020204" pitchFamily="34" charset="0"/>
              </a:rPr>
              <a:t>projection based on market interest rate expectations, other policy measures as announced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haded fan chart for the projection of the level of GDP. There is uncertainty around the ONS data, before the distribution widens over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2897" y="1440000"/>
            <a:ext cx="8666206" cy="5134216"/>
          </a:xfrm>
          <a:prstGeom prst="rect">
            <a:avLst/>
          </a:prstGeom>
        </p:spPr>
      </p:pic>
    </p:spTree>
    <p:extLst>
      <p:ext uri="{BB962C8B-B14F-4D97-AF65-F5344CB8AC3E}">
        <p14:creationId xmlns:p14="http://schemas.microsoft.com/office/powerpoint/2010/main" val="222583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1.3: GDP </a:t>
            </a:r>
            <a:r>
              <a:rPr lang="en-GB" sz="2400" dirty="0">
                <a:latin typeface="Arial" panose="020B0604020202020204" pitchFamily="34" charset="0"/>
                <a:cs typeface="Arial" panose="020B0604020202020204" pitchFamily="34" charset="0"/>
              </a:rPr>
              <a:t>projection based on constant interest rates at 1%, other policy measures as </a:t>
            </a:r>
            <a:r>
              <a:rPr lang="en-GB" sz="2400" dirty="0" smtClean="0">
                <a:latin typeface="Arial" panose="020B0604020202020204" pitchFamily="34" charset="0"/>
                <a:cs typeface="Arial" panose="020B0604020202020204" pitchFamily="34" charset="0"/>
              </a:rPr>
              <a:t>announced</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haded fan chart for the projection of the level of GDP based on constant nominal interest rates. There is uncertainty around the ONS data, before the distribution widens over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2324" y="1440000"/>
            <a:ext cx="8567352" cy="5132314"/>
          </a:xfrm>
          <a:prstGeom prst="rect">
            <a:avLst/>
          </a:prstGeom>
        </p:spPr>
      </p:pic>
    </p:spTree>
    <p:extLst>
      <p:ext uri="{BB962C8B-B14F-4D97-AF65-F5344CB8AC3E}">
        <p14:creationId xmlns:p14="http://schemas.microsoft.com/office/powerpoint/2010/main" val="3817032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853441"/>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1.4: Unemployment </a:t>
            </a:r>
            <a:r>
              <a:rPr lang="en-GB" sz="2400" dirty="0">
                <a:latin typeface="Arial" panose="020B0604020202020204" pitchFamily="34" charset="0"/>
                <a:cs typeface="Arial" panose="020B0604020202020204" pitchFamily="34" charset="0"/>
              </a:rPr>
              <a:t>projection based on market interest rate expectations, other policy measures as </a:t>
            </a:r>
            <a:r>
              <a:rPr lang="en-GB" sz="2400" dirty="0" smtClean="0">
                <a:latin typeface="Arial" panose="020B0604020202020204" pitchFamily="34" charset="0"/>
                <a:cs typeface="Arial" panose="020B0604020202020204" pitchFamily="34" charset="0"/>
              </a:rPr>
              <a:t>announced</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haded fan chart for the unemployment rate projection. The distribution widens over the first part of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219" y="1440000"/>
            <a:ext cx="11173562" cy="4765040"/>
          </a:xfrm>
          <a:prstGeom prst="rect">
            <a:avLst/>
          </a:prstGeom>
        </p:spPr>
      </p:pic>
    </p:spTree>
    <p:extLst>
      <p:ext uri="{BB962C8B-B14F-4D97-AF65-F5344CB8AC3E}">
        <p14:creationId xmlns:p14="http://schemas.microsoft.com/office/powerpoint/2010/main" val="3221779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1.5: Unemployment </a:t>
            </a:r>
            <a:r>
              <a:rPr lang="en-GB" sz="2400" dirty="0">
                <a:latin typeface="Arial" panose="020B0604020202020204" pitchFamily="34" charset="0"/>
                <a:cs typeface="Arial" panose="020B0604020202020204" pitchFamily="34" charset="0"/>
              </a:rPr>
              <a:t>projection based on constant interest rates at 1%, other policy measures as </a:t>
            </a:r>
            <a:r>
              <a:rPr lang="en-GB" sz="2400" dirty="0" smtClean="0">
                <a:latin typeface="Arial" panose="020B0604020202020204" pitchFamily="34" charset="0"/>
                <a:cs typeface="Arial" panose="020B0604020202020204" pitchFamily="34" charset="0"/>
              </a:rPr>
              <a:t>announced</a:t>
            </a:r>
            <a:endParaRPr lang="en-GB" sz="2400" dirty="0">
              <a:latin typeface="Arial" panose="020B0604020202020204" pitchFamily="34" charset="0"/>
              <a:cs typeface="Arial" panose="020B0604020202020204" pitchFamily="34" charset="0"/>
            </a:endParaRPr>
          </a:p>
        </p:txBody>
      </p:sp>
      <p:pic>
        <p:nvPicPr>
          <p:cNvPr id="2" name="Picture 1" descr="Shaded fan chart for the unemployment rate projection based on constant nominal interest rates. The distribution widens over the first part of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570" y="1440000"/>
            <a:ext cx="11268860" cy="4805680"/>
          </a:xfrm>
          <a:prstGeom prst="rect">
            <a:avLst/>
          </a:prstGeom>
        </p:spPr>
      </p:pic>
    </p:spTree>
    <p:extLst>
      <p:ext uri="{BB962C8B-B14F-4D97-AF65-F5344CB8AC3E}">
        <p14:creationId xmlns:p14="http://schemas.microsoft.com/office/powerpoint/2010/main" val="2977102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1.6: CPI </a:t>
            </a:r>
            <a:r>
              <a:rPr lang="en-GB" sz="2400" dirty="0">
                <a:latin typeface="Arial" panose="020B0604020202020204" pitchFamily="34" charset="0"/>
                <a:cs typeface="Arial" panose="020B0604020202020204" pitchFamily="34" charset="0"/>
              </a:rPr>
              <a:t>inflation projection based on market interest rate expectations, other policy measures as </a:t>
            </a:r>
            <a:r>
              <a:rPr lang="en-GB" sz="2400" dirty="0" smtClean="0">
                <a:latin typeface="Arial" panose="020B0604020202020204" pitchFamily="34" charset="0"/>
                <a:cs typeface="Arial" panose="020B0604020202020204" pitchFamily="34" charset="0"/>
              </a:rPr>
              <a:t>announced</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CPI inflation projection. The distribution widens over the first part of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255" y="1440000"/>
            <a:ext cx="11291490" cy="4826000"/>
          </a:xfrm>
          <a:prstGeom prst="rect">
            <a:avLst/>
          </a:prstGeom>
        </p:spPr>
      </p:pic>
    </p:spTree>
    <p:extLst>
      <p:ext uri="{BB962C8B-B14F-4D97-AF65-F5344CB8AC3E}">
        <p14:creationId xmlns:p14="http://schemas.microsoft.com/office/powerpoint/2010/main" val="95689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1.7</a:t>
            </a:r>
            <a:r>
              <a:rPr lang="en-GB" sz="2400" dirty="0">
                <a:latin typeface="Arial" panose="020B0604020202020204" pitchFamily="34" charset="0"/>
                <a:cs typeface="Arial" panose="020B0604020202020204" pitchFamily="34" charset="0"/>
              </a:rPr>
              <a:t>: </a:t>
            </a:r>
            <a:r>
              <a:rPr lang="en-GB" sz="2400" dirty="0" smtClean="0">
                <a:latin typeface="Arial" panose="020B0604020202020204" pitchFamily="34" charset="0"/>
                <a:cs typeface="Arial" panose="020B0604020202020204" pitchFamily="34" charset="0"/>
              </a:rPr>
              <a:t>CPI </a:t>
            </a:r>
            <a:r>
              <a:rPr lang="en-GB" sz="2400" dirty="0">
                <a:latin typeface="Arial" panose="020B0604020202020204" pitchFamily="34" charset="0"/>
                <a:cs typeface="Arial" panose="020B0604020202020204" pitchFamily="34" charset="0"/>
              </a:rPr>
              <a:t>inflation and CPI inflation excluding energy </a:t>
            </a:r>
            <a:r>
              <a:rPr lang="en-GB" sz="2400" baseline="30000" dirty="0">
                <a:latin typeface="Arial" panose="020B0604020202020204" pitchFamily="34" charset="0"/>
                <a:cs typeface="Arial" panose="020B0604020202020204" pitchFamily="34" charset="0"/>
              </a:rPr>
              <a:t>(a</a:t>
            </a:r>
            <a:r>
              <a:rPr lang="en-GB" sz="2400" baseline="30000" dirty="0" smtClean="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bars show that energy prices are pushing up on CPI inflation during the first half of the forecast peri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323" y="1440000"/>
            <a:ext cx="11317354" cy="4886960"/>
          </a:xfrm>
          <a:prstGeom prst="rect">
            <a:avLst/>
          </a:prstGeom>
        </p:spPr>
      </p:pic>
    </p:spTree>
    <p:extLst>
      <p:ext uri="{BB962C8B-B14F-4D97-AF65-F5344CB8AC3E}">
        <p14:creationId xmlns:p14="http://schemas.microsoft.com/office/powerpoint/2010/main" val="188522989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1423</TotalTime>
  <Words>2507</Words>
  <Application>Microsoft Office PowerPoint</Application>
  <PresentationFormat>Widescreen</PresentationFormat>
  <Paragraphs>72</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Century Gothic</vt:lpstr>
      <vt:lpstr>Bank LINKS Template</vt:lpstr>
      <vt:lpstr>PowerPoint Presentation</vt:lpstr>
      <vt:lpstr>Table 1.A: Forecast summary (a) (b) </vt:lpstr>
      <vt:lpstr>Chart 1.1: GDP growth projection based on market interest rate expectations, other policy measures as announced </vt:lpstr>
      <vt:lpstr>Chart 1.2: GDP projection based on market interest rate expectations, other policy measures as announced  </vt:lpstr>
      <vt:lpstr>Chart 1.3: GDP projection based on constant interest rates at 1%, other policy measures as announced </vt:lpstr>
      <vt:lpstr>Chart 1.4: Unemployment projection based on market interest rate expectations, other policy measures as announced </vt:lpstr>
      <vt:lpstr>Chart 1.5: Unemployment projection based on constant interest rates at 1%, other policy measures as announced</vt:lpstr>
      <vt:lpstr>Chart 1.6: CPI inflation projection based on market interest rate expectations, other policy measures as announced </vt:lpstr>
      <vt:lpstr>Chart 1.7: CPI inflation and CPI inflation excluding energy (a) </vt:lpstr>
      <vt:lpstr>Chart 1.8: CPI inflation projection based on constant interest rates at 1%, other policy measures as announced </vt:lpstr>
      <vt:lpstr>Table 1.B: GDP growth, excess supply/demand and CPI inflation in the MPC’s central projection and in the alternative scenario in which energy prices follow their futures curves throughout the forecast period (a) </vt:lpstr>
      <vt:lpstr>Table 1.C: Indicative projections consistent with the MPC’s forecast (a) (b)</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2022</dc:title>
  <dc:subject>1: The economic outlook</dc:subject>
  <dc:creator>Bank of England </dc:creator>
  <cp:lastModifiedBy>Carrillo Coello, Luis</cp:lastModifiedBy>
  <cp:revision>62</cp:revision>
  <dcterms:created xsi:type="dcterms:W3CDTF">2022-03-15T15:50:20Z</dcterms:created>
  <dcterms:modified xsi:type="dcterms:W3CDTF">2022-05-05T10:17:21Z</dcterms:modified>
</cp:coreProperties>
</file>