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31"/>
  </p:notesMasterIdLst>
  <p:sldIdLst>
    <p:sldId id="415" r:id="rId2"/>
    <p:sldId id="378" r:id="rId3"/>
    <p:sldId id="423" r:id="rId4"/>
    <p:sldId id="424" r:id="rId5"/>
    <p:sldId id="425" r:id="rId6"/>
    <p:sldId id="426" r:id="rId7"/>
    <p:sldId id="427" r:id="rId8"/>
    <p:sldId id="428" r:id="rId9"/>
    <p:sldId id="429" r:id="rId10"/>
    <p:sldId id="430" r:id="rId11"/>
    <p:sldId id="431" r:id="rId12"/>
    <p:sldId id="432" r:id="rId13"/>
    <p:sldId id="433" r:id="rId14"/>
    <p:sldId id="434" r:id="rId15"/>
    <p:sldId id="435" r:id="rId16"/>
    <p:sldId id="437" r:id="rId17"/>
    <p:sldId id="438" r:id="rId18"/>
    <p:sldId id="439" r:id="rId19"/>
    <p:sldId id="440" r:id="rId20"/>
    <p:sldId id="441" r:id="rId21"/>
    <p:sldId id="442" r:id="rId22"/>
    <p:sldId id="443" r:id="rId23"/>
    <p:sldId id="444" r:id="rId24"/>
    <p:sldId id="445" r:id="rId25"/>
    <p:sldId id="446" r:id="rId26"/>
    <p:sldId id="411" r:id="rId27"/>
    <p:sldId id="409" r:id="rId28"/>
    <p:sldId id="412" r:id="rId29"/>
    <p:sldId id="422"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7272" autoAdjust="0"/>
    <p:restoredTop sz="77150" autoAdjust="0"/>
  </p:normalViewPr>
  <p:slideViewPr>
    <p:cSldViewPr snapToGrid="0" showGuides="1">
      <p:cViewPr varScale="1">
        <p:scale>
          <a:sx n="84" d="100"/>
          <a:sy n="84" d="100"/>
        </p:scale>
        <p:origin x="858" y="84"/>
      </p:cViewPr>
      <p:guideLst/>
    </p:cSldViewPr>
  </p:slideViewPr>
  <p:notesTextViewPr>
    <p:cViewPr>
      <p:scale>
        <a:sx n="3" d="2"/>
        <a:sy n="3" d="2"/>
      </p:scale>
      <p:origin x="0" y="0"/>
    </p:cViewPr>
  </p:notesTextViewPr>
  <p:sorterViewPr>
    <p:cViewPr>
      <p:scale>
        <a:sx n="110" d="100"/>
        <a:sy n="110" d="100"/>
      </p:scale>
      <p:origin x="0" y="-13961"/>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04/05/2022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ONS and Bank calculations.</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(a) The lighter diamonds show Bank staff’s projections at the time of the February 2022 Monetary Policy Report. The darker diamonds show Bank staff’s current projections. Projections for GDP and the unemployment rate are quarterly and show Q1 and Q2 (February projections show Q4 and Q1). Projections for CPI inflation are monthly and show April to June (February projections show January to March).</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(b) GDP and unemployment rate 2022 Q1 projections are based on official data to February. CPI inflation figure is an outturn.</a:t>
            </a:r>
            <a:endParaRPr lang="en-GB" dirty="0"/>
          </a:p>
        </p:txBody>
      </p:sp>
      <p:sp>
        <p:nvSpPr>
          <p:cNvPr id="4" name="Slide Number Placeholder 3"/>
          <p:cNvSpPr>
            <a:spLocks noGrp="1"/>
          </p:cNvSpPr>
          <p:nvPr>
            <p:ph type="sldNum" sz="quarter" idx="10"/>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27868174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Source: S&amp;P Global/CIPS.</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(a) A reading of above 50 indicates positive change on the previous month while a reading below 50 indicates negative change. Data for April 2022 are flash estimates. Services backlogs refers to ‘Outstanding business’ series, and manufacturing backlogs refers to ‘Backlogs of work’ series.</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11</a:t>
            </a:fld>
            <a:endParaRPr lang="en-GB"/>
          </a:p>
        </p:txBody>
      </p:sp>
    </p:spTree>
    <p:extLst>
      <p:ext uri="{BB962C8B-B14F-4D97-AF65-F5344CB8AC3E}">
        <p14:creationId xmlns:p14="http://schemas.microsoft.com/office/powerpoint/2010/main" val="18459181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Sources: ONS and Bank calculations.</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(a) Data from the LFS. Employment includes employees and self-employed. Changes do not sum to 0 as the population is estimated to have increased during the period.</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12</a:t>
            </a:fld>
            <a:endParaRPr lang="en-GB"/>
          </a:p>
        </p:txBody>
      </p:sp>
    </p:spTree>
    <p:extLst>
      <p:ext uri="{BB962C8B-B14F-4D97-AF65-F5344CB8AC3E}">
        <p14:creationId xmlns:p14="http://schemas.microsoft.com/office/powerpoint/2010/main" val="20139640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Sources: HMRC, ONS and Bank calculations.</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(a) Three-month moving averages. Latest data point from the Labour Force Survey is for the three months to February 2022. Vacancy rate is the number of vacancies divided by total employment.</a:t>
            </a:r>
          </a:p>
          <a:p>
            <a:r>
              <a:rPr lang="en-GB" sz="1200" b="0" i="0" u="none" strike="noStrike" kern="1200" baseline="0" dirty="0" smtClean="0">
                <a:solidFill>
                  <a:schemeClr val="tx1"/>
                </a:solidFill>
                <a:latin typeface="+mn-lt"/>
                <a:ea typeface="+mn-ea"/>
                <a:cs typeface="+mn-cs"/>
              </a:rPr>
              <a:t>(b) For the 2020–22 cycle, this includes the MPC assumption that 10% of those furloughed were actively searching for work and therefore are included in unemployment for the purposes of this chart.</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13</a:t>
            </a:fld>
            <a:endParaRPr lang="en-GB"/>
          </a:p>
        </p:txBody>
      </p:sp>
    </p:spTree>
    <p:extLst>
      <p:ext uri="{BB962C8B-B14F-4D97-AF65-F5344CB8AC3E}">
        <p14:creationId xmlns:p14="http://schemas.microsoft.com/office/powerpoint/2010/main" val="30458404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Sources: ONS and Bank calculations.</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(a) Diamonds show Bank staff projections for 2022 Q1 and 2022 Q2. Bars may not sum to total due to rounding. Purple diamonds show equivalent projections in the February Report. Income includes non-profit institutions serving households.</a:t>
            </a:r>
          </a:p>
          <a:p>
            <a:r>
              <a:rPr lang="en-GB" sz="1200" b="0" i="0" u="none" strike="noStrike" kern="1200" baseline="0" dirty="0" smtClean="0">
                <a:solidFill>
                  <a:schemeClr val="tx1"/>
                </a:solidFill>
                <a:latin typeface="+mn-lt"/>
                <a:ea typeface="+mn-ea"/>
                <a:cs typeface="+mn-cs"/>
              </a:rPr>
              <a:t>(b) See footnote (q) in Table 1.C for the definition of real post-tax disposable income.</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14</a:t>
            </a:fld>
            <a:endParaRPr lang="en-GB"/>
          </a:p>
        </p:txBody>
      </p:sp>
    </p:spTree>
    <p:extLst>
      <p:ext uri="{BB962C8B-B14F-4D97-AF65-F5344CB8AC3E}">
        <p14:creationId xmlns:p14="http://schemas.microsoft.com/office/powerpoint/2010/main" val="465628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Sources: </a:t>
            </a:r>
            <a:r>
              <a:rPr lang="en-GB" sz="1200" b="0" i="0" u="none" strike="noStrike" kern="1200" baseline="0" dirty="0" err="1" smtClean="0">
                <a:solidFill>
                  <a:schemeClr val="tx1"/>
                </a:solidFill>
                <a:latin typeface="+mn-lt"/>
                <a:ea typeface="+mn-ea"/>
                <a:cs typeface="+mn-cs"/>
              </a:rPr>
              <a:t>GfK</a:t>
            </a:r>
            <a:r>
              <a:rPr lang="en-GB" sz="1200" b="0" i="0" u="none" strike="noStrike" kern="1200" baseline="0" dirty="0" smtClean="0">
                <a:solidFill>
                  <a:schemeClr val="tx1"/>
                </a:solidFill>
                <a:latin typeface="+mn-lt"/>
                <a:ea typeface="+mn-ea"/>
                <a:cs typeface="+mn-cs"/>
              </a:rPr>
              <a:t>, ONS and Bank calculations.</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(a) Diamonds show Bank staff projections for real post-tax labour income growth for 2022 Q1 and Q2.</a:t>
            </a:r>
          </a:p>
          <a:p>
            <a:r>
              <a:rPr lang="en-GB" sz="1200" b="0" i="0" u="none" strike="noStrike" kern="1200" baseline="0" dirty="0" smtClean="0">
                <a:solidFill>
                  <a:schemeClr val="tx1"/>
                </a:solidFill>
                <a:latin typeface="+mn-lt"/>
                <a:ea typeface="+mn-ea"/>
                <a:cs typeface="+mn-cs"/>
              </a:rPr>
              <a:t>(b) See footnote (p) in Table 1.C for the definition of real post-tax labour income.</a:t>
            </a:r>
          </a:p>
          <a:p>
            <a:r>
              <a:rPr lang="en-GB" sz="1200" b="0" i="0" u="none" strike="noStrike" kern="1200" baseline="0" dirty="0" smtClean="0">
                <a:solidFill>
                  <a:schemeClr val="tx1"/>
                </a:solidFill>
                <a:latin typeface="+mn-lt"/>
                <a:ea typeface="+mn-ea"/>
                <a:cs typeface="+mn-cs"/>
              </a:rPr>
              <a:t>(c) Consumer confidence is the </a:t>
            </a:r>
            <a:r>
              <a:rPr lang="en-GB" sz="1200" b="0" i="0" u="none" strike="noStrike" kern="1200" baseline="0" dirty="0" err="1" smtClean="0">
                <a:solidFill>
                  <a:schemeClr val="tx1"/>
                </a:solidFill>
                <a:latin typeface="+mn-lt"/>
                <a:ea typeface="+mn-ea"/>
                <a:cs typeface="+mn-cs"/>
              </a:rPr>
              <a:t>GfK</a:t>
            </a:r>
            <a:r>
              <a:rPr lang="en-GB" sz="1200" b="0" i="0" u="none" strike="noStrike" kern="1200" baseline="0" dirty="0" smtClean="0">
                <a:solidFill>
                  <a:schemeClr val="tx1"/>
                </a:solidFill>
                <a:latin typeface="+mn-lt"/>
                <a:ea typeface="+mn-ea"/>
                <a:cs typeface="+mn-cs"/>
              </a:rPr>
              <a:t> Personal Financial Situation over next 12 months. Latest data point is for April, with the survey conducted between 1–13 April. Not seasonally adjusted.</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15</a:t>
            </a:fld>
            <a:endParaRPr lang="en-GB"/>
          </a:p>
        </p:txBody>
      </p:sp>
    </p:spTree>
    <p:extLst>
      <p:ext uri="{BB962C8B-B14F-4D97-AF65-F5344CB8AC3E}">
        <p14:creationId xmlns:p14="http://schemas.microsoft.com/office/powerpoint/2010/main" val="4036128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Sources: ONS and Bank calculations.</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(a) Monthly data to March 2022. All in-store and online retailing including automotive fuel, excluding utilities. Nominal refers to the value of sales and real refers to the volume of sales.</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16</a:t>
            </a:fld>
            <a:endParaRPr lang="en-GB"/>
          </a:p>
        </p:txBody>
      </p:sp>
    </p:spTree>
    <p:extLst>
      <p:ext uri="{BB962C8B-B14F-4D97-AF65-F5344CB8AC3E}">
        <p14:creationId xmlns:p14="http://schemas.microsoft.com/office/powerpoint/2010/main" val="5188510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(a) Saving as a percentage of household post-tax income. Includes non-profit institutions services households. Data to 2021 Q4. Diamonds show Bank staff projections for 2022 Q1 and Q2.</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17</a:t>
            </a:fld>
            <a:endParaRPr lang="en-GB"/>
          </a:p>
        </p:txBody>
      </p:sp>
    </p:spTree>
    <p:extLst>
      <p:ext uri="{BB962C8B-B14F-4D97-AF65-F5344CB8AC3E}">
        <p14:creationId xmlns:p14="http://schemas.microsoft.com/office/powerpoint/2010/main" val="642606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Sources: Bloomberg Finance L.P., Department for Business, Energy and Industrial Strategy, ONS and Bank calculations.</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(a) Figures in parentheses are basket weights in 2021 and do not sum to 100 due to rounding.</a:t>
            </a:r>
          </a:p>
          <a:p>
            <a:r>
              <a:rPr lang="en-GB" sz="1200" b="0" i="0" u="none" strike="noStrike" kern="1200" baseline="0" dirty="0" smtClean="0">
                <a:solidFill>
                  <a:schemeClr val="tx1"/>
                </a:solidFill>
                <a:latin typeface="+mn-lt"/>
                <a:ea typeface="+mn-ea"/>
                <a:cs typeface="+mn-cs"/>
              </a:rPr>
              <a:t>(b) Data to March 2022. Bank staff projection from April 2022 to September 2022.</a:t>
            </a:r>
          </a:p>
          <a:p>
            <a:r>
              <a:rPr lang="en-GB" sz="1200" b="0" i="0" u="none" strike="noStrike" kern="1200" baseline="0" dirty="0" smtClean="0">
                <a:solidFill>
                  <a:schemeClr val="tx1"/>
                </a:solidFill>
                <a:latin typeface="+mn-lt"/>
                <a:ea typeface="+mn-ea"/>
                <a:cs typeface="+mn-cs"/>
              </a:rPr>
              <a:t>(c) Fuels and lubricants estimates use Department for Business, Energy and Industrial Strategy petrol price data for April 2022 and then are based on the sterling oil futures curve. Other goods is the difference between CPI inflation and the other contributions identified in the chart.</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18</a:t>
            </a:fld>
            <a:endParaRPr lang="en-GB"/>
          </a:p>
        </p:txBody>
      </p:sp>
    </p:spTree>
    <p:extLst>
      <p:ext uri="{BB962C8B-B14F-4D97-AF65-F5344CB8AC3E}">
        <p14:creationId xmlns:p14="http://schemas.microsoft.com/office/powerpoint/2010/main" val="29561332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Sources: DMP Survey and Bank calculations.</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(a) Contributions are derived from firm-level regressions using DMP response data. Based on the question: ‘Looking back, from 12 months ago to now, what was the approximate percentage change in the average price you charge, considering all products and services?’.</a:t>
            </a:r>
          </a:p>
          <a:p>
            <a:r>
              <a:rPr lang="en-GB" sz="1200" b="0" i="0" u="none" strike="noStrike" kern="1200" baseline="0" dirty="0" smtClean="0">
                <a:solidFill>
                  <a:schemeClr val="tx1"/>
                </a:solidFill>
                <a:latin typeface="+mn-lt"/>
                <a:ea typeface="+mn-ea"/>
                <a:cs typeface="+mn-cs"/>
              </a:rPr>
              <a:t>(b) Other domestic factors includes </a:t>
            </a:r>
            <a:r>
              <a:rPr lang="en-GB" sz="1200" b="0" i="0" u="none" strike="noStrike" kern="1200" baseline="0" dirty="0" err="1" smtClean="0">
                <a:solidFill>
                  <a:schemeClr val="tx1"/>
                </a:solidFill>
                <a:latin typeface="+mn-lt"/>
                <a:ea typeface="+mn-ea"/>
                <a:cs typeface="+mn-cs"/>
              </a:rPr>
              <a:t>Covid</a:t>
            </a:r>
            <a:r>
              <a:rPr lang="en-GB" sz="1200" b="0" i="0" u="none" strike="noStrike" kern="1200" baseline="0" dirty="0" smtClean="0">
                <a:solidFill>
                  <a:schemeClr val="tx1"/>
                </a:solidFill>
                <a:latin typeface="+mn-lt"/>
                <a:ea typeface="+mn-ea"/>
                <a:cs typeface="+mn-cs"/>
              </a:rPr>
              <a:t> effects on demand and costs. Other external factors includes supply shortages, import prices and </a:t>
            </a:r>
            <a:r>
              <a:rPr lang="en-GB" sz="1200" b="0" i="0" u="none" strike="noStrike" kern="1200" baseline="0" dirty="0" err="1" smtClean="0">
                <a:solidFill>
                  <a:schemeClr val="tx1"/>
                </a:solidFill>
                <a:latin typeface="+mn-lt"/>
                <a:ea typeface="+mn-ea"/>
                <a:cs typeface="+mn-cs"/>
              </a:rPr>
              <a:t>Brexit</a:t>
            </a:r>
            <a:r>
              <a:rPr lang="en-GB" sz="1200" b="0" i="0" u="none" strike="noStrike" kern="1200" baseline="0" dirty="0" smtClean="0">
                <a:solidFill>
                  <a:schemeClr val="tx1"/>
                </a:solidFill>
                <a:latin typeface="+mn-lt"/>
                <a:ea typeface="+mn-ea"/>
                <a:cs typeface="+mn-cs"/>
              </a:rPr>
              <a:t> costs.</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19</a:t>
            </a:fld>
            <a:endParaRPr lang="en-GB"/>
          </a:p>
        </p:txBody>
      </p:sp>
    </p:spTree>
    <p:extLst>
      <p:ext uri="{BB962C8B-B14F-4D97-AF65-F5344CB8AC3E}">
        <p14:creationId xmlns:p14="http://schemas.microsoft.com/office/powerpoint/2010/main" val="15859310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Sources: HMRC, KPMG/REC UK Report on Jobs, ONS and Bank calculations.</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(a) Estimated underlying pay growth is growth in three-month average underlying pay relative to the same period a year earlier; data are to February 2022. KPMG/REC series is the index of starting salaries for</a:t>
            </a:r>
          </a:p>
          <a:p>
            <a:r>
              <a:rPr lang="en-GB" sz="1200" b="0" i="0" u="none" strike="noStrike" kern="1200" baseline="0" dirty="0" smtClean="0">
                <a:solidFill>
                  <a:schemeClr val="tx1"/>
                </a:solidFill>
                <a:latin typeface="+mn-lt"/>
                <a:ea typeface="+mn-ea"/>
                <a:cs typeface="+mn-cs"/>
              </a:rPr>
              <a:t>permanent staff, scaled to match the mean and variance of annual growth in private sector regular pay since January 2005. KPMG/REC and Pay As You Earn (PAYE) Real Time Information (RTI) median of pay growth data are to March 2022.</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20</a:t>
            </a:fld>
            <a:endParaRPr lang="en-GB"/>
          </a:p>
        </p:txBody>
      </p:sp>
    </p:spTree>
    <p:extLst>
      <p:ext uri="{BB962C8B-B14F-4D97-AF65-F5344CB8AC3E}">
        <p14:creationId xmlns:p14="http://schemas.microsoft.com/office/powerpoint/2010/main" val="266361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Sources: </a:t>
            </a:r>
            <a:r>
              <a:rPr lang="en-GB" dirty="0" err="1" smtClean="0"/>
              <a:t>Refinitiv</a:t>
            </a:r>
            <a:r>
              <a:rPr lang="en-GB" dirty="0" smtClean="0"/>
              <a:t> </a:t>
            </a:r>
            <a:r>
              <a:rPr lang="en-GB" dirty="0" err="1" smtClean="0"/>
              <a:t>Eikon</a:t>
            </a:r>
            <a:r>
              <a:rPr lang="en-GB" dirty="0" smtClean="0"/>
              <a:t> from LSEG and Bank calculations.</a:t>
            </a:r>
          </a:p>
          <a:p>
            <a:endParaRPr lang="en-GB" dirty="0" smtClean="0"/>
          </a:p>
          <a:p>
            <a:r>
              <a:rPr lang="en-GB" dirty="0" smtClean="0"/>
              <a:t>(a) See footnote (c) of Table 1.C for definition. Figures for 2022 Q1 and Q2 are Bank staff projections.</a:t>
            </a:r>
          </a:p>
          <a:p>
            <a:endParaRPr lang="en-GB" dirty="0"/>
          </a:p>
        </p:txBody>
      </p:sp>
      <p:sp>
        <p:nvSpPr>
          <p:cNvPr id="4" name="Slide Number Placeholder 3"/>
          <p:cNvSpPr>
            <a:spLocks noGrp="1"/>
          </p:cNvSpPr>
          <p:nvPr>
            <p:ph type="sldNum" sz="quarter" idx="10"/>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20949999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Sources: HMRC, ONS and Bank calculations.</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(a) Growth in three-month average pay relative to the same period a year earlier. Furlough effects, compositional effects and underlying pay growth are Bank staff estimates. Latest data are for February 2022, diamonds show Bank staff projections for March to June 2022.</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21</a:t>
            </a:fld>
            <a:endParaRPr lang="en-GB"/>
          </a:p>
        </p:txBody>
      </p:sp>
    </p:spTree>
    <p:extLst>
      <p:ext uri="{BB962C8B-B14F-4D97-AF65-F5344CB8AC3E}">
        <p14:creationId xmlns:p14="http://schemas.microsoft.com/office/powerpoint/2010/main" val="18496782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(a) Taken from responses to the Agents’ survey on corporate pricing and profit margins. Question: ‘How do you expect the following to affect your UK output prices?’. Reports of ‘slight’ changes were given a 50% weight relative to reports of ‘major’ changes when  calculating these balances.</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22</a:t>
            </a:fld>
            <a:endParaRPr lang="en-GB"/>
          </a:p>
        </p:txBody>
      </p:sp>
    </p:spTree>
    <p:extLst>
      <p:ext uri="{BB962C8B-B14F-4D97-AF65-F5344CB8AC3E}">
        <p14:creationId xmlns:p14="http://schemas.microsoft.com/office/powerpoint/2010/main" val="41276130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Source: S&amp;P Global/CIPS.</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(a) Data for April 2022 are flash estimates. A reading of above 50 indicates positive growth on the previous month while a reading below 50 indicates negative growth.</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23</a:t>
            </a:fld>
            <a:endParaRPr lang="en-GB"/>
          </a:p>
        </p:txBody>
      </p:sp>
    </p:spTree>
    <p:extLst>
      <p:ext uri="{BB962C8B-B14F-4D97-AF65-F5344CB8AC3E}">
        <p14:creationId xmlns:p14="http://schemas.microsoft.com/office/powerpoint/2010/main" val="1956589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Sources: Bloomberg Finance L.P. and Bank calculations.</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(a) Spot price is the one-day forward price of UK natural gas.</a:t>
            </a:r>
          </a:p>
          <a:p>
            <a:r>
              <a:rPr lang="en-GB" sz="1200" b="0" i="0" u="none" strike="noStrike" kern="1200" baseline="0" dirty="0" smtClean="0">
                <a:solidFill>
                  <a:schemeClr val="tx1"/>
                </a:solidFill>
                <a:latin typeface="+mn-lt"/>
                <a:ea typeface="+mn-ea"/>
                <a:cs typeface="+mn-cs"/>
              </a:rPr>
              <a:t>(b) May 2022 curve is the 15 working day average to 26 April 2022 and the February 2022 curve is the 15 working day average to 26 January 2022.</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24</a:t>
            </a:fld>
            <a:endParaRPr lang="en-GB"/>
          </a:p>
        </p:txBody>
      </p:sp>
    </p:spTree>
    <p:extLst>
      <p:ext uri="{BB962C8B-B14F-4D97-AF65-F5344CB8AC3E}">
        <p14:creationId xmlns:p14="http://schemas.microsoft.com/office/powerpoint/2010/main" val="2708797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Sources: Bank of England, Bloomberg Finance L.P., CBI, Citigroup, </a:t>
            </a:r>
            <a:r>
              <a:rPr lang="en-GB" sz="1200" b="0" i="0" u="none" strike="noStrike" kern="1200" baseline="0" dirty="0" err="1" smtClean="0">
                <a:solidFill>
                  <a:schemeClr val="tx1"/>
                </a:solidFill>
                <a:latin typeface="+mn-lt"/>
                <a:ea typeface="+mn-ea"/>
                <a:cs typeface="+mn-cs"/>
              </a:rPr>
              <a:t>Ipsos</a:t>
            </a:r>
            <a:r>
              <a:rPr lang="en-GB" sz="1200" b="0" i="0" u="none" strike="noStrike" kern="1200" baseline="0" dirty="0" smtClean="0">
                <a:solidFill>
                  <a:schemeClr val="tx1"/>
                </a:solidFill>
                <a:latin typeface="+mn-lt"/>
                <a:ea typeface="+mn-ea"/>
                <a:cs typeface="+mn-cs"/>
              </a:rPr>
              <a:t> Mori, ONS, </a:t>
            </a:r>
            <a:r>
              <a:rPr lang="en-GB" sz="1200" b="0" i="0" u="none" strike="noStrike" kern="1200" baseline="0" dirty="0" err="1" smtClean="0">
                <a:solidFill>
                  <a:schemeClr val="tx1"/>
                </a:solidFill>
                <a:latin typeface="+mn-lt"/>
                <a:ea typeface="+mn-ea"/>
                <a:cs typeface="+mn-cs"/>
              </a:rPr>
              <a:t>YouGov</a:t>
            </a:r>
            <a:r>
              <a:rPr lang="en-GB" sz="1200" b="0" i="0" u="none" strike="noStrike" kern="1200" baseline="0" dirty="0" smtClean="0">
                <a:solidFill>
                  <a:schemeClr val="tx1"/>
                </a:solidFill>
                <a:latin typeface="+mn-lt"/>
                <a:ea typeface="+mn-ea"/>
                <a:cs typeface="+mn-cs"/>
              </a:rPr>
              <a:t> and Bank calculations.</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(a) Data are non-seasonally adjusted and are quarterly averages to 2022 Q1. See Table 2.B in the February Report for more information about the different measures.</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25</a:t>
            </a:fld>
            <a:endParaRPr lang="en-GB"/>
          </a:p>
        </p:txBody>
      </p:sp>
    </p:spTree>
    <p:extLst>
      <p:ext uri="{BB962C8B-B14F-4D97-AF65-F5344CB8AC3E}">
        <p14:creationId xmlns:p14="http://schemas.microsoft.com/office/powerpoint/2010/main" val="5348349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Food and Agriculture Organization of the United Nations, World Mining Data and Bank calculations.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(a) Shares based on 2020 data where available, and 2019 otherwise.</a:t>
            </a:r>
            <a:endParaRPr lang="en-GB" dirty="0"/>
          </a:p>
        </p:txBody>
      </p:sp>
      <p:sp>
        <p:nvSpPr>
          <p:cNvPr id="4" name="Slide Number Placeholder 3"/>
          <p:cNvSpPr>
            <a:spLocks noGrp="1"/>
          </p:cNvSpPr>
          <p:nvPr>
            <p:ph type="sldNum" sz="quarter" idx="10"/>
          </p:nvPr>
        </p:nvSpPr>
        <p:spPr/>
        <p:txBody>
          <a:bodyPr/>
          <a:lstStyle/>
          <a:p>
            <a:fld id="{2F5E53B0-EFB7-4B0E-B012-E676534541B5}" type="slidenum">
              <a:rPr lang="en-GB" smtClean="0"/>
              <a:t>27</a:t>
            </a:fld>
            <a:endParaRPr lang="en-GB"/>
          </a:p>
        </p:txBody>
      </p:sp>
    </p:spTree>
    <p:extLst>
      <p:ext uri="{BB962C8B-B14F-4D97-AF65-F5344CB8AC3E}">
        <p14:creationId xmlns:p14="http://schemas.microsoft.com/office/powerpoint/2010/main" val="27814645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JPMorgan, </a:t>
            </a:r>
            <a:r>
              <a:rPr lang="en-GB" sz="1200" kern="1200" dirty="0" err="1" smtClean="0">
                <a:solidFill>
                  <a:schemeClr val="tx1"/>
                </a:solidFill>
                <a:effectLst/>
                <a:latin typeface="+mn-lt"/>
                <a:ea typeface="+mn-ea"/>
                <a:cs typeface="+mn-cs"/>
              </a:rPr>
              <a:t>Refinitiv</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Eikon</a:t>
            </a:r>
            <a:r>
              <a:rPr lang="en-GB" sz="1200" kern="1200" dirty="0" smtClean="0">
                <a:solidFill>
                  <a:schemeClr val="tx1"/>
                </a:solidFill>
                <a:effectLst/>
                <a:latin typeface="+mn-lt"/>
                <a:ea typeface="+mn-ea"/>
                <a:cs typeface="+mn-cs"/>
              </a:rPr>
              <a:t> from LSEG, S&amp;P Global/CIPS and Bank calculations.</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(a) Indicators are estimated by Bank staff using principal component analysis on a range of PMIs for supply constraints in the manufacturing sector (supplier delivery times, stocks of purchases, stocks of finished goods, input prices and backlogs of work). Before principal components are estimated, these indicators are regressed on the new orders PMI to control for movements in demand. Latest data are for April 2022, except for China, for which the latest data are for March 2022.</a:t>
            </a:r>
            <a:endParaRPr lang="en-GB" dirty="0"/>
          </a:p>
        </p:txBody>
      </p:sp>
      <p:sp>
        <p:nvSpPr>
          <p:cNvPr id="4" name="Slide Number Placeholder 3"/>
          <p:cNvSpPr>
            <a:spLocks noGrp="1"/>
          </p:cNvSpPr>
          <p:nvPr>
            <p:ph type="sldNum" sz="quarter" idx="10"/>
          </p:nvPr>
        </p:nvSpPr>
        <p:spPr/>
        <p:txBody>
          <a:bodyPr/>
          <a:lstStyle/>
          <a:p>
            <a:fld id="{2F5E53B0-EFB7-4B0E-B012-E676534541B5}" type="slidenum">
              <a:rPr lang="en-GB" smtClean="0"/>
              <a:t>28</a:t>
            </a:fld>
            <a:endParaRPr lang="en-GB"/>
          </a:p>
        </p:txBody>
      </p:sp>
    </p:spTree>
    <p:extLst>
      <p:ext uri="{BB962C8B-B14F-4D97-AF65-F5344CB8AC3E}">
        <p14:creationId xmlns:p14="http://schemas.microsoft.com/office/powerpoint/2010/main" val="3461428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DMP Survey and Bank calculations.</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(a) Three-month averages. Firms are asked about their expectations for sales and prices, as well as the distribution of expected outcomes. The standard deviation of expected year-ahead growth for each firm is then used to construct measures of ‘subjective’ uncertainty. Latest data points are for April.</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29</a:t>
            </a:fld>
            <a:endParaRPr lang="en-GB"/>
          </a:p>
        </p:txBody>
      </p:sp>
    </p:spTree>
    <p:extLst>
      <p:ext uri="{BB962C8B-B14F-4D97-AF65-F5344CB8AC3E}">
        <p14:creationId xmlns:p14="http://schemas.microsoft.com/office/powerpoint/2010/main" val="41761083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Sources: Eurostat, </a:t>
            </a:r>
            <a:r>
              <a:rPr lang="en-GB" dirty="0" err="1" smtClean="0"/>
              <a:t>Refinitiv</a:t>
            </a:r>
            <a:r>
              <a:rPr lang="en-GB" dirty="0" smtClean="0"/>
              <a:t> </a:t>
            </a:r>
            <a:r>
              <a:rPr lang="en-GB" dirty="0" err="1" smtClean="0"/>
              <a:t>Eikon</a:t>
            </a:r>
            <a:r>
              <a:rPr lang="en-GB" dirty="0" smtClean="0"/>
              <a:t> from LSEG, US Bureau of </a:t>
            </a:r>
            <a:r>
              <a:rPr lang="en-GB" dirty="0" err="1" smtClean="0"/>
              <a:t>Labor</a:t>
            </a:r>
            <a:r>
              <a:rPr lang="en-GB" dirty="0" smtClean="0"/>
              <a:t> Statistics and Bank calculations.</a:t>
            </a:r>
          </a:p>
          <a:p>
            <a:endParaRPr lang="en-GB" dirty="0" smtClean="0"/>
          </a:p>
          <a:p>
            <a:r>
              <a:rPr lang="en-GB" dirty="0" smtClean="0"/>
              <a:t>(a) Latest data to March 2022. Food includes non-alcoholic beverages, alcohol and tobacco. US energy includes fuel oil and other fuels, energy services and motor fuel. Euro-area energy includes electricity, gas, solid fuels and heat energy, liquid fuels and fuel and lubricants for personal transport equipment. Series may not sum to total due to rounding.</a:t>
            </a:r>
          </a:p>
          <a:p>
            <a:endParaRPr lang="en-GB" dirty="0"/>
          </a:p>
        </p:txBody>
      </p:sp>
      <p:sp>
        <p:nvSpPr>
          <p:cNvPr id="4" name="Slide Number Placeholder 3"/>
          <p:cNvSpPr>
            <a:spLocks noGrp="1"/>
          </p:cNvSpPr>
          <p:nvPr>
            <p:ph type="sldNum" sz="quarter" idx="10"/>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29439975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Bloomberg Finance L.P. and Bank calculations.</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(a) Data to 26 April. The Dutch Title Transfer Facility pricing point is used for the euro-area price. </a:t>
            </a:r>
            <a:endParaRPr lang="en-GB" dirty="0"/>
          </a:p>
        </p:txBody>
      </p:sp>
      <p:sp>
        <p:nvSpPr>
          <p:cNvPr id="4" name="Slide Number Placeholder 3"/>
          <p:cNvSpPr>
            <a:spLocks noGrp="1"/>
          </p:cNvSpPr>
          <p:nvPr>
            <p:ph type="sldNum" sz="quarter" idx="10"/>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18662928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Bloomberg Finance L.P. and Bank calculations.</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(a) Five‑year inflation, five years ahead and two‑year inflation, five years ahead, derived from swaps. The instruments are linked to the UK RPI, US CPI and euro‑area HICP measures of inflation respectively.</a:t>
            </a:r>
            <a:r>
              <a:rPr lang="en-GB" sz="1200" b="1" kern="1200" dirty="0" smtClean="0">
                <a:solidFill>
                  <a:schemeClr val="tx1"/>
                </a:solidFill>
                <a:effectLst/>
                <a:latin typeface="+mn-lt"/>
                <a:ea typeface="+mn-ea"/>
                <a:cs typeface="+mn-cs"/>
              </a:rPr>
              <a:t/>
            </a:r>
            <a:br>
              <a:rPr lang="en-GB" sz="1200" b="1"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(b) UK RPI is due to be aligned with CPIH from February 2030, which will affect the pricing of this measure. Since 2000, annual CPIH inflation has averaged 85 basis points lower than RPI inflation.</a:t>
            </a:r>
            <a:endParaRPr lang="en-GB" dirty="0"/>
          </a:p>
        </p:txBody>
      </p:sp>
      <p:sp>
        <p:nvSpPr>
          <p:cNvPr id="4" name="Slide Number Placeholder 3"/>
          <p:cNvSpPr>
            <a:spLocks noGrp="1"/>
          </p:cNvSpPr>
          <p:nvPr>
            <p:ph type="sldNum" sz="quarter" idx="10"/>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13056982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Bloomberg Finance L.P. and Bank calculations.</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(a) All data as of 26 April 2022. The May and February curves are estimated using instantaneous forward overnight swap rates in the 15 working days to 26 April 2022 and 26 January 2022 respectively.</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(b) Federal funds rate is the upper bound of the target range.</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12957342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 Bank of England.</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(a) The Bank’s quoted rates series are weighted monthly average rates advertised by all UK banks and building societies with products meeting the specific criteria. In February 2019 the method used to calculate these data was changed. For more information, see ‘Introduction of new Quoted Rates data – </a:t>
            </a:r>
            <a:r>
              <a:rPr lang="en-GB" sz="1200" kern="1200" dirty="0" err="1" smtClean="0">
                <a:solidFill>
                  <a:schemeClr val="tx1"/>
                </a:solidFill>
                <a:effectLst/>
                <a:latin typeface="+mn-lt"/>
                <a:ea typeface="+mn-ea"/>
                <a:cs typeface="+mn-cs"/>
              </a:rPr>
              <a:t>Bankstats</a:t>
            </a:r>
            <a:r>
              <a:rPr lang="en-GB" sz="1200" kern="1200" dirty="0" smtClean="0">
                <a:solidFill>
                  <a:schemeClr val="tx1"/>
                </a:solidFill>
                <a:effectLst/>
                <a:latin typeface="+mn-lt"/>
                <a:ea typeface="+mn-ea"/>
                <a:cs typeface="+mn-cs"/>
              </a:rPr>
              <a:t> article’. Latest quoted rates data are flash estimates for April using data to 26 April and are subject to change until publication on 9 May.</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24565833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 ICE/</a:t>
            </a:r>
            <a:r>
              <a:rPr lang="en-GB" sz="1200" kern="1200" dirty="0" err="1" smtClean="0">
                <a:solidFill>
                  <a:schemeClr val="tx1"/>
                </a:solidFill>
                <a:effectLst/>
                <a:latin typeface="+mn-lt"/>
                <a:ea typeface="+mn-ea"/>
                <a:cs typeface="+mn-cs"/>
              </a:rPr>
              <a:t>BoAML</a:t>
            </a:r>
            <a:r>
              <a:rPr lang="en-GB" sz="1200" kern="1200" dirty="0" smtClean="0">
                <a:solidFill>
                  <a:schemeClr val="tx1"/>
                </a:solidFill>
                <a:effectLst/>
                <a:latin typeface="+mn-lt"/>
                <a:ea typeface="+mn-ea"/>
                <a:cs typeface="+mn-cs"/>
              </a:rPr>
              <a:t>.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(a) All data as of 26 April 2022. Option-adjusted spreads on government bond yields. Investment-grade corporate bond yields are calculated using an index of bonds with a rating of BBB3 or above. High-yield corporate bond yields are calculated using aggregate indices of bonds rated lower than BBB3. Due to monthly index rebalancing, movements in yields at the end of each month might reflect changes in the population of securities within the indices.</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21740337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ONS and Bank calculations.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 Figures in parentheses are weights in gross value added in 2019. Weights and contributions may not sum</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to the total due to rounding.</a:t>
            </a:r>
          </a:p>
          <a:p>
            <a:r>
              <a:rPr lang="en-GB" sz="1200" kern="1200" dirty="0" smtClean="0">
                <a:solidFill>
                  <a:schemeClr val="tx1"/>
                </a:solidFill>
                <a:effectLst/>
                <a:latin typeface="+mn-lt"/>
                <a:ea typeface="+mn-ea"/>
                <a:cs typeface="+mn-cs"/>
              </a:rPr>
              <a:t>(b) Other production includes agriculture, mining and quarrying, and utilities.</a:t>
            </a:r>
          </a:p>
          <a:p>
            <a:r>
              <a:rPr lang="en-GB" sz="1200" kern="1200" dirty="0" smtClean="0">
                <a:solidFill>
                  <a:schemeClr val="tx1"/>
                </a:solidFill>
                <a:effectLst/>
                <a:latin typeface="+mn-lt"/>
                <a:ea typeface="+mn-ea"/>
                <a:cs typeface="+mn-cs"/>
              </a:rPr>
              <a:t>(c) Consumer-facing services includes accommodation and food services, arts, entertainment and recreation,</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and wholesale and retail.</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10</a:t>
            </a:fld>
            <a:endParaRPr lang="en-GB"/>
          </a:p>
        </p:txBody>
      </p:sp>
    </p:spTree>
    <p:extLst>
      <p:ext uri="{BB962C8B-B14F-4D97-AF65-F5344CB8AC3E}">
        <p14:creationId xmlns:p14="http://schemas.microsoft.com/office/powerpoint/2010/main" val="29027975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smtClean="0"/>
              <a:t>Click icon to add picture</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smtClean="0"/>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mtClean="0"/>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21" r:id="rId3"/>
    <p:sldLayoutId id="2147483747" r:id="rId4"/>
    <p:sldLayoutId id="2147483731" r:id="rId5"/>
    <p:sldLayoutId id="2147483739" r:id="rId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dirty="0"/>
              <a:t>Monetary Policy Report</a:t>
            </a:r>
            <a:br>
              <a:rPr lang="en-GB" dirty="0"/>
            </a:br>
            <a:r>
              <a:rPr lang="en-GB" dirty="0" smtClean="0"/>
              <a:t>May 2022</a:t>
            </a:r>
            <a:endParaRPr lang="en-GB" dirty="0"/>
          </a:p>
          <a:p>
            <a:r>
              <a:rPr lang="en-GB" dirty="0"/>
              <a:t>Current economic conditions</a:t>
            </a:r>
          </a:p>
          <a:p>
            <a:endParaRPr lang="en-GB" dirty="0"/>
          </a:p>
        </p:txBody>
      </p:sp>
    </p:spTree>
    <p:extLst>
      <p:ext uri="{BB962C8B-B14F-4D97-AF65-F5344CB8AC3E}">
        <p14:creationId xmlns:p14="http://schemas.microsoft.com/office/powerpoint/2010/main" val="3326886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2.9</a:t>
            </a:r>
            <a:r>
              <a:rPr lang="en-GB" sz="2400" dirty="0">
                <a:latin typeface="Arial" panose="020B0604020202020204" pitchFamily="34" charset="0"/>
                <a:cs typeface="Arial" panose="020B0604020202020204" pitchFamily="34" charset="0"/>
              </a:rPr>
              <a:t>: GDP was 1.1% above its pre-pandemic level in February</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Contributions to change in monthly GDP since 2019 </a:t>
            </a:r>
            <a:r>
              <a:rPr lang="en-GB" sz="2400" b="0" dirty="0" smtClean="0">
                <a:latin typeface="Arial" panose="020B0604020202020204" pitchFamily="34" charset="0"/>
                <a:cs typeface="Arial" panose="020B0604020202020204" pitchFamily="34" charset="0"/>
              </a:rPr>
              <a:t>Q4 </a:t>
            </a:r>
            <a:r>
              <a:rPr lang="en-GB" sz="2400" b="0" baseline="30000" dirty="0" smtClean="0">
                <a:latin typeface="Arial" panose="020B0604020202020204" pitchFamily="34" charset="0"/>
                <a:cs typeface="Arial" panose="020B0604020202020204" pitchFamily="34" charset="0"/>
              </a:rPr>
              <a:t>(</a:t>
            </a:r>
            <a:r>
              <a:rPr lang="en-GB" sz="2400" b="0" baseline="30000" dirty="0">
                <a:latin typeface="Arial" panose="020B0604020202020204" pitchFamily="34" charset="0"/>
                <a:cs typeface="Arial" panose="020B0604020202020204" pitchFamily="34" charset="0"/>
              </a:rPr>
              <a:t>a) </a:t>
            </a:r>
            <a:r>
              <a:rPr lang="en-GB" sz="2400" b="0" baseline="30000" dirty="0" smtClean="0">
                <a:latin typeface="Arial" panose="020B0604020202020204" pitchFamily="34" charset="0"/>
                <a:cs typeface="Arial" panose="020B0604020202020204" pitchFamily="34" charset="0"/>
              </a:rPr>
              <a:t>(b) (c)</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6311" y="1439326"/>
            <a:ext cx="10522323" cy="4989489"/>
          </a:xfrm>
          <a:prstGeom prst="rect">
            <a:avLst/>
          </a:prstGeom>
        </p:spPr>
      </p:pic>
    </p:spTree>
    <p:extLst>
      <p:ext uri="{BB962C8B-B14F-4D97-AF65-F5344CB8AC3E}">
        <p14:creationId xmlns:p14="http://schemas.microsoft.com/office/powerpoint/2010/main" val="2913595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2.10</a:t>
            </a:r>
            <a:r>
              <a:rPr lang="en-GB" sz="2400" dirty="0">
                <a:latin typeface="Arial" panose="020B0604020202020204" pitchFamily="34" charset="0"/>
                <a:cs typeface="Arial" panose="020B0604020202020204" pitchFamily="34" charset="0"/>
              </a:rPr>
              <a:t>: Surveys suggested supply constraints were beginning to ease</a:t>
            </a:r>
            <a:br>
              <a:rPr lang="en-GB" sz="2400" dirty="0">
                <a:latin typeface="Arial" panose="020B0604020202020204" pitchFamily="34" charset="0"/>
                <a:cs typeface="Arial" panose="020B0604020202020204" pitchFamily="34" charset="0"/>
              </a:rPr>
            </a:br>
            <a:r>
              <a:rPr lang="en-GB" sz="2400" dirty="0">
                <a:latin typeface="Arial" panose="020B0604020202020204" pitchFamily="34" charset="0"/>
                <a:cs typeface="Arial" panose="020B0604020202020204" pitchFamily="34" charset="0"/>
              </a:rPr>
              <a:t>around the turn of the year</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Surveys of supply </a:t>
            </a:r>
            <a:r>
              <a:rPr lang="en-GB" sz="2400" b="0" dirty="0" smtClean="0">
                <a:latin typeface="Arial" panose="020B0604020202020204" pitchFamily="34" charset="0"/>
                <a:cs typeface="Arial" panose="020B0604020202020204" pitchFamily="34" charset="0"/>
              </a:rPr>
              <a:t>constraints </a:t>
            </a:r>
            <a:r>
              <a:rPr lang="en-GB" sz="2400" b="0" baseline="30000" dirty="0" smtClean="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199" y="1975907"/>
            <a:ext cx="11300635" cy="4122334"/>
          </a:xfrm>
          <a:prstGeom prst="rect">
            <a:avLst/>
          </a:prstGeom>
        </p:spPr>
      </p:pic>
    </p:spTree>
    <p:extLst>
      <p:ext uri="{BB962C8B-B14F-4D97-AF65-F5344CB8AC3E}">
        <p14:creationId xmlns:p14="http://schemas.microsoft.com/office/powerpoint/2010/main" val="24078600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2.11</a:t>
            </a:r>
            <a:r>
              <a:rPr lang="en-GB" sz="2400" dirty="0">
                <a:latin typeface="Arial" panose="020B0604020202020204" pitchFamily="34" charset="0"/>
                <a:cs typeface="Arial" panose="020B0604020202020204" pitchFamily="34" charset="0"/>
              </a:rPr>
              <a:t>: Inactivity remains markedly higher than before the pandemic</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Changes in employment, unemployment and inactivity since 2019 </a:t>
            </a:r>
            <a:r>
              <a:rPr lang="en-GB" sz="2400" b="0" dirty="0" smtClean="0">
                <a:latin typeface="Arial" panose="020B0604020202020204" pitchFamily="34" charset="0"/>
                <a:cs typeface="Arial" panose="020B0604020202020204" pitchFamily="34" charset="0"/>
              </a:rPr>
              <a:t>Q4 </a:t>
            </a:r>
            <a:r>
              <a:rPr lang="en-GB" sz="2400" b="0" baseline="30000" dirty="0" smtClean="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2555" y="1553665"/>
            <a:ext cx="11262245" cy="4746282"/>
          </a:xfrm>
          <a:prstGeom prst="rect">
            <a:avLst/>
          </a:prstGeom>
        </p:spPr>
      </p:pic>
    </p:spTree>
    <p:extLst>
      <p:ext uri="{BB962C8B-B14F-4D97-AF65-F5344CB8AC3E}">
        <p14:creationId xmlns:p14="http://schemas.microsoft.com/office/powerpoint/2010/main" val="41657661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2.12</a:t>
            </a:r>
            <a:r>
              <a:rPr lang="en-GB" sz="2400" dirty="0">
                <a:latin typeface="Arial" panose="020B0604020202020204" pitchFamily="34" charset="0"/>
                <a:cs typeface="Arial" panose="020B0604020202020204" pitchFamily="34" charset="0"/>
              </a:rPr>
              <a:t>: The labour market has tightened further</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Vacancy rate and unemployment </a:t>
            </a:r>
            <a:r>
              <a:rPr lang="en-GB" sz="2400" b="0" dirty="0" smtClean="0">
                <a:latin typeface="Arial" panose="020B0604020202020204" pitchFamily="34" charset="0"/>
                <a:cs typeface="Arial" panose="020B0604020202020204" pitchFamily="34" charset="0"/>
              </a:rPr>
              <a:t>rate </a:t>
            </a:r>
            <a:r>
              <a:rPr lang="en-GB" sz="2400" b="0" baseline="30000" dirty="0" smtClean="0">
                <a:latin typeface="Arial" panose="020B0604020202020204" pitchFamily="34" charset="0"/>
                <a:cs typeface="Arial" panose="020B0604020202020204" pitchFamily="34" charset="0"/>
              </a:rPr>
              <a:t>(a) (b)</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408168"/>
            <a:ext cx="11240968" cy="4737138"/>
          </a:xfrm>
          <a:prstGeom prst="rect">
            <a:avLst/>
          </a:prstGeom>
        </p:spPr>
      </p:pic>
    </p:spTree>
    <p:extLst>
      <p:ext uri="{BB962C8B-B14F-4D97-AF65-F5344CB8AC3E}">
        <p14:creationId xmlns:p14="http://schemas.microsoft.com/office/powerpoint/2010/main" val="24532625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2.13</a:t>
            </a:r>
            <a:r>
              <a:rPr lang="en-GB" sz="2400" dirty="0">
                <a:latin typeface="Arial" panose="020B0604020202020204" pitchFamily="34" charset="0"/>
                <a:cs typeface="Arial" panose="020B0604020202020204" pitchFamily="34" charset="0"/>
              </a:rPr>
              <a:t>: Real incomes are projected to fall by more than expected in</a:t>
            </a:r>
            <a:br>
              <a:rPr lang="en-GB" sz="2400" dirty="0">
                <a:latin typeface="Arial" panose="020B0604020202020204" pitchFamily="34" charset="0"/>
                <a:cs typeface="Arial" panose="020B0604020202020204" pitchFamily="34" charset="0"/>
              </a:rPr>
            </a:br>
            <a:r>
              <a:rPr lang="en-GB" sz="2400" dirty="0">
                <a:latin typeface="Arial" panose="020B0604020202020204" pitchFamily="34" charset="0"/>
                <a:cs typeface="Arial" panose="020B0604020202020204" pitchFamily="34" charset="0"/>
              </a:rPr>
              <a:t>February</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Contributions to four-quarter real disposable income growth </a:t>
            </a:r>
            <a:r>
              <a:rPr lang="en-GB" sz="2400" b="0" baseline="30000" dirty="0" smtClean="0">
                <a:latin typeface="Arial" panose="020B0604020202020204" pitchFamily="34" charset="0"/>
                <a:cs typeface="Arial" panose="020B0604020202020204" pitchFamily="34" charset="0"/>
              </a:rPr>
              <a:t>(a) (b)</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9247" y="1752600"/>
            <a:ext cx="10663518" cy="4640108"/>
          </a:xfrm>
          <a:prstGeom prst="rect">
            <a:avLst/>
          </a:prstGeom>
        </p:spPr>
      </p:pic>
    </p:spTree>
    <p:extLst>
      <p:ext uri="{BB962C8B-B14F-4D97-AF65-F5344CB8AC3E}">
        <p14:creationId xmlns:p14="http://schemas.microsoft.com/office/powerpoint/2010/main" val="37837402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2.14</a:t>
            </a:r>
            <a:r>
              <a:rPr lang="en-GB" sz="2400" dirty="0">
                <a:latin typeface="Arial" panose="020B0604020202020204" pitchFamily="34" charset="0"/>
                <a:cs typeface="Arial" panose="020B0604020202020204" pitchFamily="34" charset="0"/>
              </a:rPr>
              <a:t>: Consumer confidence has fallen sharply, in line with real labour</a:t>
            </a:r>
            <a:br>
              <a:rPr lang="en-GB" sz="2400" dirty="0">
                <a:latin typeface="Arial" panose="020B0604020202020204" pitchFamily="34" charset="0"/>
                <a:cs typeface="Arial" panose="020B0604020202020204" pitchFamily="34" charset="0"/>
              </a:rPr>
            </a:br>
            <a:r>
              <a:rPr lang="en-GB" sz="2400" dirty="0">
                <a:latin typeface="Arial" panose="020B0604020202020204" pitchFamily="34" charset="0"/>
                <a:cs typeface="Arial" panose="020B0604020202020204" pitchFamily="34" charset="0"/>
              </a:rPr>
              <a:t>income</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Consumer confidence and four-quarter real labour income growth </a:t>
            </a:r>
            <a:r>
              <a:rPr lang="en-GB" sz="2400" b="0" baseline="30000" dirty="0" smtClean="0">
                <a:latin typeface="Arial" panose="020B0604020202020204" pitchFamily="34" charset="0"/>
                <a:cs typeface="Arial" panose="020B0604020202020204" pitchFamily="34" charset="0"/>
              </a:rPr>
              <a:t>(a) (b) (c)</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9893" y="1922517"/>
            <a:ext cx="9659132" cy="4459233"/>
          </a:xfrm>
          <a:prstGeom prst="rect">
            <a:avLst/>
          </a:prstGeom>
        </p:spPr>
      </p:pic>
    </p:spTree>
    <p:extLst>
      <p:ext uri="{BB962C8B-B14F-4D97-AF65-F5344CB8AC3E}">
        <p14:creationId xmlns:p14="http://schemas.microsoft.com/office/powerpoint/2010/main" val="19757956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2.15</a:t>
            </a:r>
            <a:r>
              <a:rPr lang="en-GB" sz="2400" dirty="0">
                <a:latin typeface="Arial" panose="020B0604020202020204" pitchFamily="34" charset="0"/>
                <a:cs typeface="Arial" panose="020B0604020202020204" pitchFamily="34" charset="0"/>
              </a:rPr>
              <a:t>: Retail sales volumes are drifting lower, as prices rise</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Changes in nominal and real retail sales since 2019 </a:t>
            </a:r>
            <a:r>
              <a:rPr lang="en-GB" sz="2400" b="0" dirty="0" smtClean="0">
                <a:latin typeface="Arial" panose="020B0604020202020204" pitchFamily="34" charset="0"/>
                <a:cs typeface="Arial" panose="020B0604020202020204" pitchFamily="34" charset="0"/>
              </a:rPr>
              <a:t>Q4 </a:t>
            </a:r>
            <a:r>
              <a:rPr lang="en-GB" sz="2400" b="0" baseline="30000" dirty="0" smtClean="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199" y="1660444"/>
            <a:ext cx="11256266" cy="4385328"/>
          </a:xfrm>
          <a:prstGeom prst="rect">
            <a:avLst/>
          </a:prstGeom>
        </p:spPr>
      </p:pic>
    </p:spTree>
    <p:extLst>
      <p:ext uri="{BB962C8B-B14F-4D97-AF65-F5344CB8AC3E}">
        <p14:creationId xmlns:p14="http://schemas.microsoft.com/office/powerpoint/2010/main" val="36408593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2.16</a:t>
            </a:r>
            <a:r>
              <a:rPr lang="en-GB" sz="2400" dirty="0">
                <a:latin typeface="Arial" panose="020B0604020202020204" pitchFamily="34" charset="0"/>
                <a:cs typeface="Arial" panose="020B0604020202020204" pitchFamily="34" charset="0"/>
              </a:rPr>
              <a:t>: Households are expected to save less over the next few months</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Household saving </a:t>
            </a:r>
            <a:r>
              <a:rPr lang="en-GB" sz="2400" b="0" dirty="0" smtClean="0">
                <a:latin typeface="Arial" panose="020B0604020202020204" pitchFamily="34" charset="0"/>
                <a:cs typeface="Arial" panose="020B0604020202020204" pitchFamily="34" charset="0"/>
              </a:rPr>
              <a:t>rate </a:t>
            </a:r>
            <a:r>
              <a:rPr lang="en-GB" sz="2400" b="0" baseline="30000" dirty="0" smtClean="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752600"/>
            <a:ext cx="11294208" cy="4111519"/>
          </a:xfrm>
          <a:prstGeom prst="rect">
            <a:avLst/>
          </a:prstGeom>
        </p:spPr>
      </p:pic>
    </p:spTree>
    <p:extLst>
      <p:ext uri="{BB962C8B-B14F-4D97-AF65-F5344CB8AC3E}">
        <p14:creationId xmlns:p14="http://schemas.microsoft.com/office/powerpoint/2010/main" val="37341786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2.17</a:t>
            </a:r>
            <a:r>
              <a:rPr lang="en-GB" sz="2400" dirty="0">
                <a:latin typeface="Arial" panose="020B0604020202020204" pitchFamily="34" charset="0"/>
                <a:cs typeface="Arial" panose="020B0604020202020204" pitchFamily="34" charset="0"/>
              </a:rPr>
              <a:t>: CPI inflation was 7% in March, and is expected to be above 9%</a:t>
            </a:r>
            <a:br>
              <a:rPr lang="en-GB" sz="2400" dirty="0">
                <a:latin typeface="Arial" panose="020B0604020202020204" pitchFamily="34" charset="0"/>
                <a:cs typeface="Arial" panose="020B0604020202020204" pitchFamily="34" charset="0"/>
              </a:rPr>
            </a:br>
            <a:r>
              <a:rPr lang="en-GB" sz="2400" dirty="0">
                <a:latin typeface="Arial" panose="020B0604020202020204" pitchFamily="34" charset="0"/>
                <a:cs typeface="Arial" panose="020B0604020202020204" pitchFamily="34" charset="0"/>
              </a:rPr>
              <a:t>over Q2 and Q3</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Contributions to CPI </a:t>
            </a:r>
            <a:r>
              <a:rPr lang="en-GB" sz="2400" b="0" dirty="0" smtClean="0">
                <a:latin typeface="Arial" panose="020B0604020202020204" pitchFamily="34" charset="0"/>
                <a:cs typeface="Arial" panose="020B0604020202020204" pitchFamily="34" charset="0"/>
              </a:rPr>
              <a:t>inflation </a:t>
            </a:r>
            <a:r>
              <a:rPr lang="en-GB" sz="2400" b="0" baseline="30000" dirty="0" smtClean="0">
                <a:latin typeface="Arial" panose="020B0604020202020204" pitchFamily="34" charset="0"/>
                <a:cs typeface="Arial" panose="020B0604020202020204" pitchFamily="34" charset="0"/>
              </a:rPr>
              <a:t>(a) (b) (c)</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99519" y="1616928"/>
            <a:ext cx="8634546" cy="4882759"/>
          </a:xfrm>
          <a:prstGeom prst="rect">
            <a:avLst/>
          </a:prstGeom>
        </p:spPr>
      </p:pic>
    </p:spTree>
    <p:extLst>
      <p:ext uri="{BB962C8B-B14F-4D97-AF65-F5344CB8AC3E}">
        <p14:creationId xmlns:p14="http://schemas.microsoft.com/office/powerpoint/2010/main" val="30891110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2.18</a:t>
            </a:r>
            <a:r>
              <a:rPr lang="en-GB" sz="2400" dirty="0">
                <a:latin typeface="Arial" panose="020B0604020202020204" pitchFamily="34" charset="0"/>
                <a:cs typeface="Arial" panose="020B0604020202020204" pitchFamily="34" charset="0"/>
              </a:rPr>
              <a:t>: Firms in the DMP Survey attribute the majority of the pickup in</a:t>
            </a:r>
            <a:br>
              <a:rPr lang="en-GB" sz="2400" dirty="0">
                <a:latin typeface="Arial" panose="020B0604020202020204" pitchFamily="34" charset="0"/>
                <a:cs typeface="Arial" panose="020B0604020202020204" pitchFamily="34" charset="0"/>
              </a:rPr>
            </a:br>
            <a:r>
              <a:rPr lang="en-GB" sz="2400" dirty="0">
                <a:latin typeface="Arial" panose="020B0604020202020204" pitchFamily="34" charset="0"/>
                <a:cs typeface="Arial" panose="020B0604020202020204" pitchFamily="34" charset="0"/>
              </a:rPr>
              <a:t>inflation to global factors</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Contributions to changes in firms’ realised price inflation since 2019 </a:t>
            </a:r>
            <a:r>
              <a:rPr lang="en-GB" sz="2400" b="0" dirty="0" smtClean="0">
                <a:latin typeface="Arial" panose="020B0604020202020204" pitchFamily="34" charset="0"/>
                <a:cs typeface="Arial" panose="020B0604020202020204" pitchFamily="34" charset="0"/>
              </a:rPr>
              <a:t>Q4 </a:t>
            </a:r>
            <a:r>
              <a:rPr lang="en-GB" sz="2400" b="0" baseline="30000" dirty="0" smtClean="0">
                <a:latin typeface="Arial" panose="020B0604020202020204" pitchFamily="34" charset="0"/>
                <a:cs typeface="Arial" panose="020B0604020202020204" pitchFamily="34" charset="0"/>
              </a:rPr>
              <a:t>(a) (b)</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0" y="1752600"/>
            <a:ext cx="9157457" cy="4643624"/>
          </a:xfrm>
          <a:prstGeom prst="rect">
            <a:avLst/>
          </a:prstGeom>
        </p:spPr>
      </p:pic>
    </p:spTree>
    <p:extLst>
      <p:ext uri="{BB962C8B-B14F-4D97-AF65-F5344CB8AC3E}">
        <p14:creationId xmlns:p14="http://schemas.microsoft.com/office/powerpoint/2010/main" val="13396408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2.1: GDP growth is expected to slow in Q2, unemployment is projected to decline further, and inflation is expected to rise sharply </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Near-term </a:t>
            </a:r>
            <a:r>
              <a:rPr lang="en-GB" sz="2400" b="0" dirty="0" smtClean="0">
                <a:latin typeface="Arial" panose="020B0604020202020204" pitchFamily="34" charset="0"/>
                <a:cs typeface="Arial" panose="020B0604020202020204" pitchFamily="34" charset="0"/>
              </a:rPr>
              <a:t>projections </a:t>
            </a:r>
            <a:r>
              <a:rPr lang="en-GB" sz="2400" b="0" baseline="30000" dirty="0" smtClean="0">
                <a:latin typeface="Arial" panose="020B0604020202020204" pitchFamily="34" charset="0"/>
                <a:cs typeface="Arial" panose="020B0604020202020204" pitchFamily="34" charset="0"/>
              </a:rPr>
              <a:t>(</a:t>
            </a:r>
            <a:r>
              <a:rPr lang="en-GB" sz="2400" b="0" baseline="30000" dirty="0">
                <a:latin typeface="Arial" panose="020B0604020202020204" pitchFamily="34" charset="0"/>
                <a:cs typeface="Arial" panose="020B0604020202020204" pitchFamily="34" charset="0"/>
              </a:rPr>
              <a:t>a) </a:t>
            </a:r>
            <a:r>
              <a:rPr lang="en-GB" sz="2400" b="0" baseline="30000" dirty="0" smtClean="0">
                <a:latin typeface="Arial" panose="020B0604020202020204" pitchFamily="34" charset="0"/>
                <a:cs typeface="Arial" panose="020B0604020202020204" pitchFamily="34" charset="0"/>
              </a:rPr>
              <a:t>(b)</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91641" y="1557889"/>
            <a:ext cx="3909359" cy="4983047"/>
          </a:xfrm>
          <a:prstGeom prst="rect">
            <a:avLst/>
          </a:prstGeom>
        </p:spPr>
      </p:pic>
    </p:spTree>
    <p:extLst>
      <p:ext uri="{BB962C8B-B14F-4D97-AF65-F5344CB8AC3E}">
        <p14:creationId xmlns:p14="http://schemas.microsoft.com/office/powerpoint/2010/main" val="33645368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2.19</a:t>
            </a:r>
            <a:r>
              <a:rPr lang="en-GB" sz="2400" dirty="0">
                <a:latin typeface="Arial" panose="020B0604020202020204" pitchFamily="34" charset="0"/>
                <a:cs typeface="Arial" panose="020B0604020202020204" pitchFamily="34" charset="0"/>
              </a:rPr>
              <a:t>: Indicators of pay growth are elevated</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Indicators of pay growth </a:t>
            </a:r>
            <a:r>
              <a:rPr lang="en-GB" sz="2400" b="0" baseline="30000" dirty="0" smtClean="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199" y="1852251"/>
            <a:ext cx="11263239" cy="3701384"/>
          </a:xfrm>
          <a:prstGeom prst="rect">
            <a:avLst/>
          </a:prstGeom>
        </p:spPr>
      </p:pic>
    </p:spTree>
    <p:extLst>
      <p:ext uri="{BB962C8B-B14F-4D97-AF65-F5344CB8AC3E}">
        <p14:creationId xmlns:p14="http://schemas.microsoft.com/office/powerpoint/2010/main" val="4589095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2.20</a:t>
            </a:r>
            <a:r>
              <a:rPr lang="en-GB" sz="2400" dirty="0">
                <a:latin typeface="Arial" panose="020B0604020202020204" pitchFamily="34" charset="0"/>
                <a:cs typeface="Arial" panose="020B0604020202020204" pitchFamily="34" charset="0"/>
              </a:rPr>
              <a:t>: Underlying pay growth is expected to reach 5% in the coming</a:t>
            </a:r>
            <a:br>
              <a:rPr lang="en-GB" sz="2400" dirty="0">
                <a:latin typeface="Arial" panose="020B0604020202020204" pitchFamily="34" charset="0"/>
                <a:cs typeface="Arial" panose="020B0604020202020204" pitchFamily="34" charset="0"/>
              </a:rPr>
            </a:br>
            <a:r>
              <a:rPr lang="en-GB" sz="2400" dirty="0">
                <a:latin typeface="Arial" panose="020B0604020202020204" pitchFamily="34" charset="0"/>
                <a:cs typeface="Arial" panose="020B0604020202020204" pitchFamily="34" charset="0"/>
              </a:rPr>
              <a:t>months</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Contributions to private sector regular pay </a:t>
            </a:r>
            <a:r>
              <a:rPr lang="en-GB" sz="2400" b="0" dirty="0" smtClean="0">
                <a:latin typeface="Arial" panose="020B0604020202020204" pitchFamily="34" charset="0"/>
                <a:cs typeface="Arial" panose="020B0604020202020204" pitchFamily="34" charset="0"/>
              </a:rPr>
              <a:t>growth </a:t>
            </a:r>
            <a:r>
              <a:rPr lang="en-GB" sz="2400" b="0" baseline="30000" dirty="0" smtClean="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752599"/>
            <a:ext cx="11280644" cy="4466665"/>
          </a:xfrm>
          <a:prstGeom prst="rect">
            <a:avLst/>
          </a:prstGeom>
        </p:spPr>
      </p:pic>
    </p:spTree>
    <p:extLst>
      <p:ext uri="{BB962C8B-B14F-4D97-AF65-F5344CB8AC3E}">
        <p14:creationId xmlns:p14="http://schemas.microsoft.com/office/powerpoint/2010/main" val="34163609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2.21</a:t>
            </a:r>
            <a:r>
              <a:rPr lang="en-GB" sz="2400" dirty="0">
                <a:latin typeface="Arial" panose="020B0604020202020204" pitchFamily="34" charset="0"/>
                <a:cs typeface="Arial" panose="020B0604020202020204" pitchFamily="34" charset="0"/>
              </a:rPr>
              <a:t>: Agency intelligence suggests firms expect more upward</a:t>
            </a:r>
            <a:br>
              <a:rPr lang="en-GB" sz="2400" dirty="0">
                <a:latin typeface="Arial" panose="020B0604020202020204" pitchFamily="34" charset="0"/>
                <a:cs typeface="Arial" panose="020B0604020202020204" pitchFamily="34" charset="0"/>
              </a:rPr>
            </a:br>
            <a:r>
              <a:rPr lang="en-GB" sz="2400" dirty="0">
                <a:latin typeface="Arial" panose="020B0604020202020204" pitchFamily="34" charset="0"/>
                <a:cs typeface="Arial" panose="020B0604020202020204" pitchFamily="34" charset="0"/>
              </a:rPr>
              <a:t>pressure on inflation over the next year from several factors</a:t>
            </a:r>
            <a:br>
              <a:rPr lang="en-GB" sz="2400" dirty="0">
                <a:latin typeface="Arial" panose="020B0604020202020204" pitchFamily="34" charset="0"/>
                <a:cs typeface="Arial" panose="020B0604020202020204" pitchFamily="34" charset="0"/>
              </a:rPr>
            </a:br>
            <a:r>
              <a:rPr lang="en-GB" sz="2400" b="0" dirty="0" err="1">
                <a:latin typeface="Arial" panose="020B0604020202020204" pitchFamily="34" charset="0"/>
                <a:cs typeface="Arial" panose="020B0604020202020204" pitchFamily="34" charset="0"/>
              </a:rPr>
              <a:t>Factors</a:t>
            </a:r>
            <a:r>
              <a:rPr lang="en-GB" sz="2400" b="0" dirty="0">
                <a:latin typeface="Arial" panose="020B0604020202020204" pitchFamily="34" charset="0"/>
                <a:cs typeface="Arial" panose="020B0604020202020204" pitchFamily="34" charset="0"/>
              </a:rPr>
              <a:t> affecting changes to firms’ </a:t>
            </a:r>
            <a:r>
              <a:rPr lang="en-GB" sz="2400" b="0" dirty="0" smtClean="0">
                <a:latin typeface="Arial" panose="020B0604020202020204" pitchFamily="34" charset="0"/>
                <a:cs typeface="Arial" panose="020B0604020202020204" pitchFamily="34" charset="0"/>
              </a:rPr>
              <a:t>prices </a:t>
            </a:r>
            <a:r>
              <a:rPr lang="en-GB" sz="2400" b="0" baseline="30000" dirty="0" smtClean="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15448" y="1867218"/>
            <a:ext cx="6961104" cy="4501514"/>
          </a:xfrm>
          <a:prstGeom prst="rect">
            <a:avLst/>
          </a:prstGeom>
        </p:spPr>
      </p:pic>
    </p:spTree>
    <p:extLst>
      <p:ext uri="{BB962C8B-B14F-4D97-AF65-F5344CB8AC3E}">
        <p14:creationId xmlns:p14="http://schemas.microsoft.com/office/powerpoint/2010/main" val="20982179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2.22</a:t>
            </a:r>
            <a:r>
              <a:rPr lang="en-GB" sz="2400" dirty="0">
                <a:latin typeface="Arial" panose="020B0604020202020204" pitchFamily="34" charset="0"/>
                <a:cs typeface="Arial" panose="020B0604020202020204" pitchFamily="34" charset="0"/>
              </a:rPr>
              <a:t>: Manufacturers’ input prices for food and metals have risen</a:t>
            </a:r>
            <a:br>
              <a:rPr lang="en-GB" sz="2400" dirty="0">
                <a:latin typeface="Arial" panose="020B0604020202020204" pitchFamily="34" charset="0"/>
                <a:cs typeface="Arial" panose="020B0604020202020204" pitchFamily="34" charset="0"/>
              </a:rPr>
            </a:br>
            <a:r>
              <a:rPr lang="en-GB" sz="2400" dirty="0">
                <a:latin typeface="Arial" panose="020B0604020202020204" pitchFamily="34" charset="0"/>
                <a:cs typeface="Arial" panose="020B0604020202020204" pitchFamily="34" charset="0"/>
              </a:rPr>
              <a:t>sharply</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Survey of manufacturers’ input </a:t>
            </a:r>
            <a:r>
              <a:rPr lang="en-GB" sz="2400" b="0" dirty="0" smtClean="0">
                <a:latin typeface="Arial" panose="020B0604020202020204" pitchFamily="34" charset="0"/>
                <a:cs typeface="Arial" panose="020B0604020202020204" pitchFamily="34" charset="0"/>
              </a:rPr>
              <a:t>prices </a:t>
            </a:r>
            <a:r>
              <a:rPr lang="en-GB" sz="2400" b="0" baseline="30000" dirty="0" smtClean="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1862" y="1856354"/>
            <a:ext cx="9668276" cy="4523241"/>
          </a:xfrm>
          <a:prstGeom prst="rect">
            <a:avLst/>
          </a:prstGeom>
        </p:spPr>
      </p:pic>
    </p:spTree>
    <p:extLst>
      <p:ext uri="{BB962C8B-B14F-4D97-AF65-F5344CB8AC3E}">
        <p14:creationId xmlns:p14="http://schemas.microsoft.com/office/powerpoint/2010/main" val="16898887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2.23</a:t>
            </a:r>
            <a:r>
              <a:rPr lang="en-GB" sz="2400" dirty="0">
                <a:latin typeface="Arial" panose="020B0604020202020204" pitchFamily="34" charset="0"/>
                <a:cs typeface="Arial" panose="020B0604020202020204" pitchFamily="34" charset="0"/>
              </a:rPr>
              <a:t>: Gas futures prices are higher than in February</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Wholesale gas spot price and futures </a:t>
            </a:r>
            <a:r>
              <a:rPr lang="en-GB" sz="2400" b="0" dirty="0" smtClean="0">
                <a:latin typeface="Arial" panose="020B0604020202020204" pitchFamily="34" charset="0"/>
                <a:cs typeface="Arial" panose="020B0604020202020204" pitchFamily="34" charset="0"/>
              </a:rPr>
              <a:t>curves </a:t>
            </a:r>
            <a:r>
              <a:rPr lang="en-GB" sz="2400" b="0" baseline="30000" dirty="0" smtClean="0">
                <a:latin typeface="Arial" panose="020B0604020202020204" pitchFamily="34" charset="0"/>
                <a:cs typeface="Arial" panose="020B0604020202020204" pitchFamily="34" charset="0"/>
              </a:rPr>
              <a:t>(a) (b)</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7243" y="1370013"/>
            <a:ext cx="10057514" cy="4984339"/>
          </a:xfrm>
          <a:prstGeom prst="rect">
            <a:avLst/>
          </a:prstGeom>
        </p:spPr>
      </p:pic>
    </p:spTree>
    <p:extLst>
      <p:ext uri="{BB962C8B-B14F-4D97-AF65-F5344CB8AC3E}">
        <p14:creationId xmlns:p14="http://schemas.microsoft.com/office/powerpoint/2010/main" val="8367281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2.24</a:t>
            </a:r>
            <a:r>
              <a:rPr lang="en-GB" sz="2400" dirty="0">
                <a:latin typeface="Arial" panose="020B0604020202020204" pitchFamily="34" charset="0"/>
                <a:cs typeface="Arial" panose="020B0604020202020204" pitchFamily="34" charset="0"/>
              </a:rPr>
              <a:t>: Short-term inflation expectations have risen alongside inflation</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Measures of one year ahead inflation </a:t>
            </a:r>
            <a:r>
              <a:rPr lang="en-GB" sz="2400" b="0" dirty="0" smtClean="0">
                <a:latin typeface="Arial" panose="020B0604020202020204" pitchFamily="34" charset="0"/>
                <a:cs typeface="Arial" panose="020B0604020202020204" pitchFamily="34" charset="0"/>
              </a:rPr>
              <a:t>expectations </a:t>
            </a:r>
            <a:r>
              <a:rPr lang="en-GB" sz="2400" b="0" baseline="30000" dirty="0" smtClean="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198" y="1370013"/>
            <a:ext cx="11277601" cy="4885065"/>
          </a:xfrm>
          <a:prstGeom prst="rect">
            <a:avLst/>
          </a:prstGeom>
        </p:spPr>
      </p:pic>
    </p:spTree>
    <p:extLst>
      <p:ext uri="{BB962C8B-B14F-4D97-AF65-F5344CB8AC3E}">
        <p14:creationId xmlns:p14="http://schemas.microsoft.com/office/powerpoint/2010/main" val="18148623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296" y="3467009"/>
            <a:ext cx="11279504" cy="1538287"/>
          </a:xfrm>
        </p:spPr>
        <p:txBody>
          <a:bodyPr/>
          <a:lstStyle/>
          <a:p>
            <a:r>
              <a:rPr lang="en-GB" dirty="0"/>
              <a:t>Box </a:t>
            </a:r>
            <a:r>
              <a:rPr lang="en-GB" dirty="0" smtClean="0"/>
              <a:t>B</a:t>
            </a:r>
            <a:r>
              <a:rPr lang="en-GB" dirty="0"/>
              <a:t>: How will the Russian invasion of Ukraine affect the UK economy</a:t>
            </a:r>
            <a:r>
              <a:rPr lang="en-GB" dirty="0">
                <a:latin typeface="Arial" panose="020B0604020202020204" pitchFamily="34" charset="0"/>
                <a:cs typeface="Arial" panose="020B0604020202020204" pitchFamily="34" charset="0"/>
              </a:rPr>
              <a:t>?</a:t>
            </a:r>
          </a:p>
        </p:txBody>
      </p:sp>
      <p:sp>
        <p:nvSpPr>
          <p:cNvPr id="4" name="Footer Placeholder 3"/>
          <p:cNvSpPr>
            <a:spLocks noGrp="1"/>
          </p:cNvSpPr>
          <p:nvPr>
            <p:ph type="ftr" sz="quarter" idx="11"/>
          </p:nvPr>
        </p:nvSpPr>
        <p:spPr/>
        <p:txBody>
          <a:bodyPr/>
          <a:lstStyle/>
          <a:p>
            <a:r>
              <a:rPr lang="en-GB"/>
              <a:t>Insert document classification (edit via 'Header &amp; Footer')</a:t>
            </a:r>
          </a:p>
        </p:txBody>
      </p:sp>
    </p:spTree>
    <p:extLst>
      <p:ext uri="{BB962C8B-B14F-4D97-AF65-F5344CB8AC3E}">
        <p14:creationId xmlns:p14="http://schemas.microsoft.com/office/powerpoint/2010/main" val="4524759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707503"/>
          </a:xfrm>
        </p:spPr>
        <p:txBody>
          <a:bodyPr anchor="t"/>
          <a:lstStyle/>
          <a:p>
            <a:r>
              <a:rPr lang="en-GB" sz="2400" dirty="0">
                <a:latin typeface="Arial" panose="020B0604020202020204" pitchFamily="34" charset="0"/>
                <a:cs typeface="Arial" panose="020B0604020202020204" pitchFamily="34" charset="0"/>
              </a:rPr>
              <a:t>Chart A: Russia and Ukraine are important suppliers of some commodities</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Share of global production of selected commodities </a:t>
            </a:r>
            <a:r>
              <a:rPr lang="en-GB" sz="2400" b="0" baseline="30000" dirty="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3806" y="1578443"/>
            <a:ext cx="11302467" cy="4499628"/>
          </a:xfrm>
          <a:prstGeom prst="rect">
            <a:avLst/>
          </a:prstGeom>
        </p:spPr>
      </p:pic>
    </p:spTree>
    <p:extLst>
      <p:ext uri="{BB962C8B-B14F-4D97-AF65-F5344CB8AC3E}">
        <p14:creationId xmlns:p14="http://schemas.microsoft.com/office/powerpoint/2010/main" val="12682938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707503"/>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B: </a:t>
            </a:r>
            <a:r>
              <a:rPr lang="en-GB" sz="2400" dirty="0">
                <a:latin typeface="Arial" panose="020B0604020202020204" pitchFamily="34" charset="0"/>
                <a:cs typeface="Arial" panose="020B0604020202020204" pitchFamily="34" charset="0"/>
              </a:rPr>
              <a:t>Indicators of supply constraints suggest the invasion has exacerbated </a:t>
            </a:r>
            <a:r>
              <a:rPr lang="en-GB" sz="2400" dirty="0" smtClean="0">
                <a:latin typeface="Arial" panose="020B0604020202020204" pitchFamily="34" charset="0"/>
                <a:cs typeface="Arial" panose="020B0604020202020204" pitchFamily="34" charset="0"/>
              </a:rPr>
              <a:t>supply </a:t>
            </a:r>
            <a:r>
              <a:rPr lang="en-GB" sz="2400" dirty="0">
                <a:latin typeface="Arial" panose="020B0604020202020204" pitchFamily="34" charset="0"/>
                <a:cs typeface="Arial" panose="020B0604020202020204" pitchFamily="34" charset="0"/>
              </a:rPr>
              <a:t>chain disruption</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Indicators of supply constraints </a:t>
            </a:r>
            <a:r>
              <a:rPr lang="en-GB" sz="2400" b="0" baseline="30000" dirty="0" smtClean="0">
                <a:latin typeface="Arial" panose="020B0604020202020204" pitchFamily="34" charset="0"/>
                <a:cs typeface="Arial" panose="020B0604020202020204" pitchFamily="34" charset="0"/>
              </a:rPr>
              <a:t>(a</a:t>
            </a:r>
            <a:r>
              <a:rPr lang="en-GB" sz="2400" b="0" baseline="30000" dirty="0">
                <a:latin typeface="Arial" panose="020B0604020202020204" pitchFamily="34" charset="0"/>
                <a:cs typeface="Arial" panose="020B0604020202020204" pitchFamily="34" charset="0"/>
              </a:rPr>
              <a:t>)</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999" y="1752600"/>
            <a:ext cx="11242863" cy="4426324"/>
          </a:xfrm>
          <a:prstGeom prst="rect">
            <a:avLst/>
          </a:prstGeom>
        </p:spPr>
      </p:pic>
    </p:spTree>
    <p:extLst>
      <p:ext uri="{BB962C8B-B14F-4D97-AF65-F5344CB8AC3E}">
        <p14:creationId xmlns:p14="http://schemas.microsoft.com/office/powerpoint/2010/main" val="27208633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707503"/>
          </a:xfrm>
        </p:spPr>
        <p:txBody>
          <a:bodyPr anchor="t"/>
          <a:lstStyle/>
          <a:p>
            <a:r>
              <a:rPr lang="en-GB" sz="2400" dirty="0">
                <a:latin typeface="Arial" panose="020B0604020202020204" pitchFamily="34" charset="0"/>
                <a:cs typeface="Arial" panose="020B0604020202020204" pitchFamily="34" charset="0"/>
              </a:rPr>
              <a:t>Chart C</a:t>
            </a:r>
            <a:r>
              <a:rPr lang="en-GB" sz="2400" dirty="0" smtClean="0">
                <a:latin typeface="Arial" panose="020B0604020202020204" pitchFamily="34" charset="0"/>
                <a:cs typeface="Arial" panose="020B0604020202020204" pitchFamily="34" charset="0"/>
              </a:rPr>
              <a:t>: </a:t>
            </a:r>
            <a:r>
              <a:rPr lang="en-GB" sz="2400" dirty="0">
                <a:latin typeface="Arial" panose="020B0604020202020204" pitchFamily="34" charset="0"/>
                <a:cs typeface="Arial" panose="020B0604020202020204" pitchFamily="34" charset="0"/>
              </a:rPr>
              <a:t>Uncertainty around firms’ price expectations has increased</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Indicators of firms’ uncertainty around their sales and price expectations </a:t>
            </a:r>
            <a:r>
              <a:rPr lang="en-GB" sz="2400" b="0" baseline="30000" dirty="0" smtClean="0">
                <a:latin typeface="Arial" panose="020B0604020202020204" pitchFamily="34" charset="0"/>
                <a:cs typeface="Arial" panose="020B0604020202020204" pitchFamily="34" charset="0"/>
              </a:rPr>
              <a:t>(a</a:t>
            </a:r>
            <a:r>
              <a:rPr lang="en-GB" sz="2400" b="0" baseline="30000" dirty="0">
                <a:latin typeface="Arial" panose="020B0604020202020204" pitchFamily="34" charset="0"/>
                <a:cs typeface="Arial" panose="020B0604020202020204" pitchFamily="34" charset="0"/>
              </a:rPr>
              <a:t>)</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995301"/>
            <a:ext cx="11275365" cy="3726422"/>
          </a:xfrm>
          <a:prstGeom prst="rect">
            <a:avLst/>
          </a:prstGeom>
        </p:spPr>
      </p:pic>
    </p:spTree>
    <p:extLst>
      <p:ext uri="{BB962C8B-B14F-4D97-AF65-F5344CB8AC3E}">
        <p14:creationId xmlns:p14="http://schemas.microsoft.com/office/powerpoint/2010/main" val="7541374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2.2: </a:t>
            </a:r>
            <a:r>
              <a:rPr lang="en-GB" sz="2400" dirty="0">
                <a:latin typeface="Arial" panose="020B0604020202020204" pitchFamily="34" charset="0"/>
                <a:cs typeface="Arial" panose="020B0604020202020204" pitchFamily="34" charset="0"/>
              </a:rPr>
              <a:t>Global GDP growth is expected to slow materially in the first half of 2022 </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UK-weighted world GDP growth </a:t>
            </a:r>
            <a:r>
              <a:rPr lang="en-GB" sz="2400" b="0" baseline="30000" dirty="0" smtClean="0">
                <a:latin typeface="Arial" panose="020B0604020202020204" pitchFamily="34" charset="0"/>
                <a:cs typeface="Arial" panose="020B0604020202020204" pitchFamily="34" charset="0"/>
              </a:rPr>
              <a:t>(</a:t>
            </a:r>
            <a:r>
              <a:rPr lang="en-GB" sz="2400" b="0" baseline="30000" dirty="0">
                <a:latin typeface="Arial" panose="020B0604020202020204" pitchFamily="34" charset="0"/>
                <a:cs typeface="Arial" panose="020B0604020202020204" pitchFamily="34" charset="0"/>
              </a:rPr>
              <a:t>a</a:t>
            </a:r>
            <a:r>
              <a:rPr lang="en-GB" sz="2400" b="0" baseline="30000" dirty="0" smtClean="0">
                <a:latin typeface="Arial" panose="020B0604020202020204" pitchFamily="34" charset="0"/>
                <a:cs typeface="Arial" panose="020B0604020202020204" pitchFamily="34" charset="0"/>
              </a:rPr>
              <a:t>)</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8560" y="2254480"/>
            <a:ext cx="11294879" cy="3726989"/>
          </a:xfrm>
          <a:prstGeom prst="rect">
            <a:avLst/>
          </a:prstGeom>
        </p:spPr>
      </p:pic>
    </p:spTree>
    <p:extLst>
      <p:ext uri="{BB962C8B-B14F-4D97-AF65-F5344CB8AC3E}">
        <p14:creationId xmlns:p14="http://schemas.microsoft.com/office/powerpoint/2010/main" val="35309807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2.3: </a:t>
            </a:r>
            <a:r>
              <a:rPr lang="en-GB" sz="2400" dirty="0">
                <a:latin typeface="Arial" panose="020B0604020202020204" pitchFamily="34" charset="0"/>
                <a:cs typeface="Arial" panose="020B0604020202020204" pitchFamily="34" charset="0"/>
              </a:rPr>
              <a:t>Inflation has picked up sharply in the US and euro area </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Contributions to annual CPI inflation </a:t>
            </a:r>
            <a:r>
              <a:rPr lang="en-GB" sz="2400" b="0" baseline="30000" dirty="0" smtClean="0">
                <a:latin typeface="Arial" panose="020B0604020202020204" pitchFamily="34" charset="0"/>
                <a:cs typeface="Arial" panose="020B0604020202020204" pitchFamily="34" charset="0"/>
              </a:rPr>
              <a:t>(</a:t>
            </a:r>
            <a:r>
              <a:rPr lang="en-GB" sz="2400" b="0" baseline="30000" dirty="0">
                <a:latin typeface="Arial" panose="020B0604020202020204" pitchFamily="34" charset="0"/>
                <a:cs typeface="Arial" panose="020B0604020202020204" pitchFamily="34" charset="0"/>
              </a:rPr>
              <a:t>a</a:t>
            </a:r>
            <a:r>
              <a:rPr lang="en-GB" sz="2400" b="0" baseline="30000" dirty="0" smtClean="0">
                <a:latin typeface="Arial" panose="020B0604020202020204" pitchFamily="34" charset="0"/>
                <a:cs typeface="Arial" panose="020B0604020202020204" pitchFamily="34" charset="0"/>
              </a:rPr>
              <a:t>)</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38252" y="1370013"/>
            <a:ext cx="4988051" cy="5196934"/>
          </a:xfrm>
          <a:prstGeom prst="rect">
            <a:avLst/>
          </a:prstGeom>
        </p:spPr>
      </p:pic>
    </p:spTree>
    <p:extLst>
      <p:ext uri="{BB962C8B-B14F-4D97-AF65-F5344CB8AC3E}">
        <p14:creationId xmlns:p14="http://schemas.microsoft.com/office/powerpoint/2010/main" val="42535611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2.4: </a:t>
            </a:r>
            <a:r>
              <a:rPr lang="en-GB" sz="2400" dirty="0">
                <a:latin typeface="Arial" panose="020B0604020202020204" pitchFamily="34" charset="0"/>
                <a:cs typeface="Arial" panose="020B0604020202020204" pitchFamily="34" charset="0"/>
              </a:rPr>
              <a:t>Wholesale gas prices have increased much more in Europe than </a:t>
            </a:r>
            <a:r>
              <a:rPr lang="en-GB" sz="2400" dirty="0" smtClean="0">
                <a:latin typeface="Arial" panose="020B0604020202020204" pitchFamily="34" charset="0"/>
                <a:cs typeface="Arial" panose="020B0604020202020204" pitchFamily="34" charset="0"/>
              </a:rPr>
              <a:t/>
            </a:r>
            <a:br>
              <a:rPr lang="en-GB" sz="2400" dirty="0" smtClean="0">
                <a:latin typeface="Arial" panose="020B0604020202020204" pitchFamily="34" charset="0"/>
                <a:cs typeface="Arial" panose="020B0604020202020204" pitchFamily="34" charset="0"/>
              </a:rPr>
            </a:br>
            <a:r>
              <a:rPr lang="en-GB" sz="2400" dirty="0" smtClean="0">
                <a:latin typeface="Arial" panose="020B0604020202020204" pitchFamily="34" charset="0"/>
                <a:cs typeface="Arial" panose="020B0604020202020204" pitchFamily="34" charset="0"/>
              </a:rPr>
              <a:t>the </a:t>
            </a:r>
            <a:r>
              <a:rPr lang="en-GB" sz="2400" dirty="0">
                <a:latin typeface="Arial" panose="020B0604020202020204" pitchFamily="34" charset="0"/>
                <a:cs typeface="Arial" panose="020B0604020202020204" pitchFamily="34" charset="0"/>
              </a:rPr>
              <a:t>US </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International wholesale gas prices </a:t>
            </a:r>
            <a:r>
              <a:rPr lang="en-GB" sz="2400" b="0" baseline="30000" dirty="0" smtClean="0">
                <a:latin typeface="Arial" panose="020B0604020202020204" pitchFamily="34" charset="0"/>
                <a:cs typeface="Arial" panose="020B0604020202020204" pitchFamily="34" charset="0"/>
              </a:rPr>
              <a:t>(</a:t>
            </a:r>
            <a:r>
              <a:rPr lang="en-GB" sz="2400" b="0" baseline="30000" dirty="0">
                <a:latin typeface="Arial" panose="020B0604020202020204" pitchFamily="34" charset="0"/>
                <a:cs typeface="Arial" panose="020B0604020202020204" pitchFamily="34" charset="0"/>
              </a:rPr>
              <a:t>a</a:t>
            </a:r>
            <a:r>
              <a:rPr lang="en-GB" sz="2400" b="0" baseline="30000" dirty="0" smtClean="0">
                <a:latin typeface="Arial" panose="020B0604020202020204" pitchFamily="34" charset="0"/>
                <a:cs typeface="Arial" panose="020B0604020202020204" pitchFamily="34" charset="0"/>
              </a:rPr>
              <a:t>)</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752600"/>
            <a:ext cx="11232556" cy="4755776"/>
          </a:xfrm>
          <a:prstGeom prst="rect">
            <a:avLst/>
          </a:prstGeom>
        </p:spPr>
      </p:pic>
    </p:spTree>
    <p:extLst>
      <p:ext uri="{BB962C8B-B14F-4D97-AF65-F5344CB8AC3E}">
        <p14:creationId xmlns:p14="http://schemas.microsoft.com/office/powerpoint/2010/main" val="3473503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2.5: </a:t>
            </a:r>
            <a:r>
              <a:rPr lang="en-GB" sz="2400" dirty="0">
                <a:latin typeface="Arial" panose="020B0604020202020204" pitchFamily="34" charset="0"/>
                <a:cs typeface="Arial" panose="020B0604020202020204" pitchFamily="34" charset="0"/>
              </a:rPr>
              <a:t>Medium-term measures of inflation expectations have increased</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Financial market measures of inflation </a:t>
            </a:r>
            <a:r>
              <a:rPr lang="en-GB" sz="2400" b="0" dirty="0" smtClean="0">
                <a:latin typeface="Arial" panose="020B0604020202020204" pitchFamily="34" charset="0"/>
                <a:cs typeface="Arial" panose="020B0604020202020204" pitchFamily="34" charset="0"/>
              </a:rPr>
              <a:t>compensation </a:t>
            </a:r>
            <a:r>
              <a:rPr lang="en-GB" sz="2400" b="0" baseline="30000" dirty="0" smtClean="0">
                <a:latin typeface="Arial" panose="020B0604020202020204" pitchFamily="34" charset="0"/>
                <a:cs typeface="Arial" panose="020B0604020202020204" pitchFamily="34" charset="0"/>
              </a:rPr>
              <a:t>(a) (b)</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370013"/>
            <a:ext cx="11286508" cy="5205599"/>
          </a:xfrm>
          <a:prstGeom prst="rect">
            <a:avLst/>
          </a:prstGeom>
        </p:spPr>
      </p:pic>
    </p:spTree>
    <p:extLst>
      <p:ext uri="{BB962C8B-B14F-4D97-AF65-F5344CB8AC3E}">
        <p14:creationId xmlns:p14="http://schemas.microsoft.com/office/powerpoint/2010/main" val="13073794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2.6: </a:t>
            </a:r>
            <a:r>
              <a:rPr lang="en-GB" sz="2400" dirty="0">
                <a:latin typeface="Arial" panose="020B0604020202020204" pitchFamily="34" charset="0"/>
                <a:cs typeface="Arial" panose="020B0604020202020204" pitchFamily="34" charset="0"/>
              </a:rPr>
              <a:t>Market participants’ expectations for policy rates are higher than in February</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International forward interest rates </a:t>
            </a:r>
            <a:r>
              <a:rPr lang="en-GB" sz="2400" b="0" baseline="30000" dirty="0" smtClean="0">
                <a:latin typeface="Arial" panose="020B0604020202020204" pitchFamily="34" charset="0"/>
                <a:cs typeface="Arial" panose="020B0604020202020204" pitchFamily="34" charset="0"/>
              </a:rPr>
              <a:t>(a) (b)</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712255"/>
            <a:ext cx="11277600" cy="4823615"/>
          </a:xfrm>
          <a:prstGeom prst="rect">
            <a:avLst/>
          </a:prstGeom>
        </p:spPr>
      </p:pic>
    </p:spTree>
    <p:extLst>
      <p:ext uri="{BB962C8B-B14F-4D97-AF65-F5344CB8AC3E}">
        <p14:creationId xmlns:p14="http://schemas.microsoft.com/office/powerpoint/2010/main" val="24211072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2.7: </a:t>
            </a:r>
            <a:r>
              <a:rPr lang="en-GB" sz="2400" dirty="0">
                <a:latin typeface="Arial" panose="020B0604020202020204" pitchFamily="34" charset="0"/>
                <a:cs typeface="Arial" panose="020B0604020202020204" pitchFamily="34" charset="0"/>
              </a:rPr>
              <a:t>Interest rates on UK mortgage and savings products have risen</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Average quoted rates on two-year fixed-rate mortgages and savings </a:t>
            </a:r>
            <a:r>
              <a:rPr lang="en-GB" sz="2400" b="0" dirty="0" smtClean="0">
                <a:latin typeface="Arial" panose="020B0604020202020204" pitchFamily="34" charset="0"/>
                <a:cs typeface="Arial" panose="020B0604020202020204" pitchFamily="34" charset="0"/>
              </a:rPr>
              <a:t>products </a:t>
            </a:r>
            <a:r>
              <a:rPr lang="en-GB" sz="2400" b="0" baseline="30000" dirty="0" smtClean="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616928"/>
            <a:ext cx="11302486" cy="4467597"/>
          </a:xfrm>
          <a:prstGeom prst="rect">
            <a:avLst/>
          </a:prstGeom>
        </p:spPr>
      </p:pic>
    </p:spTree>
    <p:extLst>
      <p:ext uri="{BB962C8B-B14F-4D97-AF65-F5344CB8AC3E}">
        <p14:creationId xmlns:p14="http://schemas.microsoft.com/office/powerpoint/2010/main" val="7521368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2.8: </a:t>
            </a:r>
            <a:r>
              <a:rPr lang="en-GB" sz="2400" dirty="0">
                <a:latin typeface="Arial" panose="020B0604020202020204" pitchFamily="34" charset="0"/>
                <a:cs typeface="Arial" panose="020B0604020202020204" pitchFamily="34" charset="0"/>
              </a:rPr>
              <a:t>Sterling corporate bond spreads have risen since the start of the </a:t>
            </a:r>
            <a:r>
              <a:rPr lang="en-GB" sz="2400" dirty="0" smtClean="0">
                <a:latin typeface="Arial" panose="020B0604020202020204" pitchFamily="34" charset="0"/>
                <a:cs typeface="Arial" panose="020B0604020202020204" pitchFamily="34" charset="0"/>
              </a:rPr>
              <a:t>year</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Sterling non-financial corporate bond spreads </a:t>
            </a:r>
            <a:r>
              <a:rPr lang="en-GB" sz="2400" b="0" baseline="30000" dirty="0" smtClean="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2087574"/>
            <a:ext cx="11315487" cy="3735001"/>
          </a:xfrm>
          <a:prstGeom prst="rect">
            <a:avLst/>
          </a:prstGeom>
        </p:spPr>
      </p:pic>
    </p:spTree>
    <p:extLst>
      <p:ext uri="{BB962C8B-B14F-4D97-AF65-F5344CB8AC3E}">
        <p14:creationId xmlns:p14="http://schemas.microsoft.com/office/powerpoint/2010/main" val="2659097939"/>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1566</TotalTime>
  <Words>2652</Words>
  <Application>Microsoft Office PowerPoint</Application>
  <PresentationFormat>Widescreen</PresentationFormat>
  <Paragraphs>128</Paragraphs>
  <Slides>29</Slides>
  <Notes>27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29</vt:i4>
      </vt:variant>
    </vt:vector>
  </HeadingPairs>
  <TitlesOfParts>
    <vt:vector size="33" baseType="lpstr">
      <vt:lpstr>Arial</vt:lpstr>
      <vt:lpstr>Calibri</vt:lpstr>
      <vt:lpstr>Century Gothic</vt:lpstr>
      <vt:lpstr>Bank LINKS Template</vt:lpstr>
      <vt:lpstr>PowerPoint Presentation</vt:lpstr>
      <vt:lpstr>Chart 2.1: GDP growth is expected to slow in Q2, unemployment is projected to decline further, and inflation is expected to rise sharply  Near-term projections (a) (b) </vt:lpstr>
      <vt:lpstr>Chart 2.2: Global GDP growth is expected to slow materially in the first half of 2022  UK-weighted world GDP growth (a) </vt:lpstr>
      <vt:lpstr>Chart 2.3: Inflation has picked up sharply in the US and euro area  Contributions to annual CPI inflation (a) </vt:lpstr>
      <vt:lpstr>Chart 2.4: Wholesale gas prices have increased much more in Europe than  the US  International wholesale gas prices (a) </vt:lpstr>
      <vt:lpstr>Chart 2.5: Medium-term measures of inflation expectations have increased Financial market measures of inflation compensation (a) (b) </vt:lpstr>
      <vt:lpstr>Chart 2.6: Market participants’ expectations for policy rates are higher than in February International forward interest rates (a) (b) </vt:lpstr>
      <vt:lpstr>Chart 2.7: Interest rates on UK mortgage and savings products have risen Average quoted rates on two-year fixed-rate mortgages and savings products (a) </vt:lpstr>
      <vt:lpstr>Chart 2.8: Sterling corporate bond spreads have risen since the start of the year Sterling non-financial corporate bond spreads (a) </vt:lpstr>
      <vt:lpstr>Chart 2.9: GDP was 1.1% above its pre-pandemic level in February Contributions to change in monthly GDP since 2019 Q4 (a) (b) (c) </vt:lpstr>
      <vt:lpstr>Chart 2.10: Surveys suggested supply constraints were beginning to ease around the turn of the year Surveys of supply constraints (a) </vt:lpstr>
      <vt:lpstr>Chart 2.11: Inactivity remains markedly higher than before the pandemic Changes in employment, unemployment and inactivity since 2019 Q4 (a) </vt:lpstr>
      <vt:lpstr>Chart 2.12: The labour market has tightened further Vacancy rate and unemployment rate (a) (b) </vt:lpstr>
      <vt:lpstr>Chart 2.13: Real incomes are projected to fall by more than expected in February Contributions to four-quarter real disposable income growth (a) (b) </vt:lpstr>
      <vt:lpstr>Chart 2.14: Consumer confidence has fallen sharply, in line with real labour income Consumer confidence and four-quarter real labour income growth (a) (b) (c) </vt:lpstr>
      <vt:lpstr>Chart 2.15: Retail sales volumes are drifting lower, as prices rise Changes in nominal and real retail sales since 2019 Q4 (a) </vt:lpstr>
      <vt:lpstr>Chart 2.16: Households are expected to save less over the next few months Household saving rate (a) </vt:lpstr>
      <vt:lpstr>Chart 2.17: CPI inflation was 7% in March, and is expected to be above 9% over Q2 and Q3 Contributions to CPI inflation (a) (b) (c) </vt:lpstr>
      <vt:lpstr>Chart 2.18: Firms in the DMP Survey attribute the majority of the pickup in inflation to global factors Contributions to changes in firms’ realised price inflation since 2019 Q4 (a) (b) </vt:lpstr>
      <vt:lpstr>Chart 2.19: Indicators of pay growth are elevated Indicators of pay growth (a) </vt:lpstr>
      <vt:lpstr>Chart 2.20: Underlying pay growth is expected to reach 5% in the coming months Contributions to private sector regular pay growth (a) </vt:lpstr>
      <vt:lpstr>Chart 2.21: Agency intelligence suggests firms expect more upward pressure on inflation over the next year from several factors Factors affecting changes to firms’ prices (a) </vt:lpstr>
      <vt:lpstr>Chart 2.22: Manufacturers’ input prices for food and metals have risen sharply Survey of manufacturers’ input prices (a) </vt:lpstr>
      <vt:lpstr>Chart 2.23: Gas futures prices are higher than in February Wholesale gas spot price and futures curves (a) (b) </vt:lpstr>
      <vt:lpstr>Chart 2.24: Short-term inflation expectations have risen alongside inflation Measures of one year ahead inflation expectations (a) </vt:lpstr>
      <vt:lpstr>Box B: How will the Russian invasion of Ukraine affect the UK economy?</vt:lpstr>
      <vt:lpstr>Chart A: Russia and Ukraine are important suppliers of some commodities Share of global production of selected commodities (a) </vt:lpstr>
      <vt:lpstr>Chart B: Indicators of supply constraints suggest the invasion has exacerbated supply chain disruption Indicators of supply constraints (a) </vt:lpstr>
      <vt:lpstr>Chart C: Uncertainty around firms’ price expectations has increased Indicators of firms’ uncertainty around their sales and price expectations (a) </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May 2022</dc:title>
  <dc:subject>2: Current economic conditions</dc:subject>
  <dc:creator>Bank of England</dc:creator>
  <cp:lastModifiedBy>Lowe, Paul</cp:lastModifiedBy>
  <cp:revision>83</cp:revision>
  <dcterms:created xsi:type="dcterms:W3CDTF">2022-03-15T15:50:20Z</dcterms:created>
  <dcterms:modified xsi:type="dcterms:W3CDTF">2022-05-04T16:06:01Z</dcterms:modified>
</cp:coreProperties>
</file>