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29"/>
  </p:notesMasterIdLst>
  <p:sldIdLst>
    <p:sldId id="415" r:id="rId2"/>
    <p:sldId id="456" r:id="rId3"/>
    <p:sldId id="507" r:id="rId4"/>
    <p:sldId id="508" r:id="rId5"/>
    <p:sldId id="509" r:id="rId6"/>
    <p:sldId id="510" r:id="rId7"/>
    <p:sldId id="511" r:id="rId8"/>
    <p:sldId id="512" r:id="rId9"/>
    <p:sldId id="513" r:id="rId10"/>
    <p:sldId id="514" r:id="rId11"/>
    <p:sldId id="515" r:id="rId12"/>
    <p:sldId id="516" r:id="rId13"/>
    <p:sldId id="517" r:id="rId14"/>
    <p:sldId id="518" r:id="rId15"/>
    <p:sldId id="519" r:id="rId16"/>
    <p:sldId id="520" r:id="rId17"/>
    <p:sldId id="521" r:id="rId18"/>
    <p:sldId id="522" r:id="rId19"/>
    <p:sldId id="523" r:id="rId20"/>
    <p:sldId id="524" r:id="rId21"/>
    <p:sldId id="525" r:id="rId22"/>
    <p:sldId id="526" r:id="rId23"/>
    <p:sldId id="527" r:id="rId24"/>
    <p:sldId id="528" r:id="rId25"/>
    <p:sldId id="529" r:id="rId26"/>
    <p:sldId id="530" r:id="rId27"/>
    <p:sldId id="531"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76" autoAdjust="0"/>
    <p:restoredTop sz="72909" autoAdjust="0"/>
  </p:normalViewPr>
  <p:slideViewPr>
    <p:cSldViewPr snapToGrid="0" showGuides="1">
      <p:cViewPr varScale="1">
        <p:scale>
          <a:sx n="41" d="100"/>
          <a:sy n="41" d="100"/>
        </p:scale>
        <p:origin x="1303" y="22"/>
      </p:cViewPr>
      <p:guideLst/>
    </p:cSldViewPr>
  </p:slideViewPr>
  <p:notesTextViewPr>
    <p:cViewPr>
      <p:scale>
        <a:sx n="3" d="2"/>
        <a:sy n="3" d="2"/>
      </p:scale>
      <p:origin x="0" y="-1339"/>
    </p:cViewPr>
  </p:notesTextViewPr>
  <p:sorterViewPr>
    <p:cViewPr>
      <p:scale>
        <a:sx n="110" d="100"/>
        <a:sy n="110" d="100"/>
      </p:scale>
      <p:origin x="0" y="-1068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02/08/2023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The last data outturn is 2023 Q1. The last data point for the forecast is 2024 Q4.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24003878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i="0" u="none" strike="noStrike" baseline="0" dirty="0">
                <a:solidFill>
                  <a:srgbClr val="000000"/>
                </a:solidFill>
                <a:latin typeface="Arial" panose="020B0604020202020204" pitchFamily="34" charset="0"/>
              </a:rPr>
              <a:t>Sources: ONS and Bank calculations. </a:t>
            </a:r>
          </a:p>
          <a:p>
            <a:endParaRPr lang="en-GB" sz="1800" b="0" i="0" u="none" strike="noStrike" baseline="0" dirty="0">
              <a:solidFill>
                <a:srgbClr val="000000"/>
              </a:solidFill>
              <a:latin typeface="Arial" panose="020B0604020202020204" pitchFamily="34" charset="0"/>
            </a:endParaRPr>
          </a:p>
          <a:p>
            <a:r>
              <a:rPr lang="en-GB" sz="1800" b="0" i="0" u="none" strike="noStrike" baseline="0" dirty="0">
                <a:solidFill>
                  <a:srgbClr val="000000"/>
                </a:solidFill>
                <a:latin typeface="Arial" panose="020B0604020202020204" pitchFamily="34" charset="0"/>
              </a:rPr>
              <a:t>(a) Public services includes: public administration and defence; education; and human health and social work activities. Data do not sum to the total due to rounding.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34834585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S&amp;P Global/CIPS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Measures of current monthly UK composite (services and manufacturing) output, new orders and future output. The current output and new orders series are mean and variance adjusted between 1998 and 2023; the future output series is adjusted between July 2012 and 2023. The latest data points are flash estimates for July 2023.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22450910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Bank of England Agents, KPMG/REC/S&amp;P Global UK Report on Jobs, Lloyds Business Barometer, ONS, S&amp;P Global/CIPS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ONS employment growth is the change in headline employment level for people aged 16+ over the value three months earlier. The PAYE employees growth series is the three-month change in the monthly number of PAYE employees. Indicators include surveys from: the Bank’s Agents (employment intentions over the next six months); KPMG/REC/S&amp;P Global (index of demand for staff); Lloyds Business Barometer (balance of higher staffing levels over next 12 months); and S&amp;P Global/CIPS (PMI composite employment index). Surveys are taken from a range of sources with varying samples and questions but have been mean and variance adjusted to match the ONS employment growth series between 2000 and 2019, and are therefore shown consistent with the three-month on three-month growth rate. The final data point for ONS employment growth is the three months to May 2023.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14916292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Changes from the three months to July 2022, based on those aged 16–64. Other reasons include: discouraged workers; those awaiting the results of a job application; have not yet started looking for work; do not need or want employment; have given an uncategorised reason; or have not given a reason. Sickness includes both those long-term and temporarily sick.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37928870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Diamonds show Bank staff projections. The aqua diamonds show the latest projections for 2023 Q2, Q3 and Q4. Income includes non-profit institutions serving households. See footnote (q) in Table 1.D for the definition of real post-tax household income.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26065715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The composite non-vacancy measure is calculated as the first principal component of seven series: the short-term unemployment rate; quarterly resignations as a share of employment; the share of employed people who report wanting more hours in their current job; the number of redundancies as a share of employment; the Bank’s Agents composite company visit score for recruitment difficulty; and the rate of flows out of unemployment and inactivity into employment respectively. Quarterly series are linearly interpolated to monthly data. These measures can vary for reasons unrelated to a strict definition of labour market tightness however the </a:t>
            </a:r>
            <a:r>
              <a:rPr lang="en-GB" sz="1800" b="0" i="0" u="none" strike="noStrike" baseline="0">
                <a:solidFill>
                  <a:srgbClr val="000000"/>
                </a:solidFill>
                <a:latin typeface="Arial" panose="020B0604020202020204" pitchFamily="34" charset="0"/>
              </a:rPr>
              <a:t>first </a:t>
            </a:r>
            <a:r>
              <a:rPr lang="en-GB" sz="1800">
                <a:effectLst/>
                <a:latin typeface="Arial" panose="020B0604020202020204" pitchFamily="34" charset="0"/>
                <a:ea typeface="Calibri" panose="020F0502020204030204" pitchFamily="34" charset="0"/>
                <a:cs typeface="Calibri" panose="020F0502020204030204" pitchFamily="34" charset="0"/>
              </a:rPr>
              <a:t>principal</a:t>
            </a:r>
            <a:r>
              <a:rPr lang="en-GB" sz="1800" b="0" i="0" u="none" strike="noStrike" baseline="0">
                <a:solidFill>
                  <a:srgbClr val="000000"/>
                </a:solidFill>
                <a:latin typeface="Arial" panose="020B0604020202020204" pitchFamily="34" charset="0"/>
              </a:rPr>
              <a:t> </a:t>
            </a:r>
            <a:r>
              <a:rPr lang="en-GB" sz="1800" b="0" i="0" u="none" strike="noStrike" baseline="0" dirty="0">
                <a:solidFill>
                  <a:srgbClr val="000000"/>
                </a:solidFill>
                <a:latin typeface="Arial" panose="020B0604020202020204" pitchFamily="34" charset="0"/>
              </a:rPr>
              <a:t>component is intended to capture the </a:t>
            </a:r>
            <a:r>
              <a:rPr lang="en-GB" sz="1800" b="0" i="0" u="none" strike="noStrike" baseline="0" dirty="0" err="1">
                <a:solidFill>
                  <a:srgbClr val="000000"/>
                </a:solidFill>
                <a:latin typeface="Arial" panose="020B0604020202020204" pitchFamily="34" charset="0"/>
              </a:rPr>
              <a:t>comovement</a:t>
            </a:r>
            <a:r>
              <a:rPr lang="en-GB" sz="1800" b="0" i="0" u="none" strike="noStrike" baseline="0" dirty="0">
                <a:solidFill>
                  <a:srgbClr val="000000"/>
                </a:solidFill>
                <a:latin typeface="Arial" panose="020B0604020202020204" pitchFamily="34" charset="0"/>
              </a:rPr>
              <a:t> of these series, which is likely to be similar to a measure of labour market tightness. The ONS vacancies and composite non-vacancy measure series are mean and variance adjusted using data from 2002 to 2023.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14408684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Pay growth is measured as the average wage level over three months compared to the corresponding period a year earlier. The data are not adjusted for pandemic-related composition effects.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5199845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Indeed Hiring Lab, KPMG/REC/S&amp;P Global UK Report on Jobs,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Definitions of wage growth vary between each of the measures. Private sector regular pay growth is Bank staff’s estimate of underlying pay growth between January 2020 and November 2022 and ONS private sector regular pay growth otherwise. REC shows average starting salaries for permanent staff compared to the previous month. Pay as You Earn (PAYE) Real Time Information (RTI) shows median of employee pay growth. Indeed shows annual average job title matched pay growth for UK job vacancies. The REC index is mean-variance adjusted to ONS private sector regular pay growth over March 2001–19 and is advanced by 12 months, which coincides with the greatest correlation with private sector regular pay growth. Latest data points are June 2023 for Indeed, PAYE RTI and the REC index, and the three months to May 2023 for private sector regular pay.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30893413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Bloomberg Finance L.P., Department for Energy Security and Net Zero,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Figures in parentheses are CPI basket weights in 2023. Data to June 2023. Bank staff projections from July to December 2023. Fuels and lubricants estimates use Department for Energy Security and Net Zero petrol price data for July 2023 and then are based on the sterling oil futures curve.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19</a:t>
            </a:fld>
            <a:endParaRPr lang="en-GB"/>
          </a:p>
        </p:txBody>
      </p:sp>
    </p:spTree>
    <p:extLst>
      <p:ext uri="{BB962C8B-B14F-4D97-AF65-F5344CB8AC3E}">
        <p14:creationId xmlns:p14="http://schemas.microsoft.com/office/powerpoint/2010/main" val="26856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The lighter diamonds show Bank staff’s projections at the time of the May 2023 Monetary Policy Report. The darker diamonds show Bank staff’s current projections. Projections for GDP growth and the unemployment rate are quarterly and show 2023 Q2 and 2023 Q3 (May projections show Q1 to Q3). Projections for CPI inflation are monthly and show July to September 2023 (May projections show April to September 2023). GDP growth and unemployment rate 2023 Q2 projections are based on official data to May, the CPI inflation figure is an outturn.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942834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The latest data point is June 2023 and the projection is shown to December 2023.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20</a:t>
            </a:fld>
            <a:endParaRPr lang="en-GB"/>
          </a:p>
        </p:txBody>
      </p:sp>
    </p:spTree>
    <p:extLst>
      <p:ext uri="{BB962C8B-B14F-4D97-AF65-F5344CB8AC3E}">
        <p14:creationId xmlns:p14="http://schemas.microsoft.com/office/powerpoint/2010/main" val="32464783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The June 2023 data shows the weighted share of goods components of the CPI basket which have experienced price changes within each band. Weights are based on the latest published CPI weights. For example, just under 20% of goods components experienced average increases in prices of between 3% and 4%. The 2012–19 average shows the equivalent distribution averaged over all months between 2012 and 2019.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21</a:t>
            </a:fld>
            <a:endParaRPr lang="en-GB"/>
          </a:p>
        </p:txBody>
      </p:sp>
    </p:spTree>
    <p:extLst>
      <p:ext uri="{BB962C8B-B14F-4D97-AF65-F5344CB8AC3E}">
        <p14:creationId xmlns:p14="http://schemas.microsoft.com/office/powerpoint/2010/main" val="12675654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The output PPI series is the headline ONS measure for manufacturing output producer prices. The PPI series has been mean and variance adjusted to match the corresponding CPI series between 2012 and 2019. The latest data point is June 2023 and the forecast is to September 2023.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22</a:t>
            </a:fld>
            <a:endParaRPr lang="en-GB"/>
          </a:p>
        </p:txBody>
      </p:sp>
    </p:spTree>
    <p:extLst>
      <p:ext uri="{BB962C8B-B14F-4D97-AF65-F5344CB8AC3E}">
        <p14:creationId xmlns:p14="http://schemas.microsoft.com/office/powerpoint/2010/main" val="20890960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The latest data points are for June 2023.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23</a:t>
            </a:fld>
            <a:endParaRPr lang="en-GB"/>
          </a:p>
        </p:txBody>
      </p:sp>
    </p:spTree>
    <p:extLst>
      <p:ext uri="{BB962C8B-B14F-4D97-AF65-F5344CB8AC3E}">
        <p14:creationId xmlns:p14="http://schemas.microsoft.com/office/powerpoint/2010/main" val="30379980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ONS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The corporate gross operating surplus is defined as the contribution of the sum of private non-financial gross operating surplus, net of the alignment adjustment, and financial corporations gross operating surplus. For more detail on this topic, see </a:t>
            </a:r>
            <a:r>
              <a:rPr lang="en-GB" sz="1800" b="0" i="0" u="none" strike="noStrike" baseline="0" dirty="0" err="1">
                <a:solidFill>
                  <a:srgbClr val="12273E"/>
                </a:solidFill>
                <a:latin typeface="Arial" panose="020B0604020202020204" pitchFamily="34" charset="0"/>
              </a:rPr>
              <a:t>Haskel</a:t>
            </a:r>
            <a:r>
              <a:rPr lang="en-GB" sz="1800" b="0" i="0" u="none" strike="noStrike" baseline="0" dirty="0">
                <a:solidFill>
                  <a:srgbClr val="12273E"/>
                </a:solidFill>
                <a:latin typeface="Arial" panose="020B0604020202020204" pitchFamily="34" charset="0"/>
              </a:rPr>
              <a:t> (2023)</a:t>
            </a:r>
            <a:r>
              <a:rPr lang="en-GB" sz="1800" b="0" i="0" u="none" strike="noStrike" baseline="0" dirty="0">
                <a:solidFill>
                  <a:srgbClr val="000000"/>
                </a:solidFill>
                <a:latin typeface="Arial" panose="020B0604020202020204" pitchFamily="34" charset="0"/>
              </a:rPr>
              <a:t>. </a:t>
            </a:r>
            <a:endParaRPr lang="en-GB" sz="1800" b="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24</a:t>
            </a:fld>
            <a:endParaRPr lang="en-GB"/>
          </a:p>
        </p:txBody>
      </p:sp>
    </p:spTree>
    <p:extLst>
      <p:ext uri="{BB962C8B-B14F-4D97-AF65-F5344CB8AC3E}">
        <p14:creationId xmlns:p14="http://schemas.microsoft.com/office/powerpoint/2010/main" val="390557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Citigroup, YouGov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Data are not seasonally adjusted. ‘Short-term expectations’ refers to expectations in the next 12 months and ‘medium-term expectations’ refers to expectations five to ten years ahead. The household surveys ask about expected changes in prices but do not reference a specific price index. Summarised as a weighted median. The latest data points are for June 2023.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25</a:t>
            </a:fld>
            <a:endParaRPr lang="en-GB"/>
          </a:p>
        </p:txBody>
      </p:sp>
    </p:spTree>
    <p:extLst>
      <p:ext uri="{BB962C8B-B14F-4D97-AF65-F5344CB8AC3E}">
        <p14:creationId xmlns:p14="http://schemas.microsoft.com/office/powerpoint/2010/main" val="2168733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DMP Survey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Solid lines show three-month moving averages and dashed lines show the single-month value. Realised price growth are responses to the question: ‘Looking back, from 12 months ago to now, what was the approximate % change in the average price you charge, considering all products and services?’. Expected price growth are responses to the question: ‘Looking ahead, from now to 12 months from now, what approximate % change in your average price would you expect in each of the following scenarios: lowest, low, middle, high and highest?’, and respondents are asked to assign a probability to each scenario which is used to create a weighted average expectation of price growth. The latest data are for July 2023.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26</a:t>
            </a:fld>
            <a:endParaRPr lang="en-GB"/>
          </a:p>
        </p:txBody>
      </p:sp>
    </p:spTree>
    <p:extLst>
      <p:ext uri="{BB962C8B-B14F-4D97-AF65-F5344CB8AC3E}">
        <p14:creationId xmlns:p14="http://schemas.microsoft.com/office/powerpoint/2010/main" val="378180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Bloomberg Finance L.P.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Market-derived inflation compensation rates for average UK RPI inflation over a five-year period starting five years into the future. It is derived by adjusting the five-year, five-year rate to account for UK RPI reform. From 2030, UK RPI will be aligned with the CPIH measure of consumer prices. At present, the wedge between the current definition of RPI and CPIH affects the unadjusted series. This measure is calculated by adding a scaled market-derived estimate of the impact of RPI reform onto the unadjusted rate. That is calculated as the difference between the closest one-year forward rates before and after the planned RPI reform date (currently the five-year, one-year rate and the seven-year, one-year rate) on a three-month daily rolling average basis, and the adjustment is applied to the five-year forward period impacted by the reform.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27</a:t>
            </a:fld>
            <a:endParaRPr lang="en-GB"/>
          </a:p>
        </p:txBody>
      </p:sp>
    </p:spTree>
    <p:extLst>
      <p:ext uri="{BB962C8B-B14F-4D97-AF65-F5344CB8AC3E}">
        <p14:creationId xmlns:p14="http://schemas.microsoft.com/office/powerpoint/2010/main" val="1955360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Eurostat, ONS, Refinitiv Eikon from LSEG, US Bureau of Economic Analysis, US Bureau of </a:t>
            </a:r>
            <a:r>
              <a:rPr lang="en-GB" sz="1800" b="0" i="0" u="none" strike="noStrike" baseline="0" dirty="0" err="1">
                <a:solidFill>
                  <a:srgbClr val="000000"/>
                </a:solidFill>
                <a:latin typeface="Arial" panose="020B0604020202020204" pitchFamily="34" charset="0"/>
              </a:rPr>
              <a:t>Labor</a:t>
            </a:r>
            <a:r>
              <a:rPr lang="en-GB" sz="1800" b="0" i="0" u="none" strike="noStrike" baseline="0" dirty="0">
                <a:solidFill>
                  <a:srgbClr val="000000"/>
                </a:solidFill>
                <a:latin typeface="Arial" panose="020B0604020202020204" pitchFamily="34" charset="0"/>
              </a:rPr>
              <a:t> Statistics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Data are not seasonally adjusted. Energy includes fuel and household energy bills. Other goods is the difference between overall inflation and the other contributions identified on the chart, and therefore includes alcohol and tobacco. The latest data are May 2023 outturns for US PCE inflation and the associated contributions, and June 2023 outturns for all other series.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34050141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Bloomberg Finance L.P.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All data as of 25 July 2023. The May curves are estimated based on the 15 UK working days to 28 April 2023. The August curves are estimated using the 15 working days to 25 July 2023. Federal funds rate is the upper bound of the announced target range. ECB deposit rate is based on the date on which changes in policy rates are effective from.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3629700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Figures in parentheses show currency trade weights in the overall sterling ERI.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3005562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Bank of England, Bloomberg Finance L.P.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baseline="0" dirty="0">
              <a:solidFill>
                <a:srgbClr val="000000"/>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The Bank’s quoted rates series are weighted monthly average rates advertised by all UK banks and building societies with products meeting the specific criteria. In February 2019 the method used to calculate these data was changed. For more information, see </a:t>
            </a:r>
            <a:r>
              <a:rPr lang="en-GB" sz="1800" b="0" i="0" u="none" strike="noStrike" baseline="0" dirty="0">
                <a:solidFill>
                  <a:srgbClr val="12273E"/>
                </a:solidFill>
                <a:latin typeface="Arial" panose="020B0604020202020204" pitchFamily="34" charset="0"/>
              </a:rPr>
              <a:t>Introduction of new Quoted Rates data – </a:t>
            </a:r>
            <a:r>
              <a:rPr lang="en-GB" sz="1800" b="0" i="0" u="none" strike="noStrike" baseline="0" dirty="0" err="1">
                <a:solidFill>
                  <a:srgbClr val="12273E"/>
                </a:solidFill>
                <a:latin typeface="Arial" panose="020B0604020202020204" pitchFamily="34" charset="0"/>
              </a:rPr>
              <a:t>Bankstats</a:t>
            </a:r>
            <a:r>
              <a:rPr lang="en-GB" sz="1800" b="0" i="0" u="none" strike="noStrike" baseline="0" dirty="0">
                <a:solidFill>
                  <a:srgbClr val="12273E"/>
                </a:solidFill>
                <a:latin typeface="Arial" panose="020B0604020202020204" pitchFamily="34" charset="0"/>
              </a:rPr>
              <a:t> article</a:t>
            </a:r>
            <a:r>
              <a:rPr lang="en-GB" sz="1800" b="0" i="0" u="none" strike="noStrike" baseline="0" dirty="0">
                <a:solidFill>
                  <a:srgbClr val="000000"/>
                </a:solidFill>
                <a:latin typeface="Arial" panose="020B0604020202020204" pitchFamily="34" charset="0"/>
              </a:rPr>
              <a:t>. Diamonds for mortgage and saving products represent averages of daily quoted rates using data to 25 July and were provisional. The final data were published on 31 July. OIS rate and Bank Rate show monthly averages and the respective diamonds show the average of daily rates to 25 July.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1683426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(a) Right panel shows monetary financial institutions’ sterling M4 liabilities to the household sector and aggregate M4 excluding the deposits of intermediate other financial corporations. Data are to June 2023.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1168586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000000"/>
                </a:solidFill>
                <a:latin typeface="Arial" panose="020B0604020202020204" pitchFamily="34" charset="0"/>
              </a:rPr>
              <a:t>Sources: Nationwide, ONS, Refinitiv Eikon from LSEG, Rightmove.co.uk, S&amp;P Global/Halifax and Bank calculations. </a:t>
            </a:r>
            <a:br>
              <a:rPr lang="en-GB" sz="1800" b="0" i="0" u="none" strike="noStrike" baseline="0" dirty="0">
                <a:solidFill>
                  <a:srgbClr val="000000"/>
                </a:solidFill>
                <a:latin typeface="Arial" panose="020B0604020202020204" pitchFamily="34" charset="0"/>
              </a:rPr>
            </a:br>
            <a:br>
              <a:rPr lang="en-GB" sz="1800" b="0" i="0" u="none" strike="noStrike" baseline="0" dirty="0">
                <a:solidFill>
                  <a:srgbClr val="000000"/>
                </a:solidFill>
                <a:latin typeface="Arial" panose="020B0604020202020204" pitchFamily="34" charset="0"/>
              </a:rPr>
            </a:br>
            <a:r>
              <a:rPr lang="en-GB" sz="1800" b="0" i="0" u="none" strike="noStrike" baseline="0" dirty="0">
                <a:solidFill>
                  <a:srgbClr val="000000"/>
                </a:solidFill>
                <a:latin typeface="Arial" panose="020B0604020202020204" pitchFamily="34" charset="0"/>
              </a:rPr>
              <a:t>(a) The latest data point for the ONS House Price Index is May 2023. Halifax, Nationwide and Rightmove data are advanced to reflect the respective timing of each data source in the house-buying process.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20301076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22800266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August 2023</a:t>
            </a:r>
          </a:p>
          <a:p>
            <a:r>
              <a:rPr lang="en-GB" dirty="0"/>
              <a:t>Current economic conditions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2.9: Housing investment is falling, which is projected to continue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Real housing investment</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Housing investment has fallen since it peaked in mid-2020 and that trend is projected to continue in the following years.">
            <a:extLst>
              <a:ext uri="{FF2B5EF4-FFF2-40B4-BE49-F238E27FC236}">
                <a16:creationId xmlns:a16="http://schemas.microsoft.com/office/drawing/2014/main" id="{9E2A0414-23A8-AD04-4DA1-C0710B390F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471" y="1770970"/>
            <a:ext cx="11201057" cy="3684186"/>
          </a:xfrm>
          <a:prstGeom prst="rect">
            <a:avLst/>
          </a:prstGeom>
        </p:spPr>
      </p:pic>
    </p:spTree>
    <p:extLst>
      <p:ext uri="{BB962C8B-B14F-4D97-AF65-F5344CB8AC3E}">
        <p14:creationId xmlns:p14="http://schemas.microsoft.com/office/powerpoint/2010/main" val="11932530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2.10: GDP growth has been slow but positive since the end of 2022 despite falling public sector output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 to three-month on three-month GDP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Since end-2022, underlying growth outside of public services has been around 0.25%. Growth was lower in May due to the additional Bank Holiday.">
            <a:extLst>
              <a:ext uri="{FF2B5EF4-FFF2-40B4-BE49-F238E27FC236}">
                <a16:creationId xmlns:a16="http://schemas.microsoft.com/office/drawing/2014/main" id="{C6E8F0DD-0402-2F5E-3473-BCF165FF74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632" y="1770970"/>
            <a:ext cx="11218736" cy="3981184"/>
          </a:xfrm>
          <a:prstGeom prst="rect">
            <a:avLst/>
          </a:prstGeom>
        </p:spPr>
      </p:pic>
    </p:spTree>
    <p:extLst>
      <p:ext uri="{BB962C8B-B14F-4D97-AF65-F5344CB8AC3E}">
        <p14:creationId xmlns:p14="http://schemas.microsoft.com/office/powerpoint/2010/main" val="3204409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2.11: Survey measures of economic activity suggest underlying growth is likely to remain slow but positive in the near term</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Survey indicators of UK output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Survey indicators of output growth have improved since the end of 2022, but point to low growth in the near term.">
            <a:extLst>
              <a:ext uri="{FF2B5EF4-FFF2-40B4-BE49-F238E27FC236}">
                <a16:creationId xmlns:a16="http://schemas.microsoft.com/office/drawing/2014/main" id="{2F70AE1F-98D3-D371-8079-1381EA8937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52600"/>
            <a:ext cx="11218736" cy="4013005"/>
          </a:xfrm>
          <a:prstGeom prst="rect">
            <a:avLst/>
          </a:prstGeom>
        </p:spPr>
      </p:pic>
    </p:spTree>
    <p:extLst>
      <p:ext uri="{BB962C8B-B14F-4D97-AF65-F5344CB8AC3E}">
        <p14:creationId xmlns:p14="http://schemas.microsoft.com/office/powerpoint/2010/main" val="40181730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2.12: Indicators of employment point to growth of around ¼% on average in the near term</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Indicators of three-month on three-month employment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Measures of survey growth fell sharply during the pandemic and turned positive in 2021.">
            <a:extLst>
              <a:ext uri="{FF2B5EF4-FFF2-40B4-BE49-F238E27FC236}">
                <a16:creationId xmlns:a16="http://schemas.microsoft.com/office/drawing/2014/main" id="{610F2ADF-88A6-50F5-BAD4-6D29BBBF5B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770970"/>
            <a:ext cx="9677420" cy="4450089"/>
          </a:xfrm>
          <a:prstGeom prst="rect">
            <a:avLst/>
          </a:prstGeom>
        </p:spPr>
      </p:pic>
    </p:spTree>
    <p:extLst>
      <p:ext uri="{BB962C8B-B14F-4D97-AF65-F5344CB8AC3E}">
        <p14:creationId xmlns:p14="http://schemas.microsoft.com/office/powerpoint/2010/main" val="21683382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567544"/>
          </a:xfrm>
        </p:spPr>
        <p:txBody>
          <a:bodyPr/>
          <a:lstStyle/>
          <a:p>
            <a:r>
              <a:rPr lang="en-GB" dirty="0">
                <a:latin typeface="Arial" panose="020B0604020202020204" pitchFamily="34" charset="0"/>
                <a:cs typeface="Arial" panose="020B0604020202020204" pitchFamily="34" charset="0"/>
              </a:rPr>
              <a:t>Chart 2.13: Labour force participation continues to improve, although more working-age people report sickness is preventing them from working</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Change in inactivity since July 2022 by reason</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Overall numbers of those not in the labour force have fallen since July 2022 by between 300 and 400 thousand.">
            <a:extLst>
              <a:ext uri="{FF2B5EF4-FFF2-40B4-BE49-F238E27FC236}">
                <a16:creationId xmlns:a16="http://schemas.microsoft.com/office/drawing/2014/main" id="{B4FC4779-957B-A660-8759-1DE9454397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024744"/>
            <a:ext cx="11218736" cy="4363038"/>
          </a:xfrm>
          <a:prstGeom prst="rect">
            <a:avLst/>
          </a:prstGeom>
        </p:spPr>
      </p:pic>
    </p:spTree>
    <p:extLst>
      <p:ext uri="{BB962C8B-B14F-4D97-AF65-F5344CB8AC3E}">
        <p14:creationId xmlns:p14="http://schemas.microsoft.com/office/powerpoint/2010/main" val="2285482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2.14: Real incomes are projected to rise modestly in 2023</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Four-quarter real household income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latest projection is for real household incomes to grow modestly in 2023, having been revised up significantly compared to projection in November 2022.">
            <a:extLst>
              <a:ext uri="{FF2B5EF4-FFF2-40B4-BE49-F238E27FC236}">
                <a16:creationId xmlns:a16="http://schemas.microsoft.com/office/drawing/2014/main" id="{A4E2EB9F-8CCB-021C-C147-658E94DF07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370013"/>
            <a:ext cx="11193986" cy="4462037"/>
          </a:xfrm>
          <a:prstGeom prst="rect">
            <a:avLst/>
          </a:prstGeom>
        </p:spPr>
      </p:pic>
    </p:spTree>
    <p:extLst>
      <p:ext uri="{BB962C8B-B14F-4D97-AF65-F5344CB8AC3E}">
        <p14:creationId xmlns:p14="http://schemas.microsoft.com/office/powerpoint/2010/main" val="923141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2.15: The labour market remains tight, although has loosened since mid-2022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labour market tightness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labour market tightened sharply in 2021. It has loosened since tightness peaked in mid-2022 but it remains tighter than pre-pandemic.">
            <a:extLst>
              <a:ext uri="{FF2B5EF4-FFF2-40B4-BE49-F238E27FC236}">
                <a16:creationId xmlns:a16="http://schemas.microsoft.com/office/drawing/2014/main" id="{01C25FA3-BA69-4A10-3365-1643FDE9CE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70970"/>
            <a:ext cx="11225807" cy="4140289"/>
          </a:xfrm>
          <a:prstGeom prst="rect">
            <a:avLst/>
          </a:prstGeom>
        </p:spPr>
      </p:pic>
    </p:spTree>
    <p:extLst>
      <p:ext uri="{BB962C8B-B14F-4D97-AF65-F5344CB8AC3E}">
        <p14:creationId xmlns:p14="http://schemas.microsoft.com/office/powerpoint/2010/main" val="35123381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2.16: Wage growth varies widely by sector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regular pay growth, by broad sector</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Wage growth across sectors has varied significantly since January 2021. In May 2023 it was highest in the finance and business services sectors and lowest in wholesale, retail and hospitality.">
            <a:extLst>
              <a:ext uri="{FF2B5EF4-FFF2-40B4-BE49-F238E27FC236}">
                <a16:creationId xmlns:a16="http://schemas.microsoft.com/office/drawing/2014/main" id="{F48FEB8E-6657-4AF9-38DF-7B55EFC57F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3096" y="1536530"/>
            <a:ext cx="11225807" cy="4896927"/>
          </a:xfrm>
          <a:prstGeom prst="rect">
            <a:avLst/>
          </a:prstGeom>
        </p:spPr>
      </p:pic>
    </p:spTree>
    <p:extLst>
      <p:ext uri="{BB962C8B-B14F-4D97-AF65-F5344CB8AC3E}">
        <p14:creationId xmlns:p14="http://schemas.microsoft.com/office/powerpoint/2010/main" val="10051279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2.17: Twelve-month private sector regular pay growth was 7.7% in May, but forward-looking indicators suggests growth will slow this year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annual wage growth</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Pay growth has been rising since 2021, hitting close to 8% in the most recent outturn. Some indicators suggest wage growth will slow, reflected in the Bank's latest projection.">
            <a:extLst>
              <a:ext uri="{FF2B5EF4-FFF2-40B4-BE49-F238E27FC236}">
                <a16:creationId xmlns:a16="http://schemas.microsoft.com/office/drawing/2014/main" id="{3F717854-3B57-B1A6-2614-BB1A5358F5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4451" y="1888358"/>
            <a:ext cx="9193549" cy="4459234"/>
          </a:xfrm>
          <a:prstGeom prst="rect">
            <a:avLst/>
          </a:prstGeom>
        </p:spPr>
      </p:pic>
    </p:spTree>
    <p:extLst>
      <p:ext uri="{BB962C8B-B14F-4D97-AF65-F5344CB8AC3E}">
        <p14:creationId xmlns:p14="http://schemas.microsoft.com/office/powerpoint/2010/main" val="2698116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2.18: Consumer price inflation has fallen since last year’s peak and is projected to fall further as energy prices moderate</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CPI inflation</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Inflation is expected to continue to fall in the near term, mainly due to a falling contribution from energy prices.">
            <a:extLst>
              <a:ext uri="{FF2B5EF4-FFF2-40B4-BE49-F238E27FC236}">
                <a16:creationId xmlns:a16="http://schemas.microsoft.com/office/drawing/2014/main" id="{8C3744DF-7FA7-2315-F897-695E9CDA27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993" y="1770970"/>
            <a:ext cx="11225807" cy="4154432"/>
          </a:xfrm>
          <a:prstGeom prst="rect">
            <a:avLst/>
          </a:prstGeom>
        </p:spPr>
      </p:pic>
    </p:spTree>
    <p:extLst>
      <p:ext uri="{BB962C8B-B14F-4D97-AF65-F5344CB8AC3E}">
        <p14:creationId xmlns:p14="http://schemas.microsoft.com/office/powerpoint/2010/main" val="25094489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 GDP growth is expected to remain positive but low, the unemployment rate is expected to rise slightly in 2023 Q3 and inflation is expected to have fallen in July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Near-term projections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GDP growth is expected to rise to 0.4% in 2023 Q3 from 0.1% in Q2; unemployment is expected to remain low but rise slightly; and CPI inflation is expected to fall, albeit remaining elevated.">
            <a:extLst>
              <a:ext uri="{FF2B5EF4-FFF2-40B4-BE49-F238E27FC236}">
                <a16:creationId xmlns:a16="http://schemas.microsoft.com/office/drawing/2014/main" id="{87E23E19-3C16-E182-DD93-545A38FA68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85810" y="2110406"/>
            <a:ext cx="3820379" cy="4290394"/>
          </a:xfrm>
          <a:prstGeom prst="rect">
            <a:avLst/>
          </a:prstGeom>
        </p:spPr>
      </p:pic>
    </p:spTree>
    <p:extLst>
      <p:ext uri="{BB962C8B-B14F-4D97-AF65-F5344CB8AC3E}">
        <p14:creationId xmlns:p14="http://schemas.microsoft.com/office/powerpoint/2010/main" val="35196497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2.19: Services price inflation is projected to remain high</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Twelve-month services inflation</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Services price inflation has risen from the typical historical level of a little over 2% to over 7%. It is projected to stay around that level throughout 2023.">
            <a:extLst>
              <a:ext uri="{FF2B5EF4-FFF2-40B4-BE49-F238E27FC236}">
                <a16:creationId xmlns:a16="http://schemas.microsoft.com/office/drawing/2014/main" id="{5A0BEC0F-61E4-6ADC-BC64-A7E96EA471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370013"/>
            <a:ext cx="11225807" cy="4419609"/>
          </a:xfrm>
          <a:prstGeom prst="rect">
            <a:avLst/>
          </a:prstGeom>
        </p:spPr>
      </p:pic>
    </p:spTree>
    <p:extLst>
      <p:ext uri="{BB962C8B-B14F-4D97-AF65-F5344CB8AC3E}">
        <p14:creationId xmlns:p14="http://schemas.microsoft.com/office/powerpoint/2010/main" val="4051317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2.20: Higher goods price inflation is affecting a larger-than-typical share of product categories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Weighted histogram of three month on three month goods price inflation, excluding energy</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Higher-than-usual price rises for goods are widespread compared to the typical experience between 2012 and 2019.">
            <a:extLst>
              <a:ext uri="{FF2B5EF4-FFF2-40B4-BE49-F238E27FC236}">
                <a16:creationId xmlns:a16="http://schemas.microsoft.com/office/drawing/2014/main" id="{48BA261A-186F-6AD5-5B88-BC00736C9E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7944" y="2251702"/>
            <a:ext cx="9656084" cy="4130048"/>
          </a:xfrm>
          <a:prstGeom prst="rect">
            <a:avLst/>
          </a:prstGeom>
        </p:spPr>
      </p:pic>
    </p:spTree>
    <p:extLst>
      <p:ext uri="{BB962C8B-B14F-4D97-AF65-F5344CB8AC3E}">
        <p14:creationId xmlns:p14="http://schemas.microsoft.com/office/powerpoint/2010/main" val="30631453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2.21: Producer price inflation suggests cost pressures for goods are easing</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output producer price and CPI goods excluding energy inflation</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Overall output PPI inflation suggests CPI goods inflation is likely to slow.">
            <a:extLst>
              <a:ext uri="{FF2B5EF4-FFF2-40B4-BE49-F238E27FC236}">
                <a16:creationId xmlns:a16="http://schemas.microsoft.com/office/drawing/2014/main" id="{6D94C605-F310-DCD4-B63F-B755FD1B00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3096" y="1770970"/>
            <a:ext cx="11225807" cy="4051897"/>
          </a:xfrm>
          <a:prstGeom prst="rect">
            <a:avLst/>
          </a:prstGeom>
        </p:spPr>
      </p:pic>
    </p:spTree>
    <p:extLst>
      <p:ext uri="{BB962C8B-B14F-4D97-AF65-F5344CB8AC3E}">
        <p14:creationId xmlns:p14="http://schemas.microsoft.com/office/powerpoint/2010/main" val="13220804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2.22: Food inflation remains high but has started to slow slightly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Annualised monthly food and non-alcoholic beverages inflation</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pace of food price inflation remains very high though has slowed slightly since mid-2022.">
            <a:extLst>
              <a:ext uri="{FF2B5EF4-FFF2-40B4-BE49-F238E27FC236}">
                <a16:creationId xmlns:a16="http://schemas.microsoft.com/office/drawing/2014/main" id="{DB93B4BA-4A81-A310-8A53-D6AD2B08EA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121" y="1370013"/>
            <a:ext cx="11232879" cy="4804998"/>
          </a:xfrm>
          <a:prstGeom prst="rect">
            <a:avLst/>
          </a:prstGeom>
        </p:spPr>
      </p:pic>
    </p:spTree>
    <p:extLst>
      <p:ext uri="{BB962C8B-B14F-4D97-AF65-F5344CB8AC3E}">
        <p14:creationId xmlns:p14="http://schemas.microsoft.com/office/powerpoint/2010/main" val="35040255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2.23: In aggregate, corporate profits have made relatively little contribution to rising prices over the past year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 to the four-quarter change in the GDP deflator</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Labour costs contributed around 5 percentage points to the annual increase in prices in the economy to 2023 Q1 – larger than any other factor.">
            <a:extLst>
              <a:ext uri="{FF2B5EF4-FFF2-40B4-BE49-F238E27FC236}">
                <a16:creationId xmlns:a16="http://schemas.microsoft.com/office/drawing/2014/main" id="{1B8ADF60-E0F0-5258-ABBE-AF1832F1C5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560" y="1770970"/>
            <a:ext cx="11232879" cy="4437288"/>
          </a:xfrm>
          <a:prstGeom prst="rect">
            <a:avLst/>
          </a:prstGeom>
        </p:spPr>
      </p:pic>
    </p:spTree>
    <p:extLst>
      <p:ext uri="{BB962C8B-B14F-4D97-AF65-F5344CB8AC3E}">
        <p14:creationId xmlns:p14="http://schemas.microsoft.com/office/powerpoint/2010/main" val="35126580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2.24: Household inflation expectations have fallen back from the peak in 2022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 inflation expectations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Both short and medium-term household inflation expectations have fallen from peaks reached in August. Medium-term expectations are now in line with historical averages.">
            <a:extLst>
              <a:ext uri="{FF2B5EF4-FFF2-40B4-BE49-F238E27FC236}">
                <a16:creationId xmlns:a16="http://schemas.microsoft.com/office/drawing/2014/main" id="{C01AC544-C1C7-A1D1-473D-0193DF2DDA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560" y="1770970"/>
            <a:ext cx="11232879" cy="3687721"/>
          </a:xfrm>
          <a:prstGeom prst="rect">
            <a:avLst/>
          </a:prstGeom>
        </p:spPr>
      </p:pic>
    </p:spTree>
    <p:extLst>
      <p:ext uri="{BB962C8B-B14F-4D97-AF65-F5344CB8AC3E}">
        <p14:creationId xmlns:p14="http://schemas.microsoft.com/office/powerpoint/2010/main" val="24371875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2.25: Firms’ expectations of price growth continue to fall back</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Firms’ own realised and expected price inflation</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Firms expect price growth in the year ahead to fall to a little over 5% in the three months to July 2023.">
            <a:extLst>
              <a:ext uri="{FF2B5EF4-FFF2-40B4-BE49-F238E27FC236}">
                <a16:creationId xmlns:a16="http://schemas.microsoft.com/office/drawing/2014/main" id="{6F62AC6E-1A4D-1798-10F1-DA5864DDEB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370013"/>
            <a:ext cx="11225807" cy="4794391"/>
          </a:xfrm>
          <a:prstGeom prst="rect">
            <a:avLst/>
          </a:prstGeom>
        </p:spPr>
      </p:pic>
    </p:spTree>
    <p:extLst>
      <p:ext uri="{BB962C8B-B14F-4D97-AF65-F5344CB8AC3E}">
        <p14:creationId xmlns:p14="http://schemas.microsoft.com/office/powerpoint/2010/main" val="17570839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2.26: A measure of medium-term inflation expectations in financial markets has been drifting up</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RPI-reform adjusted measure of five-year, five-year forward inflation compensation</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A medium-term market-derived inflation compensation measure has increased in recent months.">
            <a:extLst>
              <a:ext uri="{FF2B5EF4-FFF2-40B4-BE49-F238E27FC236}">
                <a16:creationId xmlns:a16="http://schemas.microsoft.com/office/drawing/2014/main" id="{D144D8E5-6357-749E-F6C5-1F8AA7BFC8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2258203"/>
            <a:ext cx="11218736" cy="3719543"/>
          </a:xfrm>
          <a:prstGeom prst="rect">
            <a:avLst/>
          </a:prstGeom>
        </p:spPr>
      </p:pic>
    </p:spTree>
    <p:extLst>
      <p:ext uri="{BB962C8B-B14F-4D97-AF65-F5344CB8AC3E}">
        <p14:creationId xmlns:p14="http://schemas.microsoft.com/office/powerpoint/2010/main" val="2066282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2.2: Headline inflation has been falling but remains above central banks’ targets in the UK, US and euro area</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annual consumer price inflation</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Headline inflation has fallen in the UK, US and euro area driven by a falling contribution from energy prices. But the contribution from services inflation has been more stable.">
            <a:extLst>
              <a:ext uri="{FF2B5EF4-FFF2-40B4-BE49-F238E27FC236}">
                <a16:creationId xmlns:a16="http://schemas.microsoft.com/office/drawing/2014/main" id="{FF2687B1-0195-6C63-A3A6-C43FDA4A83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1770970"/>
            <a:ext cx="9193549" cy="4511354"/>
          </a:xfrm>
          <a:prstGeom prst="rect">
            <a:avLst/>
          </a:prstGeom>
        </p:spPr>
      </p:pic>
    </p:spTree>
    <p:extLst>
      <p:ext uri="{BB962C8B-B14F-4D97-AF65-F5344CB8AC3E}">
        <p14:creationId xmlns:p14="http://schemas.microsoft.com/office/powerpoint/2010/main" val="31764452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2.3: The market-implied path of UK policy rates has moved materially higher since the May Report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International forward interest rates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market-implied paths of policy rates in the UK, US and euro area are higher than at the time of the May Report, and notably so in the UK.">
            <a:extLst>
              <a:ext uri="{FF2B5EF4-FFF2-40B4-BE49-F238E27FC236}">
                <a16:creationId xmlns:a16="http://schemas.microsoft.com/office/drawing/2014/main" id="{8D5AC134-B928-C748-DD45-27E2AADC79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193" y="1770970"/>
            <a:ext cx="11225807" cy="4416074"/>
          </a:xfrm>
          <a:prstGeom prst="rect">
            <a:avLst/>
          </a:prstGeom>
        </p:spPr>
      </p:pic>
    </p:spTree>
    <p:extLst>
      <p:ext uri="{BB962C8B-B14F-4D97-AF65-F5344CB8AC3E}">
        <p14:creationId xmlns:p14="http://schemas.microsoft.com/office/powerpoint/2010/main" val="3698652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2.4: The sterling ERI has continued to appreciate, by 4% since May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Sterling ERI and selected bilateral exchange rates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The sterling ERI has appreciated against both the US dollar and euro since the May Report.">
            <a:extLst>
              <a:ext uri="{FF2B5EF4-FFF2-40B4-BE49-F238E27FC236}">
                <a16:creationId xmlns:a16="http://schemas.microsoft.com/office/drawing/2014/main" id="{7A922AAF-5878-05D0-F4AC-671BBB7525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370013"/>
            <a:ext cx="11218736" cy="4776713"/>
          </a:xfrm>
          <a:prstGeom prst="rect">
            <a:avLst/>
          </a:prstGeom>
        </p:spPr>
      </p:pic>
    </p:spTree>
    <p:extLst>
      <p:ext uri="{BB962C8B-B14F-4D97-AF65-F5344CB8AC3E}">
        <p14:creationId xmlns:p14="http://schemas.microsoft.com/office/powerpoint/2010/main" val="31466855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2.5: Interest rates on fixed-rate mortgages and fixed-rate bonds have risen in line with reference rates, but instant access rates have risen by less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Average quoted rates on two-year fixed-rate mortgages, fixed-rate savings bond, instant access accounts and the respective reference rates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As references rates have risen, interest rates on fixed-rate mortgages and bonds have risen since May, with the average quoted rate on 75% LTV mortgage above 6%. But interest rates on instant access accounts have risen by much less and are only just above 2%.">
            <a:extLst>
              <a:ext uri="{FF2B5EF4-FFF2-40B4-BE49-F238E27FC236}">
                <a16:creationId xmlns:a16="http://schemas.microsoft.com/office/drawing/2014/main" id="{7A8DD875-2FDB-7B20-FA26-65636B13C1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3386" y="2550406"/>
            <a:ext cx="9665228" cy="3831344"/>
          </a:xfrm>
          <a:prstGeom prst="rect">
            <a:avLst/>
          </a:prstGeom>
        </p:spPr>
      </p:pic>
    </p:spTree>
    <p:extLst>
      <p:ext uri="{BB962C8B-B14F-4D97-AF65-F5344CB8AC3E}">
        <p14:creationId xmlns:p14="http://schemas.microsoft.com/office/powerpoint/2010/main" val="11462061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2.6: Deposit volumes have been shifting from instant access accounts to time deposits. Money growth has slowed sharply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Monthly change in household deposits and annual growth rate of household and aggregate broad money</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Since 2022 Q4 there have been outflows from household sight deposits and inflows into time deposits. Both aggregate and household money growth have been slowing since early 2021.">
            <a:extLst>
              <a:ext uri="{FF2B5EF4-FFF2-40B4-BE49-F238E27FC236}">
                <a16:creationId xmlns:a16="http://schemas.microsoft.com/office/drawing/2014/main" id="{04CD3E59-8DC3-31D5-8171-A907D2D12F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66967" y="2178550"/>
            <a:ext cx="7258065" cy="4222250"/>
          </a:xfrm>
          <a:prstGeom prst="rect">
            <a:avLst/>
          </a:prstGeom>
        </p:spPr>
      </p:pic>
    </p:spTree>
    <p:extLst>
      <p:ext uri="{BB962C8B-B14F-4D97-AF65-F5344CB8AC3E}">
        <p14:creationId xmlns:p14="http://schemas.microsoft.com/office/powerpoint/2010/main" val="865283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2.7: Nominal house prices have been broadly flat and indicators suggest that this will continue in the near term</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 price indices</a:t>
            </a:r>
            <a:r>
              <a:rPr lang="en-GB" b="0" baseline="30000" dirty="0">
                <a:latin typeface="Arial" panose="020B0604020202020204" pitchFamily="34" charset="0"/>
                <a:cs typeface="Arial" panose="020B0604020202020204" pitchFamily="34" charset="0"/>
              </a:rPr>
              <a:t>(a)</a:t>
            </a:r>
            <a:r>
              <a:rPr lang="en-GB" b="0" dirty="0">
                <a:latin typeface="Arial" panose="020B0604020202020204" pitchFamily="34" charset="0"/>
                <a:cs typeface="Arial" panose="020B0604020202020204" pitchFamily="34" charset="0"/>
              </a:rPr>
              <a:t> </a:t>
            </a:r>
          </a:p>
        </p:txBody>
      </p:sp>
      <p:pic>
        <p:nvPicPr>
          <p:cNvPr id="4" name="Picture 3" descr="UK house prices have flatlined in recent months.">
            <a:extLst>
              <a:ext uri="{FF2B5EF4-FFF2-40B4-BE49-F238E27FC236}">
                <a16:creationId xmlns:a16="http://schemas.microsoft.com/office/drawing/2014/main" id="{CAC3A4B8-35D4-8D64-4E3E-A37198F4D7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168" y="1770970"/>
            <a:ext cx="11211664" cy="4366574"/>
          </a:xfrm>
          <a:prstGeom prst="rect">
            <a:avLst/>
          </a:prstGeom>
        </p:spPr>
      </p:pic>
    </p:spTree>
    <p:extLst>
      <p:ext uri="{BB962C8B-B14F-4D97-AF65-F5344CB8AC3E}">
        <p14:creationId xmlns:p14="http://schemas.microsoft.com/office/powerpoint/2010/main" val="23408898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200"/>
            <a:ext cx="10573811" cy="1313770"/>
          </a:xfrm>
        </p:spPr>
        <p:txBody>
          <a:bodyPr/>
          <a:lstStyle/>
          <a:p>
            <a:r>
              <a:rPr lang="en-GB" dirty="0">
                <a:latin typeface="Arial" panose="020B0604020202020204" pitchFamily="34" charset="0"/>
                <a:cs typeface="Arial" panose="020B0604020202020204" pitchFamily="34" charset="0"/>
              </a:rPr>
              <a:t>Chart 2.8: The number of mortgage approvals has fallen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Mortgage approvals for house purchases</a:t>
            </a:r>
          </a:p>
        </p:txBody>
      </p:sp>
      <p:pic>
        <p:nvPicPr>
          <p:cNvPr id="4" name="Picture 3" descr="Mortgage approvals have fallen since the increase in house purchases during the pandemic and are now below the typical level in the 2020s.">
            <a:extLst>
              <a:ext uri="{FF2B5EF4-FFF2-40B4-BE49-F238E27FC236}">
                <a16:creationId xmlns:a16="http://schemas.microsoft.com/office/drawing/2014/main" id="{84089951-C00A-3A22-BA92-F20BED8794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52600"/>
            <a:ext cx="11225807" cy="4051897"/>
          </a:xfrm>
          <a:prstGeom prst="rect">
            <a:avLst/>
          </a:prstGeom>
        </p:spPr>
      </p:pic>
    </p:spTree>
    <p:extLst>
      <p:ext uri="{BB962C8B-B14F-4D97-AF65-F5344CB8AC3E}">
        <p14:creationId xmlns:p14="http://schemas.microsoft.com/office/powerpoint/2010/main" val="1019512283"/>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2280</TotalTime>
  <Words>2863</Words>
  <Application>Microsoft Office PowerPoint</Application>
  <PresentationFormat>Widescreen</PresentationFormat>
  <Paragraphs>122</Paragraphs>
  <Slides>27</Slides>
  <Notes>27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Century Gothic</vt:lpstr>
      <vt:lpstr>Bank LINKS Template</vt:lpstr>
      <vt:lpstr>PowerPoint Presentation</vt:lpstr>
      <vt:lpstr>Chart 2.1: GDP growth is expected to remain positive but low, the unemployment rate is expected to rise slightly in 2023 Q3 and inflation is expected to have fallen in July Near-term projections(a) </vt:lpstr>
      <vt:lpstr>Chart 2.2: Headline inflation has been falling but remains above central banks’ targets in the UK, US and euro area Contributions to annual consumer price inflation(a) </vt:lpstr>
      <vt:lpstr>Chart 2.3: The market-implied path of UK policy rates has moved materially higher since the May Report International forward interest rates(a) </vt:lpstr>
      <vt:lpstr>Chart 2.4: The sterling ERI has continued to appreciate, by 4% since May Sterling ERI and selected bilateral exchange rates(a) </vt:lpstr>
      <vt:lpstr>Chart 2.5: Interest rates on fixed-rate mortgages and fixed-rate bonds have risen in line with reference rates, but instant access rates have risen by less Average quoted rates on two-year fixed-rate mortgages, fixed-rate savings bond, instant access accounts and the respective reference rates(a) </vt:lpstr>
      <vt:lpstr>Chart 2.6: Deposit volumes have been shifting from instant access accounts to time deposits. Money growth has slowed sharply Monthly change in household deposits and annual growth rate of household and aggregate broad money(a) </vt:lpstr>
      <vt:lpstr>Chart 2.7: Nominal house prices have been broadly flat and indicators suggest that this will continue in the near term House price indices(a) </vt:lpstr>
      <vt:lpstr>Chart 2.8: The number of mortgage approvals has fallen Mortgage approvals for house purchases</vt:lpstr>
      <vt:lpstr>Chart 2.9: Housing investment is falling, which is projected to continue Real housing investment(a) </vt:lpstr>
      <vt:lpstr>Chart 2.10: GDP growth has been slow but positive since the end of 2022 despite falling public sector output Contribution to three-month on three-month GDP growth(a) </vt:lpstr>
      <vt:lpstr>Chart 2.11: Survey measures of economic activity suggest underlying growth is likely to remain slow but positive in the near term Survey indicators of UK output growth(a) </vt:lpstr>
      <vt:lpstr>Chart 2.12: Indicators of employment point to growth of around ¼% on average in the near term Indicators of three-month on three-month employment growth(a) </vt:lpstr>
      <vt:lpstr>Chart 2.13: Labour force participation continues to improve, although more working-age people report sickness is preventing them from working Change in inactivity since July 2022 by reason(a) </vt:lpstr>
      <vt:lpstr>Chart 2.14: Real incomes are projected to rise modestly in 2023 Four-quarter real household income growth(a) </vt:lpstr>
      <vt:lpstr>Chart 2.15: The labour market remains tight, although has loosened since mid-2022 Measures of labour market tightness(a) </vt:lpstr>
      <vt:lpstr>Chart 2.16: Wage growth varies widely by sector Annual regular pay growth, by broad sector(a) </vt:lpstr>
      <vt:lpstr>Chart 2.17: Twelve-month private sector regular pay growth was 7.7% in May, but forward-looking indicators suggests growth will slow this year Measures of annual wage growth(a) </vt:lpstr>
      <vt:lpstr>Chart 2.18: Consumer price inflation has fallen since last year’s peak and is projected to fall further as energy prices moderate Contributions to CPI inflation(a) </vt:lpstr>
      <vt:lpstr>Chart 2.19: Services price inflation is projected to remain high Twelve-month services inflation(a) </vt:lpstr>
      <vt:lpstr>Chart 2.20: Higher goods price inflation is affecting a larger-than-typical share of product categories Weighted histogram of three month on three month goods price inflation, excluding energy(a) </vt:lpstr>
      <vt:lpstr>Chart 2.21: Producer price inflation suggests cost pressures for goods are easing Annual output producer price and CPI goods excluding energy inflation(a) </vt:lpstr>
      <vt:lpstr>Chart 2.22: Food inflation remains high but has started to slow slightly Annualised monthly food and non-alcoholic beverages inflation(a) </vt:lpstr>
      <vt:lpstr>Chart 2.23: In aggregate, corporate profits have made relatively little contribution to rising prices over the past year Contribution to the four-quarter change in the GDP deflator(a) </vt:lpstr>
      <vt:lpstr>Chart 2.24: Household inflation expectations have fallen back from the peak in 2022 Household inflation expectations(a) </vt:lpstr>
      <vt:lpstr>Chart 2.25: Firms’ expectations of price growth continue to fall back Firms’ own realised and expected price inflation(a) </vt:lpstr>
      <vt:lpstr>Chart 2.26: A measure of medium-term inflation expectations in financial markets has been drifting up RPI-reform adjusted measure of five-year, five-year forward inflation compensation(a)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2023</dc:title>
  <dc:subject>Section 2: Current economic conditions</dc:subject>
  <dc:creator>Bank of England</dc:creator>
  <cp:lastModifiedBy>Martyn, Helen</cp:lastModifiedBy>
  <cp:revision>189</cp:revision>
  <dcterms:created xsi:type="dcterms:W3CDTF">2022-03-15T15:50:20Z</dcterms:created>
  <dcterms:modified xsi:type="dcterms:W3CDTF">2023-08-02T15:59:34Z</dcterms:modified>
</cp:coreProperties>
</file>