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3"/>
  </p:notesMasterIdLst>
  <p:sldIdLst>
    <p:sldId id="415" r:id="rId2"/>
    <p:sldId id="416" r:id="rId3"/>
    <p:sldId id="417" r:id="rId4"/>
    <p:sldId id="418" r:id="rId5"/>
    <p:sldId id="419" r:id="rId6"/>
    <p:sldId id="420" r:id="rId7"/>
    <p:sldId id="421" r:id="rId8"/>
    <p:sldId id="422" r:id="rId9"/>
    <p:sldId id="424" r:id="rId10"/>
    <p:sldId id="423" r:id="rId11"/>
    <p:sldId id="425"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818" autoAdjust="0"/>
    <p:restoredTop sz="69338" autoAdjust="0"/>
  </p:normalViewPr>
  <p:slideViewPr>
    <p:cSldViewPr snapToGrid="0" showGuides="1">
      <p:cViewPr varScale="1">
        <p:scale>
          <a:sx n="59" d="100"/>
          <a:sy n="59" d="100"/>
        </p:scale>
        <p:origin x="1166" y="67"/>
      </p:cViewPr>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03/08/2023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506012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(a) Each year shows maturities in the period between October and September the following year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ie</a:t>
            </a:r>
            <a:r>
              <a:rPr lang="en-GB" sz="1800" dirty="0">
                <a:effectLst/>
                <a:latin typeface="Calibri" panose="020F0502020204030204" pitchFamily="34" charset="0"/>
                <a:ea typeface="Calibri" panose="020F0502020204030204" pitchFamily="34" charset="0"/>
                <a:cs typeface="Times New Roman" panose="02020603050405020304" pitchFamily="18" charset="0"/>
              </a:rPr>
              <a:t> a yearly QE review cycle).</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(b) The amount of APF stock reduction set by the MPC is expressed in terms of the initial proceeds paid to purchase the APF holdings.</a:t>
            </a: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1959053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 Figures in parentheses show the corresponding projections in the May 2023 Monetary Policy Report.</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(b) Unless otherwise stated, the numbers shown in this table are modal projections and are conditioned on the assumptions described in Section 1.1. The main assumptions are set out in Monetary Policy Report – Download the chart slides and data – August 2023. </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(c) Four-quarter growth in real GDP. </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(d) Four-quarter inflation rate. The modal projection is the single most likely outcome. If the risks are symmetrically distributed around this central view, this will also provide a view of the average outcome or mean forecast. But when the risks are skewed, as in the current forecast, the mean projection will differ from the mode.</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(e) Per cent of potential GDP. A negative figure implies output is below potential and a positive that it is above. </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(f) Per cent. The path for Bank Rate implied by forward market interest rates. The curves are based on overnight index swap rates.</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11295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Office for Budget Responsibility (OBR), ONS, Refinitiv Eikon from LSEG and Bank calculations.</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(a) The table shows the projections for financial market prices, wholesale energy prices and government spending projections that are used as conditioning assumptions for the MPC’s projections for CPI inflation, GDP growth and the unemployment rate. Figures in parentheses show the corresponding projections in the May 2023 Monetary Policy Report. </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(b) Financial market data are based on averages in the 15 working days to 25 July 2023. Figures show the average level in Q4 of each year, unless otherwise stated. </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(c) Per cent. The path for Bank Rate implied by forward market interest rates. The curves are based on overnight index swap rates.</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(d) Index. January 2005 = 100. The convention is that the sterling exchange rate follows a path that is half way between the starting level of the sterling ERI and a path implied by interest rate differentials. </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(e) Dollars per barrel. Projection based on monthly Brent futures prices.</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(f) Pence per therm. Projection based on monthly natural gas futures prices.</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(g) Annual average growth rate. Nominal general government consumption and investment. Projections are based on the OBR’s March 2023 Economic and Fiscal Outlook. Historical data based on NMRP+D7QK.</a:t>
            </a: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3042960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fan chart depicts the probability of various outcomes for GDP growth. It has been conditioned on Bank Rate following a path implied by market yields, but allows the Committee’s judgement on the risks around the other conditioning assumptions set out in Section 1.1, including wholesale energy prices, to affect the calibration of the fan chart skew. To the left of the shaded area, the distribution reflects uncertainty around revisions to the data over the past. To the right of the shaded area, the distribution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aqua areas on 30 occasions. In any particular quarter of the forecast period, GDP growth is therefore expected to lie somewhere within the fan on 90 out of 100 occasions. And on the remaining 10 out of 100 occasions GDP growth can fall anywhere outside the aqua area of the fan chart. Over the forecast period, this has been depicted by the grey background. See the Box on page 39 of the November 2007 Inflation Report for a fuller description of the fan chart and what it represents.</a:t>
            </a: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1462897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fan chart depicts the probability of various outcomes for LFS unemployment. It has been conditioned on Bank Rate following a path implied by market yields, but allows the Committee’s judgement on the risks around the other conditioning assumptions set out in Section 1.1, including wholesale energy prices, to affect the calibration of the fan chart skew. The coloured bands have the same interpretation as in Chart 1.1, and portray 90% of the probability distribution. The fan begins in 2023 Q2, a quarter earlier than for CPI inflation. That is because Q2 is a staff projection for the unemployment rate, based in part on data for April and May. The unemployment rate was 4.0% in the three months to May, and is projected to remain at that level in Q2 as a whole. A significant proportion of this distribution lies below Bank staff’s current estimate of the long-term equilibrium unemployment rate. There is therefore uncertainty about the precise calibration of this fan chart.</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3573897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fan chart depicts the probability of various outcomes for CPI inflation in the future. It has been conditioned on Bank Rate following a path implied by market yields, but allows the Committee’s judgement on the risks around the other conditioning assumptions set out in Section 1.1, including wholesale energy prices, to affect the calibration of the fan chart skew. If 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orange areas on 30 occasions. In any particular quarter of the forecast period, inflation is therefore expected to lie somewhere within the fans on 90 out of 100 occasions. And on the remaining 10 out of 100 occasions inflation can fall anywhere outside the orange area of the fan chart. Over the forecast period, this has been depicted by the grey background. See the Box on pages 48–49 of the May 2002 Inflation Report for a fuller description of the fan chart and what it represents.</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3302952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(a) Four-quarter inflation rate.</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37231559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Sources: Bank of England, Bloomberg Finance L.P., Department for Energy Security and Net Zero, Eurostat, IMF World Economic Outlook (WEO), National Bureau of Statistics of China, ONS, US Bureau of Economic Analysis and Bank calculations.</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(a) The profiles in this table should be viewed as broadly consistent with the MPC’s projections for GDP growth, CPI inflation and unemployment (as presented in the fan charts).</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(b) Figures show annual average growth rates unless otherwise stated. Figures in parentheses show the corresponding projections in the May 2023 Monetary Policy Report. Calculations for back data based on ONS data are shown using ONS series identifiers.</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(c) Chained-volume measure. Constructed using real GDP growth rates of 188 countries weighted according to their shares in UK exports.</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(d) Chained-volume measure. Constructed using real GDP growth rates of 189 countries weighted according to their shares in world GDP using the IMF’s purchasing power parity (PPP) weights.</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(e) Chained-volume measure. Forecast was finalised before the release of the preliminary flash estimate of euro-area GDP for Q2, so that has not been incorporated.</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(f) Chained-volume measure. Forecast was finalised before the release of the advance estimate of US GDP for Q2, so that has not been incorporated.</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(g) Chained-volume measure. Constructed using real GDP growth rates of 155 emerging market economy countries, as defined by the IMF WEO, weighted according to their relative shares in world GDP using the IMF’s PPP weights.</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(h) Chained-volume measure. </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i</a:t>
            </a:r>
            <a:r>
              <a:rPr lang="en-GB" sz="1800" dirty="0">
                <a:effectLst/>
                <a:latin typeface="Calibri" panose="020F0502020204030204" pitchFamily="34" charset="0"/>
                <a:ea typeface="Calibri" panose="020F0502020204030204" pitchFamily="34" charset="0"/>
                <a:cs typeface="Times New Roman" panose="02020603050405020304" pitchFamily="18" charset="0"/>
              </a:rPr>
              <a:t>) Excludes the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backcast</a:t>
            </a:r>
            <a:r>
              <a:rPr lang="en-GB" sz="1800" dirty="0">
                <a:effectLst/>
                <a:latin typeface="Calibri" panose="020F0502020204030204" pitchFamily="34" charset="0"/>
                <a:ea typeface="Calibri" panose="020F0502020204030204" pitchFamily="34" charset="0"/>
                <a:cs typeface="Times New Roman" panose="02020603050405020304" pitchFamily="18" charset="0"/>
              </a:rPr>
              <a:t> for GDP.</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(j) Chained-volume measure. Includes non-profit institutions serving households. Based on ABJR+HAYO.</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(k) Chained-volume measure. Based on GAN8. </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(l) Chained-volume measure. Whole-economy measure. Includes new dwellings, improvements and spending on services associated with the sale and purchase of property. Based on DFEG+L635+L637.</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(m) Chained-volume measure. The historical data exclude the impact of missing trader intra</a:t>
            </a:r>
            <a:r>
              <a:rPr lang="en-GB" sz="1800" dirty="0">
                <a:effectLst/>
                <a:latin typeface="Cambria Math" panose="02040503050406030204" pitchFamily="18" charset="0"/>
                <a:ea typeface="Calibri" panose="020F0502020204030204" pitchFamily="34" charset="0"/>
                <a:cs typeface="Cambria Math" panose="02040503050406030204" pitchFamily="18" charset="0"/>
              </a:rPr>
              <a:t>‑</a:t>
            </a:r>
            <a:r>
              <a:rPr lang="en-GB" sz="1800" dirty="0">
                <a:effectLst/>
                <a:latin typeface="Calibri" panose="020F0502020204030204" pitchFamily="34" charset="0"/>
                <a:ea typeface="Calibri" panose="020F0502020204030204" pitchFamily="34" charset="0"/>
                <a:cs typeface="Times New Roman" panose="02020603050405020304" pitchFamily="18" charset="0"/>
              </a:rPr>
              <a:t>community (MTIC) fraud. Since 1998 based on IKBK-OFNN/(BOKH/BQKO). Prior to 1998 based on IKBK.</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(n) Chained-volume measure. The historical data exclude the impact of MTIC fraud. Since 1998 based on IKBL-OFNN/(BOKH/BQKO). Prior to 1998 based on IKBL.</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(o) Chained-volume measure. Exports less imports. </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(p) Wages and salaries plus mixed income and general government benefits less income taxes and employees’ National Insurance contributions, deflated by the consumer expenditure deflator. Based on [ROYJ+ROYH-(RPHS+AIIV-CUCT)+GZVX]/[(ABJQ+HAYE)/(ABJR+HAYO)]. The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backdata</a:t>
            </a:r>
            <a:r>
              <a:rPr lang="en-GB" sz="1800" dirty="0">
                <a:effectLst/>
                <a:latin typeface="Calibri" panose="020F0502020204030204" pitchFamily="34" charset="0"/>
                <a:ea typeface="Calibri" panose="020F0502020204030204" pitchFamily="34" charset="0"/>
                <a:cs typeface="Times New Roman" panose="02020603050405020304" pitchFamily="18" charset="0"/>
              </a:rPr>
              <a:t> for this series are available at Monetary Policy Report – Download chart slides and data – August 2023.</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(q) Total available household resources, deflated by the consumer expenditure deflator. Based on [RPQK/((ABJQ+HAYE)/(ABJR+HAYO))].</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(r) Annual average. Percentage of total available household resources. Based on NRJS.</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(s) Level in Q4. Percentage point spread over reference rates. Based on a weighted average of household and corporate loan and deposit spreads over appropriate risk-free rates. Indexed to equal zero in 2007 Q3.</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(t) Annual average. Per cent of potential GDP. A negative figure implies output is below potential and a positive figure that it is above.</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(u) GDP per hour worked. Hours worked based on YBUS.  </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(v) Four-quarter growth in LFS employment in Q4. Based on MGRZ.</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(w) Level in Q4. Average weekly hours worked, in main job and second job. Based on YBUS/MGRZ. </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(x) LFS unemployment rate in Q4. Based on MGSX.</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(y) Level in Q4. Percentage of the 16+ population. Based on MGWG. </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(z) Four-quarter inflation rate in Q4.</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(aa) Four-quarter inflation rate in Q4 excluding fuel and the impact of MTIC fraud.</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(ab) Contribution of fuels and lubricants and gas and electricity prices to four-quarter CPI inflation in Q4.</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(ac) Four-quarter growth in whole</a:t>
            </a:r>
            <a:r>
              <a:rPr lang="en-GB" sz="1800" dirty="0">
                <a:effectLst/>
                <a:latin typeface="Cambria Math" panose="02040503050406030204" pitchFamily="18" charset="0"/>
                <a:ea typeface="Calibri" panose="020F0502020204030204" pitchFamily="34" charset="0"/>
                <a:cs typeface="Cambria Math" panose="02040503050406030204" pitchFamily="18" charset="0"/>
              </a:rPr>
              <a:t>‑</a:t>
            </a:r>
            <a:r>
              <a:rPr lang="en-GB" sz="1800" dirty="0">
                <a:effectLst/>
                <a:latin typeface="Calibri" panose="020F0502020204030204" pitchFamily="34" charset="0"/>
                <a:ea typeface="Calibri" panose="020F0502020204030204" pitchFamily="34" charset="0"/>
                <a:cs typeface="Times New Roman" panose="02020603050405020304" pitchFamily="18" charset="0"/>
              </a:rPr>
              <a:t>economy total pay in Q4. Growth rate since 2001 based on KAB9. Prior to 2001, growth rates are based on historical estimates of AWE, with ONS series identifier MD9M.</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(ad) Four-quarter growth in unit labour costs in Q4. Whole</a:t>
            </a:r>
            <a:r>
              <a:rPr lang="en-GB" sz="1800" dirty="0">
                <a:effectLst/>
                <a:latin typeface="Cambria Math" panose="02040503050406030204" pitchFamily="18" charset="0"/>
                <a:ea typeface="Calibri" panose="020F0502020204030204" pitchFamily="34" charset="0"/>
                <a:cs typeface="Cambria Math" panose="02040503050406030204" pitchFamily="18" charset="0"/>
              </a:rPr>
              <a:t>‑</a:t>
            </a:r>
            <a:r>
              <a:rPr lang="en-GB" sz="1800" dirty="0">
                <a:effectLst/>
                <a:latin typeface="Calibri" panose="020F0502020204030204" pitchFamily="34" charset="0"/>
                <a:ea typeface="Calibri" panose="020F0502020204030204" pitchFamily="34" charset="0"/>
                <a:cs typeface="Times New Roman" panose="02020603050405020304" pitchFamily="18" charset="0"/>
              </a:rPr>
              <a:t>economy total labour costs divided by GDP at constant prices. Total labour costs comprise compensation of employees and the labour share multiplied by mixed income.</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(ae) Four-quarter growth in private sector regular pay based unit wage costs in Q4. Private sector wage costs divided by private sector output at constant prices. Private sector wage costs are average weekly earnings (excluding bonuses) multiplied by private sector employment.</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2640882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Sources: Bloomberg Finance L.P., Tradeweb and Bank calculations.</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br>
              <a:rPr lang="en-GB" sz="18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effectLst/>
                <a:latin typeface="Calibri" panose="020F0502020204030204" pitchFamily="34" charset="0"/>
                <a:ea typeface="Calibri" panose="020F0502020204030204" pitchFamily="34" charset="0"/>
                <a:cs typeface="Times New Roman" panose="02020603050405020304" pitchFamily="18" charset="0"/>
              </a:rPr>
              <a:t>(a) The chart uses estimates from a range of internal models of UK term premia to split the 10-year gilt yield into expected rates and term premia contributions. Expected rates reflect investors’ expectations of the average short-term monetary policy rate over the next 10 years, and term premium is defined as the additional compensation investors demand to hold a longer-term bond relative to a series of shorter-term bonds.</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5660917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400" b="1" kern="1200" baseline="0" noProof="0" dirty="0">
          <a:solidFill>
            <a:srgbClr val="12273F"/>
          </a:solidFill>
          <a:latin typeface="Arial" panose="020B0604020202020204" pitchFamily="34" charset="0"/>
          <a:ea typeface="+mj-ea"/>
          <a:cs typeface="Arial" panose="020B0604020202020204" pitchFamily="34" charset="0"/>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August 2023</a:t>
            </a:r>
          </a:p>
          <a:p>
            <a:r>
              <a:rPr lang="en-GB" dirty="0"/>
              <a:t>The economic outlook</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descr="The term premium accounts for only a small proportion of the large increase in the 10-year gilt yield since the February 2022 MPC meeting. The majority of the increase in gilt yields has been driven by an increase in expected rates. ">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A: Decomposition of UK 10-year government bond yield </a:t>
            </a:r>
            <a:r>
              <a:rPr lang="en-GB" baseline="30000" dirty="0"/>
              <a:t>(a)</a:t>
            </a:r>
          </a:p>
        </p:txBody>
      </p:sp>
      <p:pic>
        <p:nvPicPr>
          <p:cNvPr id="6" name="Picture 5" descr="The term premium accounts for only a small proportion of the large increase in the 10-year gilt yield since the February 2022 MPC meeting. The majority of the increase in gilt yields has been driven by an increase in expected rates. ">
            <a:extLst>
              <a:ext uri="{FF2B5EF4-FFF2-40B4-BE49-F238E27FC236}">
                <a16:creationId xmlns:a16="http://schemas.microsoft.com/office/drawing/2014/main" id="{D03610DF-A509-AF5E-F1CA-709E37CC96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585293"/>
            <a:ext cx="11278800" cy="4815507"/>
          </a:xfrm>
          <a:prstGeom prst="rect">
            <a:avLst/>
          </a:prstGeom>
        </p:spPr>
      </p:pic>
    </p:spTree>
    <p:extLst>
      <p:ext uri="{BB962C8B-B14F-4D97-AF65-F5344CB8AC3E}">
        <p14:creationId xmlns:p14="http://schemas.microsoft.com/office/powerpoint/2010/main" val="6091205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D9512F5-86EB-70EE-C76A-AE008EA5A504}"/>
              </a:ext>
            </a:extLst>
          </p:cNvPr>
          <p:cNvSpPr>
            <a:spLocks noGrp="1"/>
          </p:cNvSpPr>
          <p:nvPr>
            <p:ph type="title"/>
          </p:nvPr>
        </p:nvSpPr>
        <p:spPr/>
        <p:txBody>
          <a:bodyPr/>
          <a:lstStyle/>
          <a:p>
            <a:r>
              <a:rPr lang="en-GB" dirty="0"/>
              <a:t>Chart B: Cash flows associated with APF maturities and sales this year, and maturities in future years </a:t>
            </a:r>
            <a:r>
              <a:rPr lang="en-GB" baseline="30000" dirty="0"/>
              <a:t>(a) (b)</a:t>
            </a:r>
          </a:p>
        </p:txBody>
      </p:sp>
      <p:pic>
        <p:nvPicPr>
          <p:cNvPr id="6" name="Picture 5" descr="Over October 2022 to September 2023 APF cash flows have been £100 billion, roughly split across £35 billion gilt maturities, £45 billion gilt sales and £20 billion corporate bonds. Over the next twelve month period, maturities increase to around £50 billion. They then increase further to around £90 billion in the subsequent period, before falling back to around £50 billion in the period after that.  ">
            <a:extLst>
              <a:ext uri="{FF2B5EF4-FFF2-40B4-BE49-F238E27FC236}">
                <a16:creationId xmlns:a16="http://schemas.microsoft.com/office/drawing/2014/main" id="{FB2D23A8-4655-3011-E471-ED3A4D13E44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61415" y="1646055"/>
            <a:ext cx="11269170" cy="4747528"/>
          </a:xfrm>
          <a:prstGeom prst="rect">
            <a:avLst/>
          </a:prstGeom>
        </p:spPr>
      </p:pic>
    </p:spTree>
    <p:extLst>
      <p:ext uri="{BB962C8B-B14F-4D97-AF65-F5344CB8AC3E}">
        <p14:creationId xmlns:p14="http://schemas.microsoft.com/office/powerpoint/2010/main" val="4232663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1.A: Forecast summary </a:t>
            </a:r>
            <a:r>
              <a:rPr lang="en-GB" baseline="30000" dirty="0"/>
              <a:t>(a) (b)</a:t>
            </a:r>
          </a:p>
        </p:txBody>
      </p:sp>
      <p:pic>
        <p:nvPicPr>
          <p:cNvPr id="3" name="Picture 2">
            <a:extLst>
              <a:ext uri="{FF2B5EF4-FFF2-40B4-BE49-F238E27FC236}">
                <a16:creationId xmlns:a16="http://schemas.microsoft.com/office/drawing/2014/main" id="{22F700DB-AA28-CB09-E773-965AC7F569A0}"/>
              </a:ext>
            </a:extLst>
          </p:cNvPr>
          <p:cNvPicPr>
            <a:picLocks noChangeAspect="1"/>
          </p:cNvPicPr>
          <p:nvPr/>
        </p:nvPicPr>
        <p:blipFill>
          <a:blip r:embed="rId3"/>
          <a:stretch>
            <a:fillRect/>
          </a:stretch>
        </p:blipFill>
        <p:spPr>
          <a:xfrm>
            <a:off x="424799" y="1655962"/>
            <a:ext cx="11376683" cy="4159622"/>
          </a:xfrm>
          <a:prstGeom prst="rect">
            <a:avLst/>
          </a:prstGeom>
        </p:spPr>
      </p:pic>
    </p:spTree>
    <p:extLst>
      <p:ext uri="{BB962C8B-B14F-4D97-AF65-F5344CB8AC3E}">
        <p14:creationId xmlns:p14="http://schemas.microsoft.com/office/powerpoint/2010/main" val="814214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1.B: Conditioning assumptions </a:t>
            </a:r>
            <a:r>
              <a:rPr lang="en-GB" baseline="30000" dirty="0"/>
              <a:t>(a) (b)</a:t>
            </a:r>
          </a:p>
        </p:txBody>
      </p:sp>
      <p:pic>
        <p:nvPicPr>
          <p:cNvPr id="3" name="Picture 2">
            <a:extLst>
              <a:ext uri="{FF2B5EF4-FFF2-40B4-BE49-F238E27FC236}">
                <a16:creationId xmlns:a16="http://schemas.microsoft.com/office/drawing/2014/main" id="{1A5DA47C-B8DE-1782-9701-4D163DC16E4D}"/>
              </a:ext>
            </a:extLst>
          </p:cNvPr>
          <p:cNvPicPr>
            <a:picLocks noChangeAspect="1"/>
          </p:cNvPicPr>
          <p:nvPr/>
        </p:nvPicPr>
        <p:blipFill>
          <a:blip r:embed="rId3"/>
          <a:stretch>
            <a:fillRect/>
          </a:stretch>
        </p:blipFill>
        <p:spPr>
          <a:xfrm>
            <a:off x="1645920" y="1275872"/>
            <a:ext cx="8900160" cy="5379152"/>
          </a:xfrm>
          <a:prstGeom prst="rect">
            <a:avLst/>
          </a:prstGeom>
        </p:spPr>
      </p:pic>
    </p:spTree>
    <p:extLst>
      <p:ext uri="{BB962C8B-B14F-4D97-AF65-F5344CB8AC3E}">
        <p14:creationId xmlns:p14="http://schemas.microsoft.com/office/powerpoint/2010/main" val="225325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1.1: GDP growth projection based on market interest rate expectations, other policy measures as announced</a:t>
            </a:r>
          </a:p>
        </p:txBody>
      </p:sp>
      <p:pic>
        <p:nvPicPr>
          <p:cNvPr id="3" name="Picture 2" descr="Shaded fan chart for the projection of the level of G D P. There is uncertainty around the O N S data, because they may be revised over time. The distribution widens over the forecast period to reflect uncertainty around the outlook for G D P.">
            <a:extLst>
              <a:ext uri="{FF2B5EF4-FFF2-40B4-BE49-F238E27FC236}">
                <a16:creationId xmlns:a16="http://schemas.microsoft.com/office/drawing/2014/main" id="{6E8E7FF3-C273-09A7-356E-EB2FEC1B1E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617364"/>
            <a:ext cx="9677420" cy="4797562"/>
          </a:xfrm>
          <a:prstGeom prst="rect">
            <a:avLst/>
          </a:prstGeom>
        </p:spPr>
      </p:pic>
    </p:spTree>
    <p:extLst>
      <p:ext uri="{BB962C8B-B14F-4D97-AF65-F5344CB8AC3E}">
        <p14:creationId xmlns:p14="http://schemas.microsoft.com/office/powerpoint/2010/main" val="3824249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1.2: Unemployment rate projection based on market interest rate expectations, other policy measures as announced</a:t>
            </a:r>
          </a:p>
        </p:txBody>
      </p:sp>
      <p:pic>
        <p:nvPicPr>
          <p:cNvPr id="6" name="Picture 5" descr="Shaded fan chart for the unemployment rate projection. The distribution widens over the forecast period.">
            <a:extLst>
              <a:ext uri="{FF2B5EF4-FFF2-40B4-BE49-F238E27FC236}">
                <a16:creationId xmlns:a16="http://schemas.microsoft.com/office/drawing/2014/main" id="{B1FA8922-6FBF-ADCF-A68C-39E05A3163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545450"/>
            <a:ext cx="11277600" cy="4836300"/>
          </a:xfrm>
          <a:prstGeom prst="rect">
            <a:avLst/>
          </a:prstGeom>
        </p:spPr>
      </p:pic>
    </p:spTree>
    <p:extLst>
      <p:ext uri="{BB962C8B-B14F-4D97-AF65-F5344CB8AC3E}">
        <p14:creationId xmlns:p14="http://schemas.microsoft.com/office/powerpoint/2010/main" val="576085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Chart 1.3: CPI inflation projection based on market interest rate expectations, other policy measures as announced</a:t>
            </a:r>
          </a:p>
        </p:txBody>
      </p:sp>
      <p:pic>
        <p:nvPicPr>
          <p:cNvPr id="6" name="Picture 5" descr="Shaded fan chart for the C P I inflation projection. The distribution widens over the forecast period.">
            <a:extLst>
              <a:ext uri="{FF2B5EF4-FFF2-40B4-BE49-F238E27FC236}">
                <a16:creationId xmlns:a16="http://schemas.microsoft.com/office/drawing/2014/main" id="{5F808753-4B4B-7357-E2BF-20D332589D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800" y="1470356"/>
            <a:ext cx="10645200" cy="4930444"/>
          </a:xfrm>
          <a:prstGeom prst="rect">
            <a:avLst/>
          </a:prstGeom>
        </p:spPr>
      </p:pic>
    </p:spTree>
    <p:extLst>
      <p:ext uri="{BB962C8B-B14F-4D97-AF65-F5344CB8AC3E}">
        <p14:creationId xmlns:p14="http://schemas.microsoft.com/office/powerpoint/2010/main" val="36256441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p:txBody>
          <a:bodyPr/>
          <a:lstStyle/>
          <a:p>
            <a:r>
              <a:rPr lang="en-GB" dirty="0"/>
              <a:t>Table 1.C: The quarterly modal projection for CPI inflation </a:t>
            </a:r>
            <a:r>
              <a:rPr lang="en-GB" baseline="30000" dirty="0"/>
              <a:t>(a)</a:t>
            </a:r>
          </a:p>
        </p:txBody>
      </p:sp>
      <p:pic>
        <p:nvPicPr>
          <p:cNvPr id="3" name="Picture 2">
            <a:extLst>
              <a:ext uri="{FF2B5EF4-FFF2-40B4-BE49-F238E27FC236}">
                <a16:creationId xmlns:a16="http://schemas.microsoft.com/office/drawing/2014/main" id="{6A778E1F-74E2-A15E-6B4B-6EF3E2C5CE84}"/>
              </a:ext>
            </a:extLst>
          </p:cNvPr>
          <p:cNvPicPr>
            <a:picLocks noChangeAspect="1"/>
          </p:cNvPicPr>
          <p:nvPr/>
        </p:nvPicPr>
        <p:blipFill>
          <a:blip r:embed="rId3"/>
          <a:stretch>
            <a:fillRect/>
          </a:stretch>
        </p:blipFill>
        <p:spPr>
          <a:xfrm>
            <a:off x="434208" y="2009550"/>
            <a:ext cx="11355456" cy="3755146"/>
          </a:xfrm>
          <a:prstGeom prst="rect">
            <a:avLst/>
          </a:prstGeom>
        </p:spPr>
      </p:pic>
    </p:spTree>
    <p:extLst>
      <p:ext uri="{BB962C8B-B14F-4D97-AF65-F5344CB8AC3E}">
        <p14:creationId xmlns:p14="http://schemas.microsoft.com/office/powerpoint/2010/main" val="36153411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66B098-C3D6-72F2-44AA-C3274730EE0D}"/>
              </a:ext>
            </a:extLst>
          </p:cNvPr>
          <p:cNvSpPr>
            <a:spLocks noGrp="1"/>
          </p:cNvSpPr>
          <p:nvPr>
            <p:ph type="title"/>
          </p:nvPr>
        </p:nvSpPr>
        <p:spPr>
          <a:xfrm>
            <a:off x="468000" y="457200"/>
            <a:ext cx="11443584" cy="912814"/>
          </a:xfrm>
        </p:spPr>
        <p:txBody>
          <a:bodyPr/>
          <a:lstStyle/>
          <a:p>
            <a:r>
              <a:rPr lang="en-GB" dirty="0"/>
              <a:t>Table 1.D: Indicative projections consistent with the MPC’s modal forecast </a:t>
            </a:r>
            <a:r>
              <a:rPr lang="en-GB" baseline="30000" dirty="0"/>
              <a:t>(a) (b)</a:t>
            </a:r>
          </a:p>
        </p:txBody>
      </p:sp>
      <p:grpSp>
        <p:nvGrpSpPr>
          <p:cNvPr id="53" name="Group 52">
            <a:extLst>
              <a:ext uri="{FF2B5EF4-FFF2-40B4-BE49-F238E27FC236}">
                <a16:creationId xmlns:a16="http://schemas.microsoft.com/office/drawing/2014/main" id="{87B73C37-67C5-B05A-E45E-F1283D654D04}"/>
              </a:ext>
            </a:extLst>
          </p:cNvPr>
          <p:cNvGrpSpPr/>
          <p:nvPr/>
        </p:nvGrpSpPr>
        <p:grpSpPr>
          <a:xfrm>
            <a:off x="2000593" y="1309882"/>
            <a:ext cx="8190815" cy="5333576"/>
            <a:chOff x="1687200" y="1212345"/>
            <a:chExt cx="8381183" cy="5457537"/>
          </a:xfrm>
        </p:grpSpPr>
        <p:grpSp>
          <p:nvGrpSpPr>
            <p:cNvPr id="21" name="Group 20">
              <a:extLst>
                <a:ext uri="{FF2B5EF4-FFF2-40B4-BE49-F238E27FC236}">
                  <a16:creationId xmlns:a16="http://schemas.microsoft.com/office/drawing/2014/main" id="{E6533530-DA6A-A47C-3D24-1370DD772A9D}"/>
                </a:ext>
              </a:extLst>
            </p:cNvPr>
            <p:cNvGrpSpPr/>
            <p:nvPr/>
          </p:nvGrpSpPr>
          <p:grpSpPr>
            <a:xfrm>
              <a:off x="1687200" y="1212345"/>
              <a:ext cx="4004255" cy="5457537"/>
              <a:chOff x="1645920" y="-9724607"/>
              <a:chExt cx="8900160" cy="12130334"/>
            </a:xfrm>
          </p:grpSpPr>
          <p:pic>
            <p:nvPicPr>
              <p:cNvPr id="17" name="Picture 16">
                <a:extLst>
                  <a:ext uri="{FF2B5EF4-FFF2-40B4-BE49-F238E27FC236}">
                    <a16:creationId xmlns:a16="http://schemas.microsoft.com/office/drawing/2014/main" id="{5F1A48EA-E57E-7B26-D426-856D8AF67D90}"/>
                  </a:ext>
                </a:extLst>
              </p:cNvPr>
              <p:cNvPicPr>
                <a:picLocks noChangeAspect="1"/>
              </p:cNvPicPr>
              <p:nvPr/>
            </p:nvPicPr>
            <p:blipFill rotWithShape="1">
              <a:blip r:embed="rId3"/>
              <a:srcRect l="13500" t="8415" r="13500" b="77310"/>
              <a:stretch/>
            </p:blipFill>
            <p:spPr>
              <a:xfrm>
                <a:off x="1645920" y="1463041"/>
                <a:ext cx="8900160" cy="942686"/>
              </a:xfrm>
              <a:prstGeom prst="rect">
                <a:avLst/>
              </a:prstGeom>
            </p:spPr>
          </p:pic>
          <p:grpSp>
            <p:nvGrpSpPr>
              <p:cNvPr id="15" name="Group 14">
                <a:extLst>
                  <a:ext uri="{FF2B5EF4-FFF2-40B4-BE49-F238E27FC236}">
                    <a16:creationId xmlns:a16="http://schemas.microsoft.com/office/drawing/2014/main" id="{56984F19-A068-B305-C074-77DECAEF63DE}"/>
                  </a:ext>
                </a:extLst>
              </p:cNvPr>
              <p:cNvGrpSpPr/>
              <p:nvPr/>
            </p:nvGrpSpPr>
            <p:grpSpPr>
              <a:xfrm>
                <a:off x="1645920" y="-9724607"/>
                <a:ext cx="8900160" cy="11198601"/>
                <a:chOff x="1645920" y="-4603967"/>
                <a:chExt cx="8900160" cy="11198601"/>
              </a:xfrm>
            </p:grpSpPr>
            <p:pic>
              <p:nvPicPr>
                <p:cNvPr id="12" name="Picture 11">
                  <a:extLst>
                    <a:ext uri="{FF2B5EF4-FFF2-40B4-BE49-F238E27FC236}">
                      <a16:creationId xmlns:a16="http://schemas.microsoft.com/office/drawing/2014/main" id="{4DF8F50B-20BD-3AFC-F05D-11EA22EC2A55}"/>
                    </a:ext>
                  </a:extLst>
                </p:cNvPr>
                <p:cNvPicPr>
                  <a:picLocks noChangeAspect="1"/>
                </p:cNvPicPr>
                <p:nvPr/>
              </p:nvPicPr>
              <p:blipFill rotWithShape="1">
                <a:blip r:embed="rId4"/>
                <a:srcRect l="13500" r="13500" b="2250"/>
                <a:stretch/>
              </p:blipFill>
              <p:spPr>
                <a:xfrm>
                  <a:off x="1645920" y="139192"/>
                  <a:ext cx="8900160" cy="6455442"/>
                </a:xfrm>
                <a:prstGeom prst="rect">
                  <a:avLst/>
                </a:prstGeom>
              </p:spPr>
            </p:pic>
            <p:pic>
              <p:nvPicPr>
                <p:cNvPr id="14" name="Picture 13">
                  <a:extLst>
                    <a:ext uri="{FF2B5EF4-FFF2-40B4-BE49-F238E27FC236}">
                      <a16:creationId xmlns:a16="http://schemas.microsoft.com/office/drawing/2014/main" id="{B1AA1948-86F5-8408-0FE5-3167E92ED51C}"/>
                    </a:ext>
                  </a:extLst>
                </p:cNvPr>
                <p:cNvPicPr>
                  <a:picLocks noChangeAspect="1"/>
                </p:cNvPicPr>
                <p:nvPr/>
              </p:nvPicPr>
              <p:blipFill rotWithShape="1">
                <a:blip r:embed="rId5"/>
                <a:srcRect l="13500" t="8248" r="13500" b="3022"/>
                <a:stretch/>
              </p:blipFill>
              <p:spPr>
                <a:xfrm>
                  <a:off x="1645920" y="-4603967"/>
                  <a:ext cx="8900160" cy="5859743"/>
                </a:xfrm>
                <a:prstGeom prst="rect">
                  <a:avLst/>
                </a:prstGeom>
              </p:spPr>
            </p:pic>
          </p:grpSp>
        </p:grpSp>
        <p:grpSp>
          <p:nvGrpSpPr>
            <p:cNvPr id="52" name="Group 51">
              <a:extLst>
                <a:ext uri="{FF2B5EF4-FFF2-40B4-BE49-F238E27FC236}">
                  <a16:creationId xmlns:a16="http://schemas.microsoft.com/office/drawing/2014/main" id="{E8CF13ED-E948-6C6E-1EFD-F3E8EE72B561}"/>
                </a:ext>
              </a:extLst>
            </p:cNvPr>
            <p:cNvGrpSpPr/>
            <p:nvPr/>
          </p:nvGrpSpPr>
          <p:grpSpPr>
            <a:xfrm>
              <a:off x="6064128" y="1235869"/>
              <a:ext cx="4004255" cy="5269034"/>
              <a:chOff x="4844928" y="1302544"/>
              <a:chExt cx="4004255" cy="5269034"/>
            </a:xfrm>
          </p:grpSpPr>
          <p:pic>
            <p:nvPicPr>
              <p:cNvPr id="44" name="Picture 43">
                <a:extLst>
                  <a:ext uri="{FF2B5EF4-FFF2-40B4-BE49-F238E27FC236}">
                    <a16:creationId xmlns:a16="http://schemas.microsoft.com/office/drawing/2014/main" id="{4F5AA953-FC3A-3372-2D67-5BB6480C0BF1}"/>
                  </a:ext>
                </a:extLst>
              </p:cNvPr>
              <p:cNvPicPr>
                <a:picLocks noChangeAspect="1"/>
              </p:cNvPicPr>
              <p:nvPr/>
            </p:nvPicPr>
            <p:blipFill rotWithShape="1">
              <a:blip r:embed="rId6"/>
              <a:srcRect l="13500" r="13500" b="56912"/>
              <a:stretch/>
            </p:blipFill>
            <p:spPr>
              <a:xfrm>
                <a:off x="4844928" y="5291370"/>
                <a:ext cx="4004255" cy="1280208"/>
              </a:xfrm>
              <a:prstGeom prst="rect">
                <a:avLst/>
              </a:prstGeom>
            </p:spPr>
          </p:pic>
          <p:grpSp>
            <p:nvGrpSpPr>
              <p:cNvPr id="46" name="Group 45">
                <a:extLst>
                  <a:ext uri="{FF2B5EF4-FFF2-40B4-BE49-F238E27FC236}">
                    <a16:creationId xmlns:a16="http://schemas.microsoft.com/office/drawing/2014/main" id="{8DA4EE71-075F-40FE-6307-10843DB042A9}"/>
                  </a:ext>
                </a:extLst>
              </p:cNvPr>
              <p:cNvGrpSpPr/>
              <p:nvPr/>
            </p:nvGrpSpPr>
            <p:grpSpPr>
              <a:xfrm>
                <a:off x="4844928" y="1302544"/>
                <a:ext cx="4004255" cy="4612857"/>
                <a:chOff x="1645920" y="-2891423"/>
                <a:chExt cx="8900160" cy="10252884"/>
              </a:xfrm>
            </p:grpSpPr>
            <p:pic>
              <p:nvPicPr>
                <p:cNvPr id="50" name="Picture 49">
                  <a:extLst>
                    <a:ext uri="{FF2B5EF4-FFF2-40B4-BE49-F238E27FC236}">
                      <a16:creationId xmlns:a16="http://schemas.microsoft.com/office/drawing/2014/main" id="{F15C3CFF-9ACD-B7E6-4C20-58F82D76A0DD}"/>
                    </a:ext>
                  </a:extLst>
                </p:cNvPr>
                <p:cNvPicPr>
                  <a:picLocks noChangeAspect="1"/>
                </p:cNvPicPr>
                <p:nvPr/>
              </p:nvPicPr>
              <p:blipFill rotWithShape="1">
                <a:blip r:embed="rId7"/>
                <a:srcRect l="13500" r="13500" b="2391"/>
                <a:stretch/>
              </p:blipFill>
              <p:spPr>
                <a:xfrm>
                  <a:off x="1645920" y="915416"/>
                  <a:ext cx="8900160" cy="6446045"/>
                </a:xfrm>
                <a:prstGeom prst="rect">
                  <a:avLst/>
                </a:prstGeom>
              </p:spPr>
            </p:pic>
            <p:pic>
              <p:nvPicPr>
                <p:cNvPr id="51" name="Picture 50">
                  <a:extLst>
                    <a:ext uri="{FF2B5EF4-FFF2-40B4-BE49-F238E27FC236}">
                      <a16:creationId xmlns:a16="http://schemas.microsoft.com/office/drawing/2014/main" id="{8A63EBCC-E65C-0FA3-4ED7-100659762FDB}"/>
                    </a:ext>
                  </a:extLst>
                </p:cNvPr>
                <p:cNvPicPr>
                  <a:picLocks noChangeAspect="1"/>
                </p:cNvPicPr>
                <p:nvPr/>
              </p:nvPicPr>
              <p:blipFill rotWithShape="1">
                <a:blip r:embed="rId3"/>
                <a:srcRect l="13500" t="22416" r="13500" b="8323"/>
                <a:stretch/>
              </p:blipFill>
              <p:spPr>
                <a:xfrm>
                  <a:off x="1645920" y="-2891423"/>
                  <a:ext cx="8900160" cy="4573919"/>
                </a:xfrm>
                <a:prstGeom prst="rect">
                  <a:avLst/>
                </a:prstGeom>
              </p:spPr>
            </p:pic>
          </p:grpSp>
        </p:grpSp>
      </p:grpSp>
    </p:spTree>
    <p:extLst>
      <p:ext uri="{BB962C8B-B14F-4D97-AF65-F5344CB8AC3E}">
        <p14:creationId xmlns:p14="http://schemas.microsoft.com/office/powerpoint/2010/main" val="16220547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4F0D7-B8C4-D592-9A7E-26C666E559C4}"/>
              </a:ext>
            </a:extLst>
          </p:cNvPr>
          <p:cNvSpPr>
            <a:spLocks noGrp="1"/>
          </p:cNvSpPr>
          <p:nvPr>
            <p:ph type="title"/>
          </p:nvPr>
        </p:nvSpPr>
        <p:spPr>
          <a:xfrm>
            <a:off x="455296" y="3245041"/>
            <a:ext cx="7774304" cy="1538287"/>
          </a:xfrm>
        </p:spPr>
        <p:txBody>
          <a:bodyPr/>
          <a:lstStyle/>
          <a:p>
            <a:r>
              <a:rPr lang="en-GB" sz="3600" dirty="0">
                <a:latin typeface="Century Gothic" panose="020B0502020202020204" pitchFamily="34" charset="0"/>
              </a:rPr>
              <a:t>Box A: Reviewing the process of quantitative tightening</a:t>
            </a:r>
          </a:p>
        </p:txBody>
      </p:sp>
    </p:spTree>
    <p:extLst>
      <p:ext uri="{BB962C8B-B14F-4D97-AF65-F5344CB8AC3E}">
        <p14:creationId xmlns:p14="http://schemas.microsoft.com/office/powerpoint/2010/main" val="3564764066"/>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2247</TotalTime>
  <Words>2372</Words>
  <Application>Microsoft Office PowerPoint</Application>
  <PresentationFormat>Widescreen</PresentationFormat>
  <Paragraphs>31</Paragraphs>
  <Slides>11</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Cambria Math</vt:lpstr>
      <vt:lpstr>Century Gothic</vt:lpstr>
      <vt:lpstr>Bank LINKS Template</vt:lpstr>
      <vt:lpstr>PowerPoint Presentation</vt:lpstr>
      <vt:lpstr>Table 1.A: Forecast summary (a) (b)</vt:lpstr>
      <vt:lpstr>Table 1.B: Conditioning assumptions (a) (b)</vt:lpstr>
      <vt:lpstr>Chart 1.1: GDP growth projection based on market interest rate expectations, other policy measures as announced</vt:lpstr>
      <vt:lpstr>Chart 1.2: Unemployment rate projection based on market interest rate expectations, other policy measures as announced</vt:lpstr>
      <vt:lpstr>Chart 1.3: CPI inflation projection based on market interest rate expectations, other policy measures as announced</vt:lpstr>
      <vt:lpstr>Table 1.C: The quarterly modal projection for CPI inflation (a)</vt:lpstr>
      <vt:lpstr>Table 1.D: Indicative projections consistent with the MPC’s modal forecast (a) (b)</vt:lpstr>
      <vt:lpstr>Box A: Reviewing the process of quantitative tightening</vt:lpstr>
      <vt:lpstr>Chart A: Decomposition of UK 10-year government bond yield (a)</vt:lpstr>
      <vt:lpstr>Chart B: Cash flows associated with APF maturities and sales this year, and maturities in future years (a) (b)</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2023</dc:title>
  <dc:subject>1: The economic outlook</dc:subject>
  <dc:creator>Bank of England</dc:creator>
  <cp:lastModifiedBy>Dubedat, Eleanor</cp:lastModifiedBy>
  <cp:revision>147</cp:revision>
  <dcterms:created xsi:type="dcterms:W3CDTF">2022-03-15T15:50:20Z</dcterms:created>
  <dcterms:modified xsi:type="dcterms:W3CDTF">2023-08-03T09:12:02Z</dcterms:modified>
</cp:coreProperties>
</file>