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9"/>
  </p:notesMasterIdLst>
  <p:sldIdLst>
    <p:sldId id="415" r:id="rId2"/>
    <p:sldId id="428" r:id="rId3"/>
    <p:sldId id="429" r:id="rId4"/>
    <p:sldId id="430" r:id="rId5"/>
    <p:sldId id="431" r:id="rId6"/>
    <p:sldId id="432" r:id="rId7"/>
    <p:sldId id="433"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92" autoAdjust="0"/>
    <p:restoredTop sz="73660" autoAdjust="0"/>
  </p:normalViewPr>
  <p:slideViewPr>
    <p:cSldViewPr snapToGrid="0" showGuides="1">
      <p:cViewPr varScale="1">
        <p:scale>
          <a:sx n="84" d="100"/>
          <a:sy n="84" d="100"/>
        </p:scale>
        <p:origin x="1332" y="84"/>
      </p:cViewPr>
      <p:guideLst/>
    </p:cSldViewPr>
  </p:slideViewPr>
  <p:notesTextViewPr>
    <p:cViewPr>
      <p:scale>
        <a:sx n="3" d="2"/>
        <a:sy n="3" d="2"/>
      </p:scale>
      <p:origin x="0" y="0"/>
    </p:cViewPr>
  </p:notesTextViewPr>
  <p:sorterViewPr>
    <p:cViewPr>
      <p:scale>
        <a:sx n="110" d="100"/>
        <a:sy n="110" d="100"/>
      </p:scale>
      <p:origin x="0" y="-13961"/>
    </p:cViewPr>
  </p:sorterViewPr>
  <p:notesViewPr>
    <p:cSldViewPr snapToGrid="0" showGuides="1">
      <p:cViewPr varScale="1">
        <p:scale>
          <a:sx n="44" d="100"/>
          <a:sy n="44" d="100"/>
        </p:scale>
        <p:origin x="2554" y="41"/>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02/08/2023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2903706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Spot price is the one-day forward price of UK natural gas. Projections made prior to November 2022 were conditioned on wholesale gas prices following the futures curve for the first six months and then remaining constant.</a:t>
            </a:r>
          </a:p>
        </p:txBody>
      </p:sp>
      <p:sp>
        <p:nvSpPr>
          <p:cNvPr id="4" name="Slide Number Placeholder 3"/>
          <p:cNvSpPr>
            <a:spLocks noGrp="1"/>
          </p:cNvSpPr>
          <p:nvPr>
            <p:ph type="sldNum" sz="quarter" idx="10"/>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237757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 </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aqua line is the MPC’s modal projection for GDP growth based on the conditioning assumptions underlying the February 2022 projections. The grey swathe is the MPC’s central projection for GDP growth using the conditioning assumptions on which the August 2022, November 2022 and February 2023 projections were based. The orange line represents ONS data outturns. The diamond represents Bank staff’s latest estimate of GDP growth in 2023 Q2 based on data to May 2023. </a:t>
            </a:r>
          </a:p>
        </p:txBody>
      </p:sp>
      <p:sp>
        <p:nvSpPr>
          <p:cNvPr id="4" name="Slide Number Placeholder 3"/>
          <p:cNvSpPr>
            <a:spLocks noGrp="1"/>
          </p:cNvSpPr>
          <p:nvPr>
            <p:ph type="sldNum" sz="quarter" idx="10"/>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1075114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Sources: ONS and Bank calculations.</a:t>
            </a:r>
          </a:p>
          <a:p>
            <a:endParaRPr lang="en-GB" dirty="0"/>
          </a:p>
          <a:p>
            <a:r>
              <a:rPr lang="en-GB" dirty="0"/>
              <a:t>(a) For the conditioning assumptions on which the February 2022 projections were based, see the footnotes to Table 1.A of the February 2022 Report. See footnotes to Chart 1.3 of this Report for information on how to interpret the fan charts. The final data point of the CPI outturn is 2023 Q2 and the fan extends to 2023 Q4.</a:t>
            </a:r>
          </a:p>
        </p:txBody>
      </p:sp>
      <p:sp>
        <p:nvSpPr>
          <p:cNvPr id="4" name="Slide Number Placeholder 3"/>
          <p:cNvSpPr>
            <a:spLocks noGrp="1"/>
          </p:cNvSpPr>
          <p:nvPr>
            <p:ph type="sldNum" sz="quarter" idx="10"/>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11359629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Results from the Bank’s Survey of Economic Forecasters ahead of the February 2022 Report. These are compared to the MPC’s modal projections at that time, which were conditioned on a range of assumptions which may have differed from those made by external forecasters. </a:t>
            </a:r>
          </a:p>
          <a:p>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833819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total inflation error and direct effects of energy price contributions are based on the difference between the headline CPI inflation data, the contribution of the energy component (ONS code DK9T) and the respective projections consistent with the February 2022 Report. The contributions from non-energy import prices are based on Bank staff estimates. </a:t>
            </a:r>
          </a:p>
        </p:txBody>
      </p:sp>
      <p:sp>
        <p:nvSpPr>
          <p:cNvPr id="4" name="Slide Number Placeholder 3"/>
          <p:cNvSpPr>
            <a:spLocks noGrp="1"/>
          </p:cNvSpPr>
          <p:nvPr>
            <p:ph type="sldNum" sz="quarter" idx="10"/>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35144027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This chart shows the contribution of the food and non-alcoholic beverages component (ONS code D7BU) to annual CPI inflation. The final outturn data point is June 2023.</a:t>
            </a:r>
          </a:p>
        </p:txBody>
      </p:sp>
      <p:sp>
        <p:nvSpPr>
          <p:cNvPr id="4" name="Slide Number Placeholder 3"/>
          <p:cNvSpPr>
            <a:spLocks noGrp="1"/>
          </p:cNvSpPr>
          <p:nvPr>
            <p:ph type="sldNum" sz="quarter" idx="10"/>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21568086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har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 Placeholder 6"/>
          <p:cNvSpPr>
            <a:spLocks noGrp="1"/>
          </p:cNvSpPr>
          <p:nvPr>
            <p:ph type="body" sz="quarter" idx="14" hasCustomPrompt="1"/>
          </p:nvPr>
        </p:nvSpPr>
        <p:spPr>
          <a:xfrm>
            <a:off x="455613" y="457199"/>
            <a:ext cx="11278483" cy="912815"/>
          </a:xfrm>
        </p:spPr>
        <p:txBody>
          <a:bodyPr/>
          <a:lstStyle/>
          <a:p>
            <a:pPr lvl="0"/>
            <a:r>
              <a:rPr lang="en-US" dirty="0"/>
              <a:t>Fourth level</a:t>
            </a:r>
          </a:p>
          <a:p>
            <a:pPr lvl="4"/>
            <a:r>
              <a:rPr lang="en-US" dirty="0"/>
              <a:t>Fifth level</a:t>
            </a:r>
            <a:endParaRPr lang="en-GB" dirty="0"/>
          </a:p>
        </p:txBody>
      </p:sp>
    </p:spTree>
    <p:extLst>
      <p:ext uri="{BB962C8B-B14F-4D97-AF65-F5344CB8AC3E}">
        <p14:creationId xmlns:p14="http://schemas.microsoft.com/office/powerpoint/2010/main" val="2141533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Fourth level</a:t>
            </a:r>
          </a:p>
          <a:p>
            <a:pPr lvl="1"/>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400" b="1" kern="1200" baseline="0">
          <a:solidFill>
            <a:schemeClr val="tx2"/>
          </a:solidFill>
          <a:latin typeface="Arial" panose="020B0604020202020204" pitchFamily="34" charset="0"/>
          <a:ea typeface="+mn-ea"/>
          <a:cs typeface="Arial" panose="020B0604020202020204" pitchFamily="34" charset="0"/>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400" kern="1200">
          <a:solidFill>
            <a:schemeClr val="tx2"/>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b="1"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400" kern="1200">
          <a:solidFill>
            <a:schemeClr val="tx2"/>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b="0" dirty="0"/>
              <a:t>Monetary Policy Report</a:t>
            </a:r>
            <a:br>
              <a:rPr lang="en-GB" b="0" dirty="0"/>
            </a:br>
            <a:r>
              <a:rPr lang="en-GB" b="0" dirty="0"/>
              <a:t>August 2023</a:t>
            </a:r>
          </a:p>
          <a:p>
            <a:r>
              <a:rPr lang="en-GB" b="0" dirty="0"/>
              <a:t>Annex 2: How has the economy evolved recently relative to the MPC’s projections</a:t>
            </a:r>
            <a:r>
              <a:rPr lang="en-GB" sz="3600" b="0" dirty="0">
                <a:latin typeface="Arial" panose="020B0604020202020204" pitchFamily="34" charset="0"/>
              </a:rPr>
              <a:t>?</a:t>
            </a:r>
            <a:endParaRPr lang="en-GB" sz="3600" dirty="0">
              <a:latin typeface="Arial" panose="020B0604020202020204" pitchFamily="34" charset="0"/>
            </a:endParaRPr>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351577" cy="1388854"/>
          </a:xfrm>
        </p:spPr>
        <p:txBody>
          <a:bodyPr/>
          <a:lstStyle/>
          <a:p>
            <a:r>
              <a:rPr lang="en-GB" dirty="0"/>
              <a:t>Chart A: Gas prices have been volatile, which has been reflected in changes to the MPC’s conditioning assumptions</a:t>
            </a:r>
          </a:p>
          <a:p>
            <a:pPr lvl="1"/>
            <a:r>
              <a:rPr lang="en-GB" dirty="0"/>
              <a:t>Wholesale gas spot price and forecast conditioning assumptions for futures prices</a:t>
            </a:r>
            <a:r>
              <a:rPr lang="en-GB" baseline="30000" dirty="0"/>
              <a:t>(a)</a:t>
            </a:r>
          </a:p>
        </p:txBody>
      </p:sp>
      <p:pic>
        <p:nvPicPr>
          <p:cNvPr id="4" name="Picture 3" descr="Gas prices on the spot and futures market have been very volatile since late-2021. They remain higher than levels seen in early-2021.">
            <a:extLst>
              <a:ext uri="{FF2B5EF4-FFF2-40B4-BE49-F238E27FC236}">
                <a16:creationId xmlns:a16="http://schemas.microsoft.com/office/drawing/2014/main" id="{74D0E830-434A-6B6B-CC0E-111D8564DDE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09641" y="1725530"/>
            <a:ext cx="11220718" cy="3703720"/>
          </a:xfrm>
          <a:prstGeom prst="rect">
            <a:avLst/>
          </a:prstGeom>
        </p:spPr>
      </p:pic>
    </p:spTree>
    <p:extLst>
      <p:ext uri="{BB962C8B-B14F-4D97-AF65-F5344CB8AC3E}">
        <p14:creationId xmlns:p14="http://schemas.microsoft.com/office/powerpoint/2010/main" val="4236521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278483" cy="1388854"/>
          </a:xfrm>
        </p:spPr>
        <p:txBody>
          <a:bodyPr/>
          <a:lstStyle/>
          <a:p>
            <a:r>
              <a:rPr lang="en-GB" dirty="0"/>
              <a:t>Chart B: GDP growth has been weaker than projected in February 2022, but a little stronger than subsequent MPC projections</a:t>
            </a:r>
          </a:p>
          <a:p>
            <a:pPr lvl="1"/>
            <a:r>
              <a:rPr lang="en-GB" dirty="0"/>
              <a:t>GDP outturns and projections</a:t>
            </a:r>
            <a:r>
              <a:rPr lang="en-GB" baseline="30000" dirty="0"/>
              <a:t>(a)</a:t>
            </a:r>
          </a:p>
        </p:txBody>
      </p:sp>
      <p:pic>
        <p:nvPicPr>
          <p:cNvPr id="4" name="Picture 3" descr="GDP growth in 2023 has been a little above the Bank's central forecasts between August 2022 and February 2023. ">
            <a:extLst>
              <a:ext uri="{FF2B5EF4-FFF2-40B4-BE49-F238E27FC236}">
                <a16:creationId xmlns:a16="http://schemas.microsoft.com/office/drawing/2014/main" id="{74D0E830-434A-6B6B-CC0E-111D8564DDE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03450" y="1728540"/>
            <a:ext cx="11215502" cy="4009320"/>
          </a:xfrm>
          <a:prstGeom prst="rect">
            <a:avLst/>
          </a:prstGeom>
        </p:spPr>
      </p:pic>
    </p:spTree>
    <p:extLst>
      <p:ext uri="{BB962C8B-B14F-4D97-AF65-F5344CB8AC3E}">
        <p14:creationId xmlns:p14="http://schemas.microsoft.com/office/powerpoint/2010/main" val="15465035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278483" cy="1388854"/>
          </a:xfrm>
        </p:spPr>
        <p:txBody>
          <a:bodyPr/>
          <a:lstStyle/>
          <a:p>
            <a:r>
              <a:rPr lang="en-GB" dirty="0"/>
              <a:t>Chart C: Inflation has been materially higher than the February 2022 central projection, rising outside of the fan chart</a:t>
            </a:r>
          </a:p>
          <a:p>
            <a:pPr lvl="1"/>
            <a:r>
              <a:rPr lang="en-GB" dirty="0"/>
              <a:t>CPI inflation outturns and projection in the February 2022 Report</a:t>
            </a:r>
            <a:r>
              <a:rPr lang="en-GB" baseline="30000" dirty="0"/>
              <a:t>(a)</a:t>
            </a:r>
          </a:p>
        </p:txBody>
      </p:sp>
      <p:pic>
        <p:nvPicPr>
          <p:cNvPr id="4" name="Picture 3" descr="CPI inflation averaged 8.4% in 2023 Q2, which is outside of the February 2022 fan. ">
            <a:extLst>
              <a:ext uri="{FF2B5EF4-FFF2-40B4-BE49-F238E27FC236}">
                <a16:creationId xmlns:a16="http://schemas.microsoft.com/office/drawing/2014/main" id="{74D0E830-434A-6B6B-CC0E-111D8564DDE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68913" y="1748790"/>
            <a:ext cx="11201028" cy="4812030"/>
          </a:xfrm>
          <a:prstGeom prst="rect">
            <a:avLst/>
          </a:prstGeom>
        </p:spPr>
      </p:pic>
    </p:spTree>
    <p:extLst>
      <p:ext uri="{BB962C8B-B14F-4D97-AF65-F5344CB8AC3E}">
        <p14:creationId xmlns:p14="http://schemas.microsoft.com/office/powerpoint/2010/main" val="2098238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278483" cy="1388854"/>
          </a:xfrm>
        </p:spPr>
        <p:txBody>
          <a:bodyPr/>
          <a:lstStyle/>
          <a:p>
            <a:r>
              <a:rPr lang="en-GB" dirty="0"/>
              <a:t>Chart D: Inflation in 2023 Q1 was much higher than the MPC’s modal projection, and even higher than the projections of external forecasters</a:t>
            </a:r>
          </a:p>
          <a:p>
            <a:pPr lvl="1"/>
            <a:r>
              <a:rPr lang="en-GB" dirty="0"/>
              <a:t>Projections for CPI inflation made at the time of the February 2022 Report and outturn</a:t>
            </a:r>
            <a:r>
              <a:rPr lang="en-GB" baseline="30000" dirty="0"/>
              <a:t>(a)</a:t>
            </a:r>
          </a:p>
        </p:txBody>
      </p:sp>
      <p:pic>
        <p:nvPicPr>
          <p:cNvPr id="4" name="Picture 3" descr="Inflation in 2023 Q1 has been much higher than the MPC and external forecasters had projected at the time of the February 2022 Report.">
            <a:extLst>
              <a:ext uri="{FF2B5EF4-FFF2-40B4-BE49-F238E27FC236}">
                <a16:creationId xmlns:a16="http://schemas.microsoft.com/office/drawing/2014/main" id="{74D0E830-434A-6B6B-CC0E-111D8564DDE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488441" y="2054734"/>
            <a:ext cx="9263118" cy="4574668"/>
          </a:xfrm>
          <a:prstGeom prst="rect">
            <a:avLst/>
          </a:prstGeom>
        </p:spPr>
      </p:pic>
    </p:spTree>
    <p:extLst>
      <p:ext uri="{BB962C8B-B14F-4D97-AF65-F5344CB8AC3E}">
        <p14:creationId xmlns:p14="http://schemas.microsoft.com/office/powerpoint/2010/main" val="19022133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278483" cy="1388854"/>
          </a:xfrm>
        </p:spPr>
        <p:txBody>
          <a:bodyPr/>
          <a:lstStyle/>
          <a:p>
            <a:r>
              <a:rPr lang="en-GB" dirty="0"/>
              <a:t>Chart E: Energy and non-energy import prices explain around half of the upside news in inflation since February 2022</a:t>
            </a:r>
          </a:p>
          <a:p>
            <a:pPr lvl="1"/>
            <a:r>
              <a:rPr lang="en-GB" dirty="0"/>
              <a:t>Decomposition of CPI inflation forecast errors relative to February 2022</a:t>
            </a:r>
            <a:r>
              <a:rPr lang="en-GB" baseline="30000" dirty="0"/>
              <a:t>(a)</a:t>
            </a:r>
          </a:p>
        </p:txBody>
      </p:sp>
      <p:pic>
        <p:nvPicPr>
          <p:cNvPr id="4" name="Picture 3" descr="The direct effects of energy and non-energy import prices explain some, but not all, of the total CPI inflation forecast error since the February 2022 Report.">
            <a:extLst>
              <a:ext uri="{FF2B5EF4-FFF2-40B4-BE49-F238E27FC236}">
                <a16:creationId xmlns:a16="http://schemas.microsoft.com/office/drawing/2014/main" id="{74D0E830-434A-6B6B-CC0E-111D8564DDE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39502" y="1739970"/>
            <a:ext cx="11247476" cy="4020750"/>
          </a:xfrm>
          <a:prstGeom prst="rect">
            <a:avLst/>
          </a:prstGeom>
        </p:spPr>
      </p:pic>
    </p:spTree>
    <p:extLst>
      <p:ext uri="{BB962C8B-B14F-4D97-AF65-F5344CB8AC3E}">
        <p14:creationId xmlns:p14="http://schemas.microsoft.com/office/powerpoint/2010/main" val="10101688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455613" y="457199"/>
            <a:ext cx="11278483" cy="1388854"/>
          </a:xfrm>
        </p:spPr>
        <p:txBody>
          <a:bodyPr/>
          <a:lstStyle/>
          <a:p>
            <a:r>
              <a:rPr lang="en-GB" dirty="0"/>
              <a:t>Chart F: Food prices have contributed much more to inflation than had been expected in February 2022</a:t>
            </a:r>
          </a:p>
          <a:p>
            <a:pPr lvl="1"/>
            <a:r>
              <a:rPr lang="en-GB" dirty="0"/>
              <a:t>Contribution of food and non-alcoholic beverages to CPI inflation</a:t>
            </a:r>
            <a:r>
              <a:rPr lang="en-GB" baseline="30000" dirty="0"/>
              <a:t>(a)</a:t>
            </a:r>
          </a:p>
        </p:txBody>
      </p:sp>
      <p:pic>
        <p:nvPicPr>
          <p:cNvPr id="4" name="Picture 3" descr="Food has contributed much more to CPI inflation than what was expected in the February 2022 Report and its recent historical average.">
            <a:extLst>
              <a:ext uri="{FF2B5EF4-FFF2-40B4-BE49-F238E27FC236}">
                <a16:creationId xmlns:a16="http://schemas.microsoft.com/office/drawing/2014/main" id="{74D0E830-434A-6B6B-CC0E-111D8564DDE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92020" y="1745109"/>
            <a:ext cx="11233100" cy="4015612"/>
          </a:xfrm>
          <a:prstGeom prst="rect">
            <a:avLst/>
          </a:prstGeom>
        </p:spPr>
      </p:pic>
    </p:spTree>
    <p:extLst>
      <p:ext uri="{BB962C8B-B14F-4D97-AF65-F5344CB8AC3E}">
        <p14:creationId xmlns:p14="http://schemas.microsoft.com/office/powerpoint/2010/main" val="2446373471"/>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1478</TotalTime>
  <Words>627</Words>
  <Application>Microsoft Office PowerPoint</Application>
  <PresentationFormat>Widescreen</PresentationFormat>
  <Paragraphs>29</Paragraphs>
  <Slides>7</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Century Gothic</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August 2023</dc:title>
  <dc:subject>Annex 2: How has the economy evolved recently relative to the MPC’s projections?</dc:subject>
  <dc:creator>Bank of England</dc:creator>
  <cp:lastModifiedBy>Lowe, Paul</cp:lastModifiedBy>
  <cp:revision>79</cp:revision>
  <dcterms:created xsi:type="dcterms:W3CDTF">2022-03-15T15:50:20Z</dcterms:created>
  <dcterms:modified xsi:type="dcterms:W3CDTF">2023-08-02T09:36:23Z</dcterms:modified>
</cp:coreProperties>
</file>