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16" r:id="rId3"/>
    <p:sldId id="417" r:id="rId4"/>
    <p:sldId id="418" r:id="rId5"/>
    <p:sldId id="419" r:id="rId6"/>
    <p:sldId id="421" r:id="rId7"/>
    <p:sldId id="420" r:id="rId8"/>
    <p:sldId id="422" r:id="rId9"/>
    <p:sldId id="423" r:id="rId10"/>
    <p:sldId id="42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69338" autoAdjust="0"/>
  </p:normalViewPr>
  <p:slideViewPr>
    <p:cSldViewPr snapToGrid="0" showGuides="1">
      <p:cViewPr varScale="1">
        <p:scale>
          <a:sx n="58" d="100"/>
          <a:sy n="58" d="100"/>
        </p:scale>
        <p:origin x="960" y="78"/>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(WEO), National Bureau of Statistics of China, ONS, US Bureau of Economic Analysis and Bank calculations.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projections for GDP growth, CPI inflation and unemployment (as presented in the fan charts).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August 2023 Monetary Policy Report. Calculations for back data based on ONS data are shown using ONS series identifiers.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Forecast was finalised before the release of the preliminary flash estimate of euro-area GDP for Q3,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Forecast was finalised before the release of the advance estimate of US GDP for Q3, so that has not been incorporated. Revisions since August have led to changes in the historical data.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economies, weighted according to their relative shares in world GDP using the IMF’s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Excludes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backcast</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GDP.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community (MTIC) fraud. Since 1998 based on IKBK-OFNN/(BOKH/BQKO). Prior to 1998 based on IKBK.</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November 2023.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 Total available household resources, deflated by the consumer expenditure deflator. Based on [RPQK/((ABJQ+HAYE)/(ABJR+HAYO))].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 Annual average. Percentage of total available household resources. Based on NRJS.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 Level in Q4. Percentage point spread over reference rates. Based on a weighted average of household and corporate loan and deposit spreads over appropriate risk-free rates. Indexed to equal zero in 2007 Q3.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 Annual average. Per cent of potential GDP. A negative figure implies output is below potential and a positive figure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 GDP per hour worked. Hours worked based on YBUS.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the ILO definition of employment in Q4. Up to June 2023, this projection is based on LFS employment data (MGRZ). Beyond this point, the Committee is drawing on the collective steer from other indicators of employment to inform its projection.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 Level in Q4. Average weekly hours worked, in main job and second job. Based on YBUS/MGRZ up to June 2023.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(x) ILO definition of unemployment rate in Q4. Up to June 2023, this projection is based on LFS unemployment data (MGSX). Beyond this point, the Committee is drawing on the collective steer from other indicators of unemployment to inform its projection.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 ILO definition of labour force participation in Q4 as a percentage of the 16+ population. Up to June 2023, this projection is based on LFS participation data (MGWG).</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(aa) Four-quarter inflation rate in Q4 excluding fuel and the impact of MTIC fraud.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(ab) Contribution of fuels and lubricants and gas and electricity prices to four-quarter CPI inflation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economy total pay in Q4. Growth rate since 2001 based on KAB9. Prior to 2001, growth rates are based on historical estimates of AWE, with ONS series identifier MD9M.</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(ad) Four-quarter growth in unit labour costs in Q4.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economy total labour costs divided by GDP at constant prices. Total labour costs comprise compensation of employees and the labour share multiplied by mixed income.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(ae) Four-quarter growth in private sector regular pay 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507807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Figures in parentheses show the corresponding projections in the August 2023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Unless otherwise stated, the numbers shown in this table are modal projections and are conditioned on the assumptions described in Section 1.1. The main assumptions are set out in Monetary Policy Report – Download chart slides and data – November 2023.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Four-quarter growth in real GDP.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Four-quarter inflation rate. The modal projection is the single most likely outcome. If the risks are symmetrically distributed around this central view, this will also provide a view of the average outcome or mean forecast. But when the risks are skewed, as in the current forecast, the mean projection will differ from the mode.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ILO definition of unemployment. Up to June 2023, this projection is based on LFS unemployment data. Beyond this point, the Committee is drawing on the collective steer from other indicators of unemployment to inform its projection (see Box B).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Per cent of potential GDP. A negative figure implies output is below potential and a positive that it is above.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Per cent. The path for Bank Rate implied by forward market interest rates. The curves are based on overnight index swap rates.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Office for Budget Responsibility (OBR), ONS, Refinitiv Eikon from LSEG and Bank calculations.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August 2023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24 October 2023. Figures show the average level in Q4 of each year, unless otherwise stated.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 way between the starting level of the sterling ERI and a path implied by interest rate differentials.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March 2023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the ILO definition of unemployment. It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1.1, and portray 90% of the probability distribution. Up to June 2023, this fan chart is based on LFS unemployment data. Beyond this point, the Committee is drawing on the collective steer from other indicators of unemployment to inform its projection (see Box B). The fan begins in 2023 Q3, a quarter earlier than for CPI inflation.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Bloomberg Finance L.P., Citigroup, ONS, YouGov and Bank calculations.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 The shaded swathe represents a range of projections from three statistical models of nominal private sector regular average weekly earnings growth, including a wage equation based on Yellen (2017), a wage equation based on Haldane (2018) and a simple error-correction model based on productivity, inflation expectations and slack. The slack measure for these models is based on the MPC’s estimate of the unemployment gap. </a:t>
            </a:r>
            <a:r>
              <a:rPr lang="en-GB" sz="1800">
                <a:effectLst/>
                <a:latin typeface="Calibri" panose="020F0502020204030204" pitchFamily="34" charset="0"/>
                <a:ea typeface="Calibri" panose="020F0502020204030204" pitchFamily="34" charset="0"/>
                <a:cs typeface="Times New Roman" panose="02020603050405020304" pitchFamily="18" charset="0"/>
              </a:rPr>
              <a:t>The projections are dynamic, multi-step ahead forecasts beginning at a point within the models’ estimation periods and are sensitive to data revisions, which can lead to changes in the swathe over the past as well as over the forecast period.</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129720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latin typeface="ArialMT"/>
              </a:rPr>
              <a:t>The fan chart depicts the probability of various outcomes for CPI inflation in the future.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248559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This fan chart depicts the probability of various outcomes for CPI inflation in the future, conditioned on the assumptions in Table 1.A footnote (b), apart from for Bank Rate, with this chart conditioned on constant interest rates at 5.25%. The fan chart has the same interpretation as Chart 1.4.</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413627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2023</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a:t>
            </a:r>
            <a:r>
              <a:rPr lang="en-GB"/>
              <a:t>modal forecast</a:t>
            </a:r>
            <a:r>
              <a:rPr lang="en-GB" baseline="30000"/>
              <a:t>(a)(</a:t>
            </a:r>
            <a:r>
              <a:rPr lang="en-GB" baseline="30000" dirty="0"/>
              <a:t>b)</a:t>
            </a:r>
          </a:p>
        </p:txBody>
      </p:sp>
      <p:pic>
        <p:nvPicPr>
          <p:cNvPr id="8" name="Picture 7">
            <a:extLst>
              <a:ext uri="{FF2B5EF4-FFF2-40B4-BE49-F238E27FC236}">
                <a16:creationId xmlns:a16="http://schemas.microsoft.com/office/drawing/2014/main" id="{BABC6577-A72D-5B17-F2BB-DCD7E1AE5C0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7999" y="1370014"/>
            <a:ext cx="3741861" cy="4277137"/>
          </a:xfrm>
          <a:prstGeom prst="rect">
            <a:avLst/>
          </a:prstGeom>
        </p:spPr>
      </p:pic>
      <p:grpSp>
        <p:nvGrpSpPr>
          <p:cNvPr id="15" name="Group 14">
            <a:extLst>
              <a:ext uri="{FF2B5EF4-FFF2-40B4-BE49-F238E27FC236}">
                <a16:creationId xmlns:a16="http://schemas.microsoft.com/office/drawing/2014/main" id="{C4A2E04C-824E-6222-FF4D-D61BCD31671A}"/>
              </a:ext>
              <a:ext uri="{C183D7F6-B498-43B3-948B-1728B52AA6E4}">
                <adec:decorative xmlns:adec="http://schemas.microsoft.com/office/drawing/2017/decorative" val="1"/>
              </a:ext>
            </a:extLst>
          </p:cNvPr>
          <p:cNvGrpSpPr/>
          <p:nvPr/>
        </p:nvGrpSpPr>
        <p:grpSpPr>
          <a:xfrm>
            <a:off x="4285347" y="1412881"/>
            <a:ext cx="3771495" cy="3895972"/>
            <a:chOff x="6837424" y="1738059"/>
            <a:chExt cx="4827882" cy="4987225"/>
          </a:xfrm>
        </p:grpSpPr>
        <p:pic>
          <p:nvPicPr>
            <p:cNvPr id="12" name="Picture 11">
              <a:extLst>
                <a:ext uri="{FF2B5EF4-FFF2-40B4-BE49-F238E27FC236}">
                  <a16:creationId xmlns:a16="http://schemas.microsoft.com/office/drawing/2014/main" id="{00B8989E-C84C-8A74-3D9A-0D30D902373B}"/>
                </a:ext>
                <a:ext uri="{C183D7F6-B498-43B3-948B-1728B52AA6E4}">
                  <adec:decorative xmlns:adec="http://schemas.microsoft.com/office/drawing/2017/decorative" val="1"/>
                </a:ext>
              </a:extLst>
            </p:cNvPr>
            <p:cNvPicPr>
              <a:picLocks noChangeAspect="1"/>
            </p:cNvPicPr>
            <p:nvPr/>
          </p:nvPicPr>
          <p:blipFill rotWithShape="1">
            <a:blip r:embed="rId4"/>
            <a:srcRect b="26221"/>
            <a:stretch/>
          </p:blipFill>
          <p:spPr>
            <a:xfrm>
              <a:off x="6851651" y="2707678"/>
              <a:ext cx="4813655" cy="4017606"/>
            </a:xfrm>
            <a:prstGeom prst="rect">
              <a:avLst/>
            </a:prstGeom>
          </p:spPr>
        </p:pic>
        <p:pic>
          <p:nvPicPr>
            <p:cNvPr id="10" name="Picture 9">
              <a:extLst>
                <a:ext uri="{FF2B5EF4-FFF2-40B4-BE49-F238E27FC236}">
                  <a16:creationId xmlns:a16="http://schemas.microsoft.com/office/drawing/2014/main" id="{4AD154C5-5C35-6C8C-4ADA-C02E05D65CE5}"/>
                </a:ext>
                <a:ext uri="{C183D7F6-B498-43B3-948B-1728B52AA6E4}">
                  <adec:decorative xmlns:adec="http://schemas.microsoft.com/office/drawing/2017/decorative" val="1"/>
                </a:ext>
              </a:extLst>
            </p:cNvPr>
            <p:cNvPicPr>
              <a:picLocks noChangeAspect="1"/>
            </p:cNvPicPr>
            <p:nvPr/>
          </p:nvPicPr>
          <p:blipFill rotWithShape="1">
            <a:blip r:embed="rId5"/>
            <a:srcRect t="34658" b="1175"/>
            <a:stretch/>
          </p:blipFill>
          <p:spPr>
            <a:xfrm>
              <a:off x="6837424" y="1738059"/>
              <a:ext cx="4818261" cy="1008315"/>
            </a:xfrm>
            <a:prstGeom prst="rect">
              <a:avLst/>
            </a:prstGeom>
          </p:spPr>
        </p:pic>
      </p:grpSp>
      <p:pic>
        <p:nvPicPr>
          <p:cNvPr id="14" name="Picture 13">
            <a:extLst>
              <a:ext uri="{FF2B5EF4-FFF2-40B4-BE49-F238E27FC236}">
                <a16:creationId xmlns:a16="http://schemas.microsoft.com/office/drawing/2014/main" id="{CC04ECB5-EE81-595E-B662-FFDDEF858453}"/>
              </a:ext>
              <a:ext uri="{C183D7F6-B498-43B3-948B-1728B52AA6E4}">
                <adec:decorative xmlns:adec="http://schemas.microsoft.com/office/drawing/2017/decorative" val="1"/>
              </a:ext>
            </a:extLst>
          </p:cNvPr>
          <p:cNvPicPr>
            <a:picLocks noChangeAspect="1"/>
          </p:cNvPicPr>
          <p:nvPr/>
        </p:nvPicPr>
        <p:blipFill rotWithShape="1">
          <a:blip r:embed="rId6"/>
          <a:srcRect t="13677"/>
          <a:stretch/>
        </p:blipFill>
        <p:spPr>
          <a:xfrm>
            <a:off x="8143443" y="1370014"/>
            <a:ext cx="3760381" cy="2019183"/>
          </a:xfrm>
          <a:prstGeom prst="rect">
            <a:avLst/>
          </a:prstGeom>
        </p:spPr>
      </p:pic>
    </p:spTree>
    <p:extLst>
      <p:ext uri="{BB962C8B-B14F-4D97-AF65-F5344CB8AC3E}">
        <p14:creationId xmlns:p14="http://schemas.microsoft.com/office/powerpoint/2010/main" val="717265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2" name="Picture 1">
            <a:extLst>
              <a:ext uri="{FF2B5EF4-FFF2-40B4-BE49-F238E27FC236}">
                <a16:creationId xmlns:a16="http://schemas.microsoft.com/office/drawing/2014/main" id="{DCBEDF1A-3592-B14B-F5AE-CE4416A680D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04553" y="1537166"/>
            <a:ext cx="11382894" cy="4149428"/>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3" name="Picture 2">
            <a:extLst>
              <a:ext uri="{FF2B5EF4-FFF2-40B4-BE49-F238E27FC236}">
                <a16:creationId xmlns:a16="http://schemas.microsoft.com/office/drawing/2014/main" id="{1426B099-5C70-AD21-7988-DA603C93BFB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41714" y="1370014"/>
            <a:ext cx="8708572" cy="5233134"/>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GDP growth projection based on market interest rate expectations, other policy measures as announced</a:t>
            </a:r>
            <a:endParaRPr lang="en-GB" baseline="30000" dirty="0"/>
          </a:p>
        </p:txBody>
      </p:sp>
      <p:pic>
        <p:nvPicPr>
          <p:cNvPr id="3" name="Picture 2" descr="Shaded fan chart for the projection of the level of G D P.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813F2A46-8273-DE0A-1F72-7D1B7B8D55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310908" y="1639814"/>
            <a:ext cx="9570184" cy="4760986"/>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Unemployment rate projection based on market interest rate expectations, other policy measures as announced</a:t>
            </a:r>
            <a:endParaRPr lang="en-GB" baseline="30000" dirty="0"/>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3F47B6CE-1F2C-08A3-5D86-AD62D5B60A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628177"/>
            <a:ext cx="11256000" cy="4798684"/>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Projections for private sector regular average weekly earnings four-quarter growth</a:t>
            </a:r>
            <a:r>
              <a:rPr lang="en-GB" baseline="30000" dirty="0"/>
              <a:t>(a)</a:t>
            </a:r>
          </a:p>
        </p:txBody>
      </p:sp>
      <p:pic>
        <p:nvPicPr>
          <p:cNvPr id="3" name="Picture 2" descr="Pay growth in the near term is above the swathe of suite models, but the gap starts to close from the middle of next year. ">
            <a:extLst>
              <a:ext uri="{FF2B5EF4-FFF2-40B4-BE49-F238E27FC236}">
                <a16:creationId xmlns:a16="http://schemas.microsoft.com/office/drawing/2014/main" id="{6718CA12-361A-8034-BEF4-0CFA5649C4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400" y="1514492"/>
            <a:ext cx="11299200" cy="4859794"/>
          </a:xfrm>
          <a:prstGeom prst="rect">
            <a:avLst/>
          </a:prstGeom>
        </p:spPr>
      </p:pic>
    </p:spTree>
    <p:extLst>
      <p:ext uri="{BB962C8B-B14F-4D97-AF65-F5344CB8AC3E}">
        <p14:creationId xmlns:p14="http://schemas.microsoft.com/office/powerpoint/2010/main" val="255890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3" name="Picture 2" descr="Shaded fan chart for the C P I inflation projection based on constant nominal interest rates. The distribution widens over the forecast period, around the downward sloping central projection.">
            <a:extLst>
              <a:ext uri="{FF2B5EF4-FFF2-40B4-BE49-F238E27FC236}">
                <a16:creationId xmlns:a16="http://schemas.microsoft.com/office/drawing/2014/main" id="{67662A27-E816-2DB0-B55A-099F1840D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185" y="1482299"/>
            <a:ext cx="10817630" cy="5023930"/>
          </a:xfrm>
          <a:prstGeom prst="rect">
            <a:avLst/>
          </a:prstGeom>
        </p:spPr>
      </p:pic>
    </p:spTree>
    <p:extLst>
      <p:ext uri="{BB962C8B-B14F-4D97-AF65-F5344CB8AC3E}">
        <p14:creationId xmlns:p14="http://schemas.microsoft.com/office/powerpoint/2010/main" val="4149633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modal projection for CPI inflation based on market rate expectations</a:t>
            </a:r>
            <a:r>
              <a:rPr lang="en-GB" baseline="30000" dirty="0"/>
              <a:t>(a)</a:t>
            </a:r>
          </a:p>
        </p:txBody>
      </p:sp>
      <p:pic>
        <p:nvPicPr>
          <p:cNvPr id="3" name="Picture 2">
            <a:extLst>
              <a:ext uri="{FF2B5EF4-FFF2-40B4-BE49-F238E27FC236}">
                <a16:creationId xmlns:a16="http://schemas.microsoft.com/office/drawing/2014/main" id="{356B5FB0-F897-4746-C38F-D3A114E326E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6400" y="1830838"/>
            <a:ext cx="11299200" cy="3740610"/>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1.5: CPI inflation projection based on constant interest rates at 5.25%, other policy measures as announced</a:t>
            </a:r>
            <a:endParaRPr lang="en-GB" baseline="30000" dirty="0"/>
          </a:p>
        </p:txBody>
      </p:sp>
      <p:pic>
        <p:nvPicPr>
          <p:cNvPr id="3" name="Picture 2" descr="Shaded fan chart for the C P I inflation projection based on constant nominal interest rates. The distribution widens over the forecast period, around the downward sloping central projection.">
            <a:extLst>
              <a:ext uri="{FF2B5EF4-FFF2-40B4-BE49-F238E27FC236}">
                <a16:creationId xmlns:a16="http://schemas.microsoft.com/office/drawing/2014/main" id="{F7D30B7E-1477-C697-912E-B4C334C4E7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706" y="1529543"/>
            <a:ext cx="10542588" cy="4896194"/>
          </a:xfrm>
          <a:prstGeom prst="rect">
            <a:avLst/>
          </a:prstGeom>
        </p:spPr>
      </p:pic>
    </p:spTree>
    <p:extLst>
      <p:ext uri="{BB962C8B-B14F-4D97-AF65-F5344CB8AC3E}">
        <p14:creationId xmlns:p14="http://schemas.microsoft.com/office/powerpoint/2010/main" val="6618779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2354</TotalTime>
  <Words>2511</Words>
  <Application>Microsoft Office PowerPoint</Application>
  <PresentationFormat>Widescreen</PresentationFormat>
  <Paragraphs>76</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ArialMT</vt:lpstr>
      <vt:lpstr>Calibri</vt:lpstr>
      <vt:lpstr>Cambria Math</vt:lpstr>
      <vt:lpstr>Century Gothic</vt:lpstr>
      <vt:lpstr>Bank LINKS Template</vt:lpstr>
      <vt:lpstr>PowerPoint Presentation</vt:lpstr>
      <vt:lpstr>Table 1.A: Forecast summary(a)(b)</vt:lpstr>
      <vt:lpstr>Table 1.B: Conditioning assumptions(a)(b)</vt:lpstr>
      <vt:lpstr>Chart 1.1: GDP growth projection based on market interest rate expectations, other policy measures as announced</vt:lpstr>
      <vt:lpstr>Chart 1.2: Unemployment rate projection based on market interest rate expectations, other policy measures as announced</vt:lpstr>
      <vt:lpstr>Chart 1.3: Projections for private sector regular average weekly earnings four-quarter growth(a)</vt:lpstr>
      <vt:lpstr>Chart 1.4: CPI inflation projection based on market interest rate expectations, other policy measures as announced</vt:lpstr>
      <vt:lpstr>Table 1.C: The quarterly modal projection for CPI inflation based on market rate expectations(a)</vt:lpstr>
      <vt:lpstr>Chart 1.5: CPI inflation projection based on constant interest rates at 5.25%, other policy measures as announced</vt:lpstr>
      <vt:lpstr>Table 1.D: Indicative projections consistent with the MPC's modal forecast(a)(b)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2023</dc:title>
  <dc:subject>1: The economic outlook</dc:subject>
  <dc:creator>Bank of England</dc:creator>
  <cp:lastModifiedBy>Chapman, Wayne</cp:lastModifiedBy>
  <cp:revision>156</cp:revision>
  <dcterms:created xsi:type="dcterms:W3CDTF">2022-03-15T15:50:20Z</dcterms:created>
  <dcterms:modified xsi:type="dcterms:W3CDTF">2023-11-02T14:48:59Z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-1233365992</vt:i4>
  </property>
  <property fmtid="{D5CDD505-2E9C-101B-9397-08002B2CF9AE}" pid="3" name="_NewReviewCycle">
    <vt:lpwstr/>
  </property>
  <property fmtid="{D5CDD505-2E9C-101B-9397-08002B2CF9AE}" pid="4" name="_EmailSubject">
    <vt:lpwstr>Updated MPR</vt:lpwstr>
  </property>
  <property fmtid="{D5CDD505-2E9C-101B-9397-08002B2CF9AE}" pid="5" name="_AuthorEmail">
    <vt:lpwstr>Wayne.Chapman@bankofengland.co.uk</vt:lpwstr>
  </property>
  <property fmtid="{D5CDD505-2E9C-101B-9397-08002B2CF9AE}" pid="6" name="_AuthorEmailDisplayName">
    <vt:lpwstr>Chapman, Wayne</vt:lpwstr>
  </property>
</Properties>
</file>