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15" r:id="rId2"/>
    <p:sldId id="466" r:id="rId3"/>
    <p:sldId id="457" r:id="rId4"/>
    <p:sldId id="467" r:id="rId5"/>
    <p:sldId id="468" r:id="rId6"/>
    <p:sldId id="469" r:id="rId7"/>
    <p:sldId id="470" r:id="rId8"/>
    <p:sldId id="471" r:id="rId9"/>
    <p:sldId id="472" r:id="rId10"/>
    <p:sldId id="473" r:id="rId11"/>
    <p:sldId id="474" r:id="rId12"/>
    <p:sldId id="47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611" autoAdjust="0"/>
  </p:normalViewPr>
  <p:slideViewPr>
    <p:cSldViewPr snapToGrid="0" showGuides="1">
      <p:cViewPr varScale="1">
        <p:scale>
          <a:sx n="47" d="100"/>
          <a:sy n="47" d="100"/>
        </p:scale>
        <p:origin x="574" y="38"/>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HM Treasury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independent forecasters series shows the mean of HMT’s survey of independent forecasters. This includes the most recent forecast for each institution included in the survey and therefore can include forecasts made in earlier months than each survey period. Differences between independent forecasters and the Bank’s projections will in part relate to different conditioning assumptions for their forecasts. The evolution of the Bank’s MPR forecasts reflects a sequence of judgements made by the MPC about the likely outlook for demand (see Key judgement 1 in Section 1). The final data points refer to the October 2023 average forecast from HMT’s survey of independent forecasters and projections from this Report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96139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Dashed line shows the latest Bank forecast for total real housing investment. Private existing dwellings investment captures improvements, repair and maintenance of existing dwellings. The other category mostly comprises dwelling investment in existing and new dwellings for non-financial public corporations. The final data outturns refer to 2023 Q2 and the final forecast period is 2026 Q4.</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57034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Results are based on responses to the question: ‘Which of the following, if any, will be the main concern for your business?’ for the following month. Some months’ data have two results, where the survey has asked for that month in more than one wave. Where that is the case, the results have been averaged. Results are weighted to match the count of all businesses with 10 or more employees. The final data points refer to October 2023.</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220466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b="1" dirty="0">
                <a:effectLst/>
                <a:latin typeface="Arial" panose="020B0604020202020204" pitchFamily="34" charset="0"/>
                <a:ea typeface="Calibri" panose="020F0502020204030204" pitchFamily="34" charset="0"/>
                <a:cs typeface="Calibri" panose="020F0502020204030204" pitchFamily="34" charset="0"/>
              </a:rPr>
            </a:br>
            <a:br>
              <a:rPr lang="en-GB" sz="1800" b="1"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Contributions to real labour income growth are approximations calculated as the growth rate of the individual series and so do not exactly sum to the total. Prices are measured using the three-month average seasonally adjusted CPI index. Wages are defined as seasonally adjusted whole economy total average weekly earnings. The recent contributions from employment growth may be affected by additional uncertainties around interpreting official estimates of labour market activity (see Box B for more detail). The final data points refer to July 2023.</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a:t>
            </a:r>
            <a:r>
              <a:rPr lang="en-GB" sz="1800">
                <a:effectLst/>
                <a:latin typeface="Arial" panose="020B0604020202020204" pitchFamily="34" charset="0"/>
                <a:ea typeface="Calibri" panose="020F0502020204030204" pitchFamily="34" charset="0"/>
                <a:cs typeface="Calibri" panose="020F0502020204030204" pitchFamily="34" charset="0"/>
              </a:rPr>
              <a:t>calculations.</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970752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OBR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Forecast as of March 2023. The cyclically adjusted primary deficit measures government expenditure excluding interest costs net of government revenue, adjusted for the economic cycle by the OBR. It is presented as a share of GDP consistent with the latest available ONS GDP data to the OBR at the time of its publication (Quarterly National Accounts published 30 June 2023). Cumulative policy measures since March 2020 is the total of the OBR estimate of the impact of government policies announced at successive fiscal events on public sector net borrowing, measured in nominal terms. The final data points refer to the 2027–28 financial year.</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895587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dashed orange line shows a simple trend growth path based on average growth between 2010 and 2019. Household income is defined as nominal post-tax household and non-profit institutions serving households disposable income. The final data point refers to 2023 Q2.</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733161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NMG Consulting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Results show responses to the survey question: ‘As a result of any changes in income or spending, would you say that your household has saved more, less, or the same over the last six months compared with how much you usually save?’. Respondents who indicated having a different saving pattern to normal were asked a follow-up question. If they saved less than usual, they were asked if that would continue. And if they saved more than usual, they were asked if that would continue. Respondents saving around their usual rate over the past six months are excluded from the chart. The survey results were collected between 30 August and 19 September.</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796182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cash-based savings ratio excludes transactions which are imputed and unobserved by households, for example the imputed value gained by owner-occupiers from living in their home. The final outturn data is for 2023 Q2 and the final forecast value is for 2026 Q4.</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9278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OIS rates are the overnight index swap rates and represent market expectations for Bank Rate. Data up to 24 October 2023 are included. Estimates show the output from the standard treatment of the impact of changes in Bank Rate and Bank Rate expectations in the Bank’s forecasting models. Both the overall total impact and the individual channel estimates are uncertain and could be higher or lower than presented here. The ‘Mortgage cash flow’ bars include some effect from intertemporal substitution where higher interest rates shift incentives to consume later than otherwise would be the case. The ‘Other’ bars show the net effect of changes in Bank Rate excluding the direct mortgage cash-flow channel, intertemporal substitution and broader housing effects.</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154135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NMG Consulting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Results are based on responses to the following questions: ‘What impact has this rise in interest rates had on your household finances in the last twelve months?’ and ‘What impact do you expect the rise in interest rates to have on your household finances in the next twelve months?’. Mortgagor and renter households are restricted to those who do not have positive net savings. The net savers group includes all housing tenures. The survey results were collected between 30 August and 19 September.</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69760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Nationwide, ONS, Refinitiv Eikon from LSEG, Rightmove.co.uk, S&amp;P Global/Halifax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for the ONS UK House Price Index is August 2023. Halifax, Nationwide and Rightmove data are advanced to reflect the respective timing of each data source in the house-buying process.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6417874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2023</a:t>
            </a:r>
          </a:p>
          <a:p>
            <a:r>
              <a:rPr lang="en-GB" dirty="0"/>
              <a:t>In focus – The outlook for demand</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3.9: Some measures of nominal house prices have fallen somewhat in recent months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he official data shows house prices have flatlined since late 2022. But forward looking indicators point to falling prices.">
            <a:extLst>
              <a:ext uri="{FF2B5EF4-FFF2-40B4-BE49-F238E27FC236}">
                <a16:creationId xmlns:a16="http://schemas.microsoft.com/office/drawing/2014/main" id="{071D933F-1404-D1F1-240B-4F6AE8079A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869" y="1752600"/>
            <a:ext cx="11172865" cy="4370614"/>
          </a:xfrm>
          <a:prstGeom prst="rect">
            <a:avLst/>
          </a:prstGeom>
        </p:spPr>
      </p:pic>
    </p:spTree>
    <p:extLst>
      <p:ext uri="{BB962C8B-B14F-4D97-AF65-F5344CB8AC3E}">
        <p14:creationId xmlns:p14="http://schemas.microsoft.com/office/powerpoint/2010/main" val="3162657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3.10: Housing investment has fallen since early 2022, with lower investment in new dwellings and lower transfer costs the key drivers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housing investment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Housing investment fell during the financial crisis – driven by private new dwellings. It has fallen since 2022 and that is projected to continue. ">
            <a:extLst>
              <a:ext uri="{FF2B5EF4-FFF2-40B4-BE49-F238E27FC236}">
                <a16:creationId xmlns:a16="http://schemas.microsoft.com/office/drawing/2014/main" id="{661A5FD7-940E-F5EF-0272-E865C5562B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095" y="1752599"/>
            <a:ext cx="11277600" cy="4467815"/>
          </a:xfrm>
          <a:prstGeom prst="rect">
            <a:avLst/>
          </a:prstGeom>
        </p:spPr>
      </p:pic>
    </p:spTree>
    <p:extLst>
      <p:ext uri="{BB962C8B-B14F-4D97-AF65-F5344CB8AC3E}">
        <p14:creationId xmlns:p14="http://schemas.microsoft.com/office/powerpoint/2010/main" val="3760072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3.11: Concerns around interest rates are rising but remain below other factors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Proportion of businesses reporting select issues as the main concern for the business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Inflation and energy prices were the top concern for around 60% of businesses in 2022. That has now fallen to below 40%.">
            <a:extLst>
              <a:ext uri="{FF2B5EF4-FFF2-40B4-BE49-F238E27FC236}">
                <a16:creationId xmlns:a16="http://schemas.microsoft.com/office/drawing/2014/main" id="{DA3C7194-8435-1082-CBCC-5CFFA34744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996" y="2106708"/>
            <a:ext cx="10876008" cy="4275042"/>
          </a:xfrm>
          <a:prstGeom prst="rect">
            <a:avLst/>
          </a:prstGeom>
        </p:spPr>
      </p:pic>
    </p:spTree>
    <p:extLst>
      <p:ext uri="{BB962C8B-B14F-4D97-AF65-F5344CB8AC3E}">
        <p14:creationId xmlns:p14="http://schemas.microsoft.com/office/powerpoint/2010/main" val="2783031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912814"/>
          </a:xfrm>
        </p:spPr>
        <p:txBody>
          <a:bodyPr/>
          <a:lstStyle/>
          <a:p>
            <a:r>
              <a:rPr lang="en-GB" dirty="0">
                <a:latin typeface="Arial" panose="020B0604020202020204" pitchFamily="34" charset="0"/>
                <a:cs typeface="Arial" panose="020B0604020202020204" pitchFamily="34" charset="0"/>
              </a:rPr>
              <a:t>Chart 3.1: Forecasters have consistently revised up expectations for 2023 GDP growth over the past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Evolution of forecasts for 2023 calendar year GDP growth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he average forecast for GDP growth in 2023 was below -0.5% until April. Since then, both the Bank of England and other forecasts have been revising forecasts upwards.">
            <a:extLst>
              <a:ext uri="{FF2B5EF4-FFF2-40B4-BE49-F238E27FC236}">
                <a16:creationId xmlns:a16="http://schemas.microsoft.com/office/drawing/2014/main" id="{A88895C1-3EF7-8B5F-7A60-2AD1964C66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040" y="1752600"/>
            <a:ext cx="11179920" cy="3981022"/>
          </a:xfrm>
          <a:prstGeom prst="rect">
            <a:avLst/>
          </a:prstGeom>
        </p:spPr>
      </p:pic>
    </p:spTree>
    <p:extLst>
      <p:ext uri="{BB962C8B-B14F-4D97-AF65-F5344CB8AC3E}">
        <p14:creationId xmlns:p14="http://schemas.microsoft.com/office/powerpoint/2010/main" val="2637908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3.2: A resilient labour market and a fall in energy prices have supported an improvement in household real income growth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real labour income growth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Income growth turned negative in 2022, driven by rising prices. Nominal wages and employment have positively contributed.">
            <a:extLst>
              <a:ext uri="{FF2B5EF4-FFF2-40B4-BE49-F238E27FC236}">
                <a16:creationId xmlns:a16="http://schemas.microsoft.com/office/drawing/2014/main" id="{86F9B4A1-2899-C1E3-2DD2-8927AF79C7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752599"/>
            <a:ext cx="11266800" cy="4491111"/>
          </a:xfrm>
          <a:prstGeom prst="rect">
            <a:avLst/>
          </a:prstGeom>
        </p:spPr>
      </p:pic>
    </p:spTree>
    <p:extLst>
      <p:ext uri="{BB962C8B-B14F-4D97-AF65-F5344CB8AC3E}">
        <p14:creationId xmlns:p14="http://schemas.microsoft.com/office/powerpoint/2010/main" val="323405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3.3: Support from fiscal policy is expected to fall in the coming years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fiscal support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7" name="Picture 6" descr="Fiscal support during the pandemic peaked at twice the previous highest level. But that support is falling and turns negative in 2026–27.">
            <a:extLst>
              <a:ext uri="{FF2B5EF4-FFF2-40B4-BE49-F238E27FC236}">
                <a16:creationId xmlns:a16="http://schemas.microsoft.com/office/drawing/2014/main" id="{0E06AA23-EAA6-9A73-11CB-D5C95D1394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11215"/>
            <a:ext cx="11223186" cy="4720163"/>
          </a:xfrm>
          <a:prstGeom prst="rect">
            <a:avLst/>
          </a:prstGeom>
        </p:spPr>
      </p:pic>
    </p:spTree>
    <p:extLst>
      <p:ext uri="{BB962C8B-B14F-4D97-AF65-F5344CB8AC3E}">
        <p14:creationId xmlns:p14="http://schemas.microsoft.com/office/powerpoint/2010/main" val="3815450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3.4: In aggregate, households built up additional savings during the pandemic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deposits growth since 2010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Household deposits grew at a broadly steady pace between 2010 and 2020, before rising during the pandemic.">
            <a:extLst>
              <a:ext uri="{FF2B5EF4-FFF2-40B4-BE49-F238E27FC236}">
                <a16:creationId xmlns:a16="http://schemas.microsoft.com/office/drawing/2014/main" id="{7E7BE49C-7A86-4553-9F41-1FD6D7D94F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3146" y="1728108"/>
            <a:ext cx="9486366" cy="4674571"/>
          </a:xfrm>
          <a:prstGeom prst="rect">
            <a:avLst/>
          </a:prstGeom>
        </p:spPr>
      </p:pic>
    </p:spTree>
    <p:extLst>
      <p:ext uri="{BB962C8B-B14F-4D97-AF65-F5344CB8AC3E}">
        <p14:creationId xmlns:p14="http://schemas.microsoft.com/office/powerpoint/2010/main" val="4213906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3.5: Fewer households are expecting to save less than usual in the next six months than was the case over the past six months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households reporting changes in their rate of saving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wice as many households saved less than usual in the past six months as saved more.">
            <a:extLst>
              <a:ext uri="{FF2B5EF4-FFF2-40B4-BE49-F238E27FC236}">
                <a16:creationId xmlns:a16="http://schemas.microsoft.com/office/drawing/2014/main" id="{9D0F4F15-6C94-421B-ECB9-AD8924374A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201" y="1752600"/>
            <a:ext cx="10084339" cy="4648200"/>
          </a:xfrm>
          <a:prstGeom prst="rect">
            <a:avLst/>
          </a:prstGeom>
        </p:spPr>
      </p:pic>
    </p:spTree>
    <p:extLst>
      <p:ext uri="{BB962C8B-B14F-4D97-AF65-F5344CB8AC3E}">
        <p14:creationId xmlns:p14="http://schemas.microsoft.com/office/powerpoint/2010/main" val="1196670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3.6: The aggregate saving rate is expected to be broadly unchanged over the next three years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Aggregate saving ratio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Savings rates fell gradually after the financial crisis, before spiking in the pandemic.">
            <a:extLst>
              <a:ext uri="{FF2B5EF4-FFF2-40B4-BE49-F238E27FC236}">
                <a16:creationId xmlns:a16="http://schemas.microsoft.com/office/drawing/2014/main" id="{F3E3C380-53CF-D5EB-328C-2ED650CDD9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69" y="1752600"/>
            <a:ext cx="11367831" cy="4504910"/>
          </a:xfrm>
          <a:prstGeom prst="rect">
            <a:avLst/>
          </a:prstGeom>
        </p:spPr>
      </p:pic>
    </p:spTree>
    <p:extLst>
      <p:ext uri="{BB962C8B-B14F-4D97-AF65-F5344CB8AC3E}">
        <p14:creationId xmlns:p14="http://schemas.microsoft.com/office/powerpoint/2010/main" val="1282082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3.7: Increases in interest rates are expected to continue to reduce consumption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impact of changes in OIS yield curve since August 2021 on the level of consumption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he impact of interest rates is expected to grow over time with broader housing effects the biggest component of that growth.">
            <a:extLst>
              <a:ext uri="{FF2B5EF4-FFF2-40B4-BE49-F238E27FC236}">
                <a16:creationId xmlns:a16="http://schemas.microsoft.com/office/drawing/2014/main" id="{222D4B61-7B13-8861-593F-52F603957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671" y="2135467"/>
            <a:ext cx="10080257" cy="4265333"/>
          </a:xfrm>
          <a:prstGeom prst="rect">
            <a:avLst/>
          </a:prstGeom>
        </p:spPr>
      </p:pic>
    </p:spTree>
    <p:extLst>
      <p:ext uri="{BB962C8B-B14F-4D97-AF65-F5344CB8AC3E}">
        <p14:creationId xmlns:p14="http://schemas.microsoft.com/office/powerpoint/2010/main" val="392410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3.8: More borrower households report a negative impact on their finances from higher interest rates than saver households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Net balance of households reporting a positive versus negative impact of higher interest rates on their finances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A net balance of a third of net borrower households report negative impacts from rising interest rates.">
            <a:extLst>
              <a:ext uri="{FF2B5EF4-FFF2-40B4-BE49-F238E27FC236}">
                <a16:creationId xmlns:a16="http://schemas.microsoft.com/office/drawing/2014/main" id="{E89C027C-C6E0-D488-6FEA-F0E9E9A3EC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775" y="2124560"/>
            <a:ext cx="10832449" cy="4257190"/>
          </a:xfrm>
          <a:prstGeom prst="rect">
            <a:avLst/>
          </a:prstGeom>
        </p:spPr>
      </p:pic>
    </p:spTree>
    <p:extLst>
      <p:ext uri="{BB962C8B-B14F-4D97-AF65-F5344CB8AC3E}">
        <p14:creationId xmlns:p14="http://schemas.microsoft.com/office/powerpoint/2010/main" val="3403103547"/>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2178</TotalTime>
  <Words>1448</Words>
  <Application>Microsoft Office PowerPoint</Application>
  <PresentationFormat>Widescreen</PresentationFormat>
  <Paragraphs>36</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Century Gothic</vt:lpstr>
      <vt:lpstr>Bank LINKS Template</vt:lpstr>
      <vt:lpstr>PowerPoint Presentation</vt:lpstr>
      <vt:lpstr>Chart 3.1: Forecasters have consistently revised up expectations for 2023 GDP growth over the past year Evolution of forecasts for 2023 calendar year GDP growth (a)</vt:lpstr>
      <vt:lpstr>Chart 3.2: A resilient labour market and a fall in energy prices have supported an improvement in household real income growth  Annual real labour income growth (a)</vt:lpstr>
      <vt:lpstr>Chart 3.3: Support from fiscal policy is expected to fall in the coming years  Measures of fiscal support (a)</vt:lpstr>
      <vt:lpstr>Chart 3.4: In aggregate, households built up additional savings during the pandemic  Household deposits growth since 2010 (a)</vt:lpstr>
      <vt:lpstr>Chart 3.5: Fewer households are expecting to save less than usual in the next six months than was the case over the past six months  Share of households reporting changes in their rate of saving (a)</vt:lpstr>
      <vt:lpstr>Chart 3.6: The aggregate saving rate is expected to be broadly unchanged over the next three years  Aggregate saving ratio (a)</vt:lpstr>
      <vt:lpstr>Chart 3.7: Increases in interest rates are expected to continue to reduce consumption  Estimated impact of changes in OIS yield curve since August 2021 on the level of consumption (a)</vt:lpstr>
      <vt:lpstr>Chart 3.8: More borrower households report a negative impact on their finances from higher interest rates than saver households   Net balance of households reporting a positive versus negative impact of higher interest rates on their finances (a)</vt:lpstr>
      <vt:lpstr>Chart 3.9: Some measures of nominal house prices have fallen somewhat in recent months   House price indices (a)</vt:lpstr>
      <vt:lpstr>Chart 3.10: Housing investment has fallen since early 2022, with lower investment in new dwellings and lower transfer costs the key drivers   Real housing investment (a)</vt:lpstr>
      <vt:lpstr>Chart 3.11: Concerns around interest rates are rising but remain below other factors   Proportion of businesses reporting select issues as the main concern for the business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2023</dc:title>
  <dc:subject>Section 3: In focus – The outlook for demand</dc:subject>
  <dc:creator>Bank of England</dc:creator>
  <cp:lastModifiedBy>Martyn, Helen</cp:lastModifiedBy>
  <cp:revision>153</cp:revision>
  <dcterms:created xsi:type="dcterms:W3CDTF">2022-03-15T15:50:20Z</dcterms:created>
  <dcterms:modified xsi:type="dcterms:W3CDTF">2023-11-01T10:11:04Z</dcterms:modified>
</cp:coreProperties>
</file>