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31"/>
  </p:notesMasterIdLst>
  <p:sldIdLst>
    <p:sldId id="415" r:id="rId2"/>
    <p:sldId id="509" r:id="rId3"/>
    <p:sldId id="510" r:id="rId4"/>
    <p:sldId id="511" r:id="rId5"/>
    <p:sldId id="512" r:id="rId6"/>
    <p:sldId id="513" r:id="rId7"/>
    <p:sldId id="514" r:id="rId8"/>
    <p:sldId id="515" r:id="rId9"/>
    <p:sldId id="516" r:id="rId10"/>
    <p:sldId id="517" r:id="rId11"/>
    <p:sldId id="518" r:id="rId12"/>
    <p:sldId id="519" r:id="rId13"/>
    <p:sldId id="520" r:id="rId14"/>
    <p:sldId id="521" r:id="rId15"/>
    <p:sldId id="522" r:id="rId16"/>
    <p:sldId id="523" r:id="rId17"/>
    <p:sldId id="524" r:id="rId18"/>
    <p:sldId id="525" r:id="rId19"/>
    <p:sldId id="526" r:id="rId20"/>
    <p:sldId id="527" r:id="rId21"/>
    <p:sldId id="528" r:id="rId22"/>
    <p:sldId id="529" r:id="rId23"/>
    <p:sldId id="481" r:id="rId24"/>
    <p:sldId id="530" r:id="rId25"/>
    <p:sldId id="531" r:id="rId26"/>
    <p:sldId id="532" r:id="rId27"/>
    <p:sldId id="533" r:id="rId28"/>
    <p:sldId id="535" r:id="rId29"/>
    <p:sldId id="536"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76" autoAdjust="0"/>
    <p:restoredTop sz="72909" autoAdjust="0"/>
  </p:normalViewPr>
  <p:slideViewPr>
    <p:cSldViewPr snapToGrid="0" showGuides="1">
      <p:cViewPr varScale="1">
        <p:scale>
          <a:sx n="68" d="100"/>
          <a:sy n="68" d="100"/>
        </p:scale>
        <p:origin x="66" y="396"/>
      </p:cViewPr>
      <p:guideLst/>
    </p:cSldViewPr>
  </p:slideViewPr>
  <p:notesTextViewPr>
    <p:cViewPr>
      <p:scale>
        <a:sx n="3" d="2"/>
        <a:sy n="3" d="2"/>
      </p:scale>
      <p:origin x="0" y="0"/>
    </p:cViewPr>
  </p:notesTextViewPr>
  <p:sorterViewPr>
    <p:cViewPr>
      <p:scale>
        <a:sx n="110" d="100"/>
        <a:sy n="110" d="100"/>
      </p:scale>
      <p:origin x="0" y="-1068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02/11/2023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4045210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S&amp;P Global/CIPS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A reading of above 50 indicates an increase on the previous month while a reading below 50 indicates a fall. Dashed lines represent the long-run series averages, calculated from January 1998 for the current output and new orders series and July 2012 for the output expectations series. Latest data are flash estimates for October 2023.</a:t>
            </a:r>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35837024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Agents, HMRC, KPMG/REC/S&amp;P Global UK Report on Jobs, Lloyds Business Barometer, ONS, S&amp;P Global/CIPS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ONS employment growth is the change in headline employment level for people aged 16+ over the value three months earlier. Employment indicators include data from: ONS/HMRC Pay As You Earn (the three-month change in the monthly number of PAYE employees), the Bank’s Agents (employment intentions over the next six months); KPMG/REC/S&amp;P Global (weighting together the temporary and permanent staff placements series); Lloyds Business Barometer (balance of higher staffing levels over next 12 months); and S&amp;P Global/CIPS (PMI composite employment index). The surveys and Agents’ scores have varying samples and questions but have been mean and variance adjusted to match the ONS employment growth series between 2000 and 2019, and are therefore shown consistent with the three-month on three-month growth rate. The final data point for ONS employment growth is the three months to August 2023.</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(b) The LFS employment growth series shown here uses official LFS estimates to June 2023 and thereafter uses the ONS’s experimental alternative labour market statistics (based on HMRC payrolls data). See Box B for further information.</a:t>
            </a:r>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41008928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Agents, HMRC, KPMG/REC/S&amp;P Global UK Report on Jobs, Lloyds Business Barometer, ONS, S&amp;P Global/CIPS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LFS employment growth is the change in headline employment level for people aged 16+ over the value in the previous quarter. Latest data point is for 2023 Q2.</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(b) Bank staff’s indicator-based model of near-term employment growth uses mixed-data sampling (or MIDAS) techniques (see </a:t>
            </a:r>
            <a:r>
              <a:rPr lang="en-GB" sz="1800" dirty="0" err="1">
                <a:effectLst/>
                <a:latin typeface="Arial" panose="020B0604020202020204" pitchFamily="34" charset="0"/>
                <a:ea typeface="Calibri" panose="020F0502020204030204" pitchFamily="34" charset="0"/>
                <a:cs typeface="Calibri" panose="020F0502020204030204" pitchFamily="34" charset="0"/>
              </a:rPr>
              <a:t>Daniell</a:t>
            </a:r>
            <a:r>
              <a:rPr lang="en-GB" sz="1800" dirty="0">
                <a:effectLst/>
                <a:latin typeface="Arial" panose="020B0604020202020204" pitchFamily="34" charset="0"/>
                <a:ea typeface="Calibri" panose="020F0502020204030204" pitchFamily="34" charset="0"/>
                <a:cs typeface="Calibri" panose="020F0502020204030204" pitchFamily="34" charset="0"/>
              </a:rPr>
              <a:t> and Moreira (2023) for more detail). A range of indicators inform the model, including series from the Bank of England Agents, the Lloyds Business Barometer, ONS/HMRC PAYE payrolls, S&amp;P Global/CIPS purchasing managers’ index and the KPMG/REC UK Report on Jobs. Indicators are weighted together according to their relative forecast performance in the recent past. Diamonds represent projections for 2023 Q3 and Q4.</a:t>
            </a:r>
          </a:p>
        </p:txBody>
      </p:sp>
      <p:sp>
        <p:nvSpPr>
          <p:cNvPr id="4" name="Slide Number Placeholder 3"/>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15529478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Latest data points are for the three months to August 2023. The LFS unemployment series shown in these charts use the official LFS estimates to June 2023 and thereafter use the ONS’s experimental alternative labour market statistics (based on claimant count data). See Box B for further information. </a:t>
            </a:r>
          </a:p>
        </p:txBody>
      </p:sp>
      <p:sp>
        <p:nvSpPr>
          <p:cNvPr id="4" name="Slide Number Placeholder 3"/>
          <p:cNvSpPr>
            <a:spLocks noGrp="1"/>
          </p:cNvSpPr>
          <p:nvPr>
            <p:ph type="sldNum" sz="quarter" idx="5"/>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341307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DMP Survey, Indeed Hiring Lab,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adjusted HMRC Real Time Information (RTI) measure strips out pay in sectors with a high share of public workers, such as public administration and defence, social security, education, health and social work, to proxy private sector wage developments. In contrast to the AWE measure of private sector regular pay, RTI data include bonus payments. The latest data are for August 2023 (ONS private sector regular pay), September 2023 (HMRC RTI and Indeed Wage Tracker) and October 2023 (Bank DMP) respectively. </a:t>
            </a:r>
          </a:p>
        </p:txBody>
      </p:sp>
      <p:sp>
        <p:nvSpPr>
          <p:cNvPr id="4" name="Slide Number Placeholder 3"/>
          <p:cNvSpPr>
            <a:spLocks noGrp="1"/>
          </p:cNvSpPr>
          <p:nvPr>
            <p:ph type="sldNum" sz="quarter" idx="5"/>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35649229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Wage equation based on Yellen (2017). Private sector regular pay growth is Bank staff’s estimate of underlying pay growth between January 2020 and March 2022 and ONS private sector regular pay growth otherwise. Short-term inflation expectations are based on the Barclays Basix Index and the YouGov/Citigroup one year ahead measure of household inflation expectations and projected forward based on a Bayesian VAR estimation. Slack is based on the MPC’s estimate of the vacancies to unemployment ratio. Productivity growth is based on long-run market sector productivity growth per head. The unexplained component is the residual. Data are to 2023 Q2, projections are for 2023 Q3 to 2024 Q1.</a:t>
            </a:r>
          </a:p>
        </p:txBody>
      </p:sp>
      <p:sp>
        <p:nvSpPr>
          <p:cNvPr id="4" name="Slide Number Placeholder 3"/>
          <p:cNvSpPr>
            <a:spLocks noGrp="1"/>
          </p:cNvSpPr>
          <p:nvPr>
            <p:ph type="sldNum" sz="quarter" idx="5"/>
          </p:nvPr>
        </p:nvSpPr>
        <p:spPr/>
        <p:txBody>
          <a:bodyPr/>
          <a:lstStyle/>
          <a:p>
            <a:fld id="{2F5E53B0-EFB7-4B0E-B012-E676534541B5}" type="slidenum">
              <a:rPr lang="en-GB" smtClean="0"/>
              <a:t>15</a:t>
            </a:fld>
            <a:endParaRPr lang="en-GB"/>
          </a:p>
        </p:txBody>
      </p:sp>
    </p:spTree>
    <p:extLst>
      <p:ext uri="{BB962C8B-B14F-4D97-AF65-F5344CB8AC3E}">
        <p14:creationId xmlns:p14="http://schemas.microsoft.com/office/powerpoint/2010/main" val="38354325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DMP Survey, KPMG/REC/S&amp;P Global UK Report on Jobs, ONS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Definitions of wage growth vary between each of the measures. Private sector regular pay growth is Bank staff’s estimate of underlying pay growth between January 2020 and November 2022 and ONS private sector regular pay growth otherwise. REC shows average starting salaries for permanent staff compared to the previous month. The REC index is mean-variance adjusted to ONS private sector regular pay growth over March 2001–19 and is advanced by 12 months, which coincides with the greatest correlation with private sector regular pay growth. The Agents’ contacts expected range is based on early indications on pay settlements in 2024. Latest data points are September 2023 for the REC index, and the three months to August 2023 for private sector regular pay. Pay growth projections are for 2023 Q4 and 2024 Q1. </a:t>
            </a:r>
          </a:p>
        </p:txBody>
      </p:sp>
      <p:sp>
        <p:nvSpPr>
          <p:cNvPr id="4" name="Slide Number Placeholder 3"/>
          <p:cNvSpPr>
            <a:spLocks noGrp="1"/>
          </p:cNvSpPr>
          <p:nvPr>
            <p:ph type="sldNum" sz="quarter" idx="5"/>
          </p:nvPr>
        </p:nvSpPr>
        <p:spPr/>
        <p:txBody>
          <a:bodyPr/>
          <a:lstStyle/>
          <a:p>
            <a:fld id="{2F5E53B0-EFB7-4B0E-B012-E676534541B5}" type="slidenum">
              <a:rPr lang="en-GB" smtClean="0"/>
              <a:t>16</a:t>
            </a:fld>
            <a:endParaRPr lang="en-GB"/>
          </a:p>
        </p:txBody>
      </p:sp>
    </p:spTree>
    <p:extLst>
      <p:ext uri="{BB962C8B-B14F-4D97-AF65-F5344CB8AC3E}">
        <p14:creationId xmlns:p14="http://schemas.microsoft.com/office/powerpoint/2010/main" val="10967197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Department for Energy Security and Net Zero, ONS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Figures in parentheses are CPI basket weights in 2023. Data to September 2023. Bank staff projections from October 2023 to March 2024. Fuels and lubricants estimates use Department for Energy Security and Net Zero petrol price data for October 2023 and then are based on the sterling oil futures curve.</a:t>
            </a:r>
          </a:p>
        </p:txBody>
      </p:sp>
      <p:sp>
        <p:nvSpPr>
          <p:cNvPr id="4" name="Slide Number Placeholder 3"/>
          <p:cNvSpPr>
            <a:spLocks noGrp="1"/>
          </p:cNvSpPr>
          <p:nvPr>
            <p:ph type="sldNum" sz="quarter" idx="5"/>
          </p:nvPr>
        </p:nvSpPr>
        <p:spPr/>
        <p:txBody>
          <a:bodyPr/>
          <a:lstStyle/>
          <a:p>
            <a:fld id="{2F5E53B0-EFB7-4B0E-B012-E676534541B5}" type="slidenum">
              <a:rPr lang="en-GB" smtClean="0"/>
              <a:t>17</a:t>
            </a:fld>
            <a:endParaRPr lang="en-GB"/>
          </a:p>
        </p:txBody>
      </p:sp>
    </p:spTree>
    <p:extLst>
      <p:ext uri="{BB962C8B-B14F-4D97-AF65-F5344CB8AC3E}">
        <p14:creationId xmlns:p14="http://schemas.microsoft.com/office/powerpoint/2010/main" val="11194982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output PPI series is the headline ONS measure for manufacturing output producer prices. The PPI series has been mean and variance adjusted to match the corresponding CPI series between 2012 and 2019. The latest data point is September 2023 and the projection is to March 2024. </a:t>
            </a:r>
          </a:p>
        </p:txBody>
      </p:sp>
      <p:sp>
        <p:nvSpPr>
          <p:cNvPr id="4" name="Slide Number Placeholder 3"/>
          <p:cNvSpPr>
            <a:spLocks noGrp="1"/>
          </p:cNvSpPr>
          <p:nvPr>
            <p:ph type="sldNum" sz="quarter" idx="5"/>
          </p:nvPr>
        </p:nvSpPr>
        <p:spPr/>
        <p:txBody>
          <a:bodyPr/>
          <a:lstStyle/>
          <a:p>
            <a:fld id="{2F5E53B0-EFB7-4B0E-B012-E676534541B5}" type="slidenum">
              <a:rPr lang="en-GB" smtClean="0"/>
              <a:t>18</a:t>
            </a:fld>
            <a:endParaRPr lang="en-GB"/>
          </a:p>
        </p:txBody>
      </p:sp>
    </p:spTree>
    <p:extLst>
      <p:ext uri="{BB962C8B-B14F-4D97-AF65-F5344CB8AC3E}">
        <p14:creationId xmlns:p14="http://schemas.microsoft.com/office/powerpoint/2010/main" val="39348185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methodology for an aggregate underlying inflation measure is set out in </a:t>
            </a:r>
            <a:r>
              <a:rPr lang="en-GB" sz="1800" dirty="0" err="1">
                <a:effectLst/>
                <a:latin typeface="Arial" panose="020B0604020202020204" pitchFamily="34" charset="0"/>
                <a:ea typeface="Calibri" panose="020F0502020204030204" pitchFamily="34" charset="0"/>
                <a:cs typeface="Calibri" panose="020F0502020204030204" pitchFamily="34" charset="0"/>
              </a:rPr>
              <a:t>Potjagailo</a:t>
            </a:r>
            <a:r>
              <a:rPr lang="en-GB" sz="1800" dirty="0">
                <a:effectLst/>
                <a:latin typeface="Arial" panose="020B0604020202020204" pitchFamily="34" charset="0"/>
                <a:ea typeface="Calibri" panose="020F0502020204030204" pitchFamily="34" charset="0"/>
                <a:cs typeface="Calibri" panose="020F0502020204030204" pitchFamily="34" charset="0"/>
              </a:rPr>
              <a:t> et al (2022). The underlying services inflation measure shown here focuses on </a:t>
            </a:r>
            <a:r>
              <a:rPr lang="en-GB" sz="1800" dirty="0" err="1">
                <a:effectLst/>
                <a:latin typeface="Arial" panose="020B0604020202020204" pitchFamily="34" charset="0"/>
                <a:ea typeface="Calibri" panose="020F0502020204030204" pitchFamily="34" charset="0"/>
                <a:cs typeface="Calibri" panose="020F0502020204030204" pitchFamily="34" charset="0"/>
              </a:rPr>
              <a:t>comovement</a:t>
            </a:r>
            <a:r>
              <a:rPr lang="en-GB" sz="1800" dirty="0">
                <a:effectLst/>
                <a:latin typeface="Arial" panose="020B0604020202020204" pitchFamily="34" charset="0"/>
                <a:ea typeface="Calibri" panose="020F0502020204030204" pitchFamily="34" charset="0"/>
                <a:cs typeface="Calibri" panose="020F0502020204030204" pitchFamily="34" charset="0"/>
              </a:rPr>
              <a:t> in the prices of services items rather than all items. The inflation rate of each item is disentangled into a common component and idiosyncratic fluctuations using a dynamic factor model. In a second step, the common components of individual services price items are aggregated into the underlying services inflation measure using the CPI item weights. The latest data are for September 2023, the projection is to March 2024. </a:t>
            </a:r>
          </a:p>
        </p:txBody>
      </p:sp>
      <p:sp>
        <p:nvSpPr>
          <p:cNvPr id="4" name="Slide Number Placeholder 3"/>
          <p:cNvSpPr>
            <a:spLocks noGrp="1"/>
          </p:cNvSpPr>
          <p:nvPr>
            <p:ph type="sldNum" sz="quarter" idx="5"/>
          </p:nvPr>
        </p:nvSpPr>
        <p:spPr/>
        <p:txBody>
          <a:bodyPr/>
          <a:lstStyle/>
          <a:p>
            <a:fld id="{2F5E53B0-EFB7-4B0E-B012-E676534541B5}" type="slidenum">
              <a:rPr lang="en-GB" smtClean="0"/>
              <a:t>19</a:t>
            </a:fld>
            <a:endParaRPr lang="en-GB"/>
          </a:p>
        </p:txBody>
      </p:sp>
    </p:spTree>
    <p:extLst>
      <p:ext uri="{BB962C8B-B14F-4D97-AF65-F5344CB8AC3E}">
        <p14:creationId xmlns:p14="http://schemas.microsoft.com/office/powerpoint/2010/main" val="741358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lighter diamonds show Bank staff’s projections at the time of the August 2023 Monetary Policy Report. The darker diamonds show Bank staff’s current projections. Projections for GDP growth and the unemployment rate are quarterly and show 2023 Q3 and Q4 (August projections show Q2 to Q4). Projections for CPI inflation are monthly and show October to December 2023 (August projections show July to September 2023). GDP growth rate 2023 Q3 projections are based on official data to August, the CPI inflation figure is an outturn. For unemployment, up to 2023 Q2 the series is based on official LFS data. Beyond this point, the Committee is drawing on the collective steer from other indicators of unemployment to inform its projection.</a:t>
            </a: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30055629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Citigroup, YouGov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Data are not seasonally adjusted. ‘Short-term expectations’ refers to expectations in the next 12 months and ‘medium-term expectations’ refers to expectations five to ten years ahead. The household survey asks about expected changes in prices but does not reference a specific price index. The latest data points are for October 2023.</a:t>
            </a:r>
          </a:p>
        </p:txBody>
      </p:sp>
      <p:sp>
        <p:nvSpPr>
          <p:cNvPr id="4" name="Slide Number Placeholder 3"/>
          <p:cNvSpPr>
            <a:spLocks noGrp="1"/>
          </p:cNvSpPr>
          <p:nvPr>
            <p:ph type="sldNum" sz="quarter" idx="5"/>
          </p:nvPr>
        </p:nvSpPr>
        <p:spPr/>
        <p:txBody>
          <a:bodyPr/>
          <a:lstStyle/>
          <a:p>
            <a:fld id="{2F5E53B0-EFB7-4B0E-B012-E676534541B5}" type="slidenum">
              <a:rPr lang="en-GB" smtClean="0"/>
              <a:t>20</a:t>
            </a:fld>
            <a:endParaRPr lang="en-GB"/>
          </a:p>
        </p:txBody>
      </p:sp>
    </p:spTree>
    <p:extLst>
      <p:ext uri="{BB962C8B-B14F-4D97-AF65-F5344CB8AC3E}">
        <p14:creationId xmlns:p14="http://schemas.microsoft.com/office/powerpoint/2010/main" val="36873404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 DMP Survey.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Data are based on responses to the question: ‘What do you think the annual CPI inflation rate will be in the UK, one year from now and three years from now?’. The latest data points are for October 2023. </a:t>
            </a:r>
          </a:p>
        </p:txBody>
      </p:sp>
      <p:sp>
        <p:nvSpPr>
          <p:cNvPr id="4" name="Slide Number Placeholder 3"/>
          <p:cNvSpPr>
            <a:spLocks noGrp="1"/>
          </p:cNvSpPr>
          <p:nvPr>
            <p:ph type="sldNum" sz="quarter" idx="5"/>
          </p:nvPr>
        </p:nvSpPr>
        <p:spPr/>
        <p:txBody>
          <a:bodyPr/>
          <a:lstStyle/>
          <a:p>
            <a:fld id="{2F5E53B0-EFB7-4B0E-B012-E676534541B5}" type="slidenum">
              <a:rPr lang="en-GB" smtClean="0"/>
              <a:t>21</a:t>
            </a:fld>
            <a:endParaRPr lang="en-GB"/>
          </a:p>
        </p:txBody>
      </p:sp>
    </p:spTree>
    <p:extLst>
      <p:ext uri="{BB962C8B-B14F-4D97-AF65-F5344CB8AC3E}">
        <p14:creationId xmlns:p14="http://schemas.microsoft.com/office/powerpoint/2010/main" val="14241934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Market-derived inflation compensation rates for average UK RPI inflation over a five-year period starting five years into the future. It is derived by adjusting the five-year, five-year rate to account for UK RPI reform. From 2030, UK RPI will be aligned with the CPIH measure of consumer prices. At present, the wedge between the current definition of RPI and CPIH affects the unadjusted series. This measure is calculated by adding a scaled market-derived estimate of the impact of RPI reform onto the unadjusted rate. That is calculated as the difference between the closest one-year forward rates before and after the planned RPI reform date (currently the five-year, one-year rate and the seven-year, one-year rate) on a three-month daily rolling average basis, and the adjustment is applied to the five-year forward period impacted by the reform. The latest data point is 24 October 2023.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22</a:t>
            </a:fld>
            <a:endParaRPr lang="en-GB"/>
          </a:p>
        </p:txBody>
      </p:sp>
    </p:spTree>
    <p:extLst>
      <p:ext uri="{BB962C8B-B14F-4D97-AF65-F5344CB8AC3E}">
        <p14:creationId xmlns:p14="http://schemas.microsoft.com/office/powerpoint/2010/main" val="28260958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23</a:t>
            </a:fld>
            <a:endParaRPr lang="en-GB"/>
          </a:p>
        </p:txBody>
      </p:sp>
    </p:spTree>
    <p:extLst>
      <p:ext uri="{BB962C8B-B14F-4D97-AF65-F5344CB8AC3E}">
        <p14:creationId xmlns:p14="http://schemas.microsoft.com/office/powerpoint/2010/main" val="5968816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Dashed lines represent the 2013–19 trend in sample size and response rate if projected forward linearly. Data are to 2023 Q2, prior to the phasing out of the boost to the LFS sample size introduced by the ONS during the pandemic.</a:t>
            </a:r>
          </a:p>
        </p:txBody>
      </p:sp>
      <p:sp>
        <p:nvSpPr>
          <p:cNvPr id="4" name="Slide Number Placeholder 3"/>
          <p:cNvSpPr>
            <a:spLocks noGrp="1"/>
          </p:cNvSpPr>
          <p:nvPr>
            <p:ph type="sldNum" sz="quarter" idx="5"/>
          </p:nvPr>
        </p:nvSpPr>
        <p:spPr/>
        <p:txBody>
          <a:bodyPr/>
          <a:lstStyle/>
          <a:p>
            <a:fld id="{2F5E53B0-EFB7-4B0E-B012-E676534541B5}" type="slidenum">
              <a:rPr lang="en-GB" smtClean="0"/>
              <a:t>24</a:t>
            </a:fld>
            <a:endParaRPr lang="en-GB"/>
          </a:p>
        </p:txBody>
      </p:sp>
    </p:spTree>
    <p:extLst>
      <p:ext uri="{BB962C8B-B14F-4D97-AF65-F5344CB8AC3E}">
        <p14:creationId xmlns:p14="http://schemas.microsoft.com/office/powerpoint/2010/main" val="17449739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Indicative staff estimates are based on the ONS’s January 2023 population projections. Bars represent the change between 2019 Q4 and the three months to July 2022 in the current LFS estimates versus the indicative post-revision estimates calculated by Bank staff.</a:t>
            </a:r>
          </a:p>
        </p:txBody>
      </p:sp>
      <p:sp>
        <p:nvSpPr>
          <p:cNvPr id="4" name="Slide Number Placeholder 3"/>
          <p:cNvSpPr>
            <a:spLocks noGrp="1"/>
          </p:cNvSpPr>
          <p:nvPr>
            <p:ph type="sldNum" sz="quarter" idx="5"/>
          </p:nvPr>
        </p:nvSpPr>
        <p:spPr/>
        <p:txBody>
          <a:bodyPr/>
          <a:lstStyle/>
          <a:p>
            <a:fld id="{2F5E53B0-EFB7-4B0E-B012-E676534541B5}" type="slidenum">
              <a:rPr lang="en-GB" smtClean="0"/>
              <a:t>25</a:t>
            </a:fld>
            <a:endParaRPr lang="en-GB"/>
          </a:p>
        </p:txBody>
      </p:sp>
    </p:spTree>
    <p:extLst>
      <p:ext uri="{BB962C8B-B14F-4D97-AF65-F5344CB8AC3E}">
        <p14:creationId xmlns:p14="http://schemas.microsoft.com/office/powerpoint/2010/main" val="38282818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26</a:t>
            </a:fld>
            <a:endParaRPr lang="en-GB"/>
          </a:p>
        </p:txBody>
      </p:sp>
    </p:spTree>
    <p:extLst>
      <p:ext uri="{BB962C8B-B14F-4D97-AF65-F5344CB8AC3E}">
        <p14:creationId xmlns:p14="http://schemas.microsoft.com/office/powerpoint/2010/main" val="26119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Data are to 2023 Q2.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27</a:t>
            </a:fld>
            <a:endParaRPr lang="en-GB"/>
          </a:p>
        </p:txBody>
      </p:sp>
    </p:spTree>
    <p:extLst>
      <p:ext uri="{BB962C8B-B14F-4D97-AF65-F5344CB8AC3E}">
        <p14:creationId xmlns:p14="http://schemas.microsoft.com/office/powerpoint/2010/main" val="26297777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28</a:t>
            </a:fld>
            <a:endParaRPr lang="en-GB"/>
          </a:p>
        </p:txBody>
      </p:sp>
    </p:spTree>
    <p:extLst>
      <p:ext uri="{BB962C8B-B14F-4D97-AF65-F5344CB8AC3E}">
        <p14:creationId xmlns:p14="http://schemas.microsoft.com/office/powerpoint/2010/main" val="9874358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Taken from responses to the Agents’ survey on investment intentions. Question: ‘How are the following factors affecting your UK investment spending plans over the next 12 months compared to the past 12 months?’. </a:t>
            </a:r>
            <a:r>
              <a:rPr lang="en-GB" sz="1800">
                <a:effectLst/>
                <a:latin typeface="Arial" panose="020B0604020202020204" pitchFamily="34" charset="0"/>
                <a:ea typeface="Calibri" panose="020F0502020204030204" pitchFamily="34" charset="0"/>
                <a:cs typeface="Calibri" panose="020F0502020204030204" pitchFamily="34" charset="0"/>
              </a:rPr>
              <a:t>Reports of ‘slight’ reduction/boost were given a 50% weight relative to reports of ‘substantial’ reduction/boost when calculating these net balances.</a:t>
            </a:r>
          </a:p>
        </p:txBody>
      </p:sp>
      <p:sp>
        <p:nvSpPr>
          <p:cNvPr id="4" name="Slide Number Placeholder 3"/>
          <p:cNvSpPr>
            <a:spLocks noGrp="1"/>
          </p:cNvSpPr>
          <p:nvPr>
            <p:ph type="sldNum" sz="quarter" idx="5"/>
          </p:nvPr>
        </p:nvSpPr>
        <p:spPr/>
        <p:txBody>
          <a:bodyPr/>
          <a:lstStyle/>
          <a:p>
            <a:fld id="{2F5E53B0-EFB7-4B0E-B012-E676534541B5}" type="slidenum">
              <a:rPr lang="en-GB" smtClean="0"/>
              <a:t>29</a:t>
            </a:fld>
            <a:endParaRPr lang="en-GB"/>
          </a:p>
        </p:txBody>
      </p:sp>
    </p:spTree>
    <p:extLst>
      <p:ext uri="{BB962C8B-B14F-4D97-AF65-F5344CB8AC3E}">
        <p14:creationId xmlns:p14="http://schemas.microsoft.com/office/powerpoint/2010/main" val="4092834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Refinitiv Eikon from LSEG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See footnote (c) of Table 1.D for definition. Figures for 2023 Q3 to 2024 Q2 are Bank staff projections. These projections do not include the advance estimate of US 2023 Q3 GDP and the preliminary flash estimate of euro area 2023 Q3 GDP, which were released after the data cut-off.</a:t>
            </a: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7475767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ECB, General Administration of Customs of the People’s Republic of China, US Bureau of Economic Analysis, other national statistical agencies,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‘Rest of world’ is a weighted average of 31 countries, including China and excluding major oil exporters. Countries are weighted by their share of UK imports. The final data points refer to 2023 Q2.</a:t>
            </a: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21182377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Oil prices are Brent crude, converted to sterling. Gas prices are Bloomberg UK NBP Natural Gas Forward Day price. Dashed lines refer to respective futures curves using one-month forward prices based on the 15-day average to 24 October, while dotted lines are based on the 15-day average to 25 July. The final data points refer to futures curves at December 2026.</a:t>
            </a: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39866462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All data as of 24 October 2023. The August curves are estimated based on the 15 UK working days to 25 July 2023. The November curves are estimated using the 15 working days to 24 October 2023. Federal funds rate is the upper bound of the announced target range. ECB deposit rate is based on the date from which changes in policy rates are effective. The final data points refer to futures curves at September 2026.</a:t>
            </a: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4143184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reference rate for mortgages and fixed-rate savings bonds is the two-year overnight index swap (OIS) rate. The Bank’s quoted rates series are weighted monthly average rates advertised by all UK banks and building societies with products meeting the specific criteria. In February 2019 the method used to calculate these data was changed. For more information, see Introduction of new Quoted Rates data – </a:t>
            </a:r>
            <a:r>
              <a:rPr lang="en-GB" sz="1800" dirty="0" err="1">
                <a:effectLst/>
                <a:latin typeface="Arial" panose="020B0604020202020204" pitchFamily="34" charset="0"/>
                <a:ea typeface="Calibri" panose="020F0502020204030204" pitchFamily="34" charset="0"/>
                <a:cs typeface="Calibri" panose="020F0502020204030204" pitchFamily="34" charset="0"/>
              </a:rPr>
              <a:t>Bankstats</a:t>
            </a:r>
            <a:r>
              <a:rPr lang="en-GB" sz="1800" dirty="0">
                <a:effectLst/>
                <a:latin typeface="Arial" panose="020B0604020202020204" pitchFamily="34" charset="0"/>
                <a:ea typeface="Calibri" panose="020F0502020204030204" pitchFamily="34" charset="0"/>
                <a:cs typeface="Calibri" panose="020F0502020204030204" pitchFamily="34" charset="0"/>
              </a:rPr>
              <a:t> article. Diamonds for mortgage and saving products represent averages of daily quoted rates using data to 24 October and were provisional. OIS rate and Bank Rate show monthly averages and the respective diamonds show the average of daily rates to 24 October.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18454288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Aggregate money, excluding other financial corporations refers to M4 excluding other financial corporations (OFCs). Aggregate money and aggregate lending refer to M4 and M4 lending respectively, both excluding intermediate other financial corporations (IOFCs). OFCs are corporations engaged in financial services that are not banks nor building societies, for example insurance companies and pension funds. IOFCs are specialised entities that mainly provide intermediation services to banks and building societies. Only quarterly data are available for the aggregate money and aggregate lending series from 1998 Q4 to 2010 Q2. All other data are at a monthly frequency. The final data points refer to September 2023. For more information on these data, see Further details about M4 data, Further details about M4 excluding intermediate other financial corporations (OFCs) data and Further details about M4 lending excluding lending to intermediate other financial corporations data.</a:t>
            </a: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10398994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Diamonds show quarterly headline GDP growth. Figures for 2023 Q3 and Q4 are Bank staff projections.</a:t>
            </a: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25226067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November 2023</a:t>
            </a:r>
          </a:p>
          <a:p>
            <a:r>
              <a:rPr lang="en-GB" dirty="0"/>
              <a:t>Current economic conditions</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2.9: Some survey measures suggest economic activity growth will weaken in 2023 H2, while forward-looking measures are less pessimistic</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Survey indicators of UK output growth</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Near-term growth indicators are below the 50 'no change' mark. Forward-looking measures are a little below long-run averages.">
            <a:extLst>
              <a:ext uri="{FF2B5EF4-FFF2-40B4-BE49-F238E27FC236}">
                <a16:creationId xmlns:a16="http://schemas.microsoft.com/office/drawing/2014/main" id="{F16C4AA6-1A6C-08C2-E2AE-115CFC4515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5407" y="1854000"/>
            <a:ext cx="10181186" cy="4357868"/>
          </a:xfrm>
          <a:prstGeom prst="rect">
            <a:avLst/>
          </a:prstGeom>
        </p:spPr>
      </p:pic>
    </p:spTree>
    <p:extLst>
      <p:ext uri="{BB962C8B-B14F-4D97-AF65-F5344CB8AC3E}">
        <p14:creationId xmlns:p14="http://schemas.microsoft.com/office/powerpoint/2010/main" val="6877218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2.10: Most indicators of employment growth are softening</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Indicators of employment growth</a:t>
            </a:r>
            <a:r>
              <a:rPr lang="en-GB" b="0" baseline="30000" dirty="0">
                <a:latin typeface="Arial" panose="020B0604020202020204" pitchFamily="34" charset="0"/>
                <a:cs typeface="Arial" panose="020B0604020202020204" pitchFamily="34" charset="0"/>
              </a:rPr>
              <a:t>(a)(b)</a:t>
            </a:r>
            <a:r>
              <a:rPr lang="en-GB" b="0" dirty="0">
                <a:latin typeface="Arial" panose="020B0604020202020204" pitchFamily="34" charset="0"/>
                <a:cs typeface="Arial" panose="020B0604020202020204" pitchFamily="34" charset="0"/>
              </a:rPr>
              <a:t> </a:t>
            </a:r>
          </a:p>
        </p:txBody>
      </p:sp>
      <p:pic>
        <p:nvPicPr>
          <p:cNvPr id="4" name="Picture 3" descr="ONS employment growth has been volatile since mid-2021. Other indicators suggest employment growth will weaken in near term.">
            <a:extLst>
              <a:ext uri="{FF2B5EF4-FFF2-40B4-BE49-F238E27FC236}">
                <a16:creationId xmlns:a16="http://schemas.microsoft.com/office/drawing/2014/main" id="{C6BF7F19-4920-3934-B09D-6CB8192C94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4043" y="1476000"/>
            <a:ext cx="10443914" cy="4809134"/>
          </a:xfrm>
          <a:prstGeom prst="rect">
            <a:avLst/>
          </a:prstGeom>
        </p:spPr>
      </p:pic>
    </p:spTree>
    <p:extLst>
      <p:ext uri="{BB962C8B-B14F-4D97-AF65-F5344CB8AC3E}">
        <p14:creationId xmlns:p14="http://schemas.microsoft.com/office/powerpoint/2010/main" val="8920079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909914" cy="1313770"/>
          </a:xfrm>
        </p:spPr>
        <p:txBody>
          <a:bodyPr/>
          <a:lstStyle/>
          <a:p>
            <a:r>
              <a:rPr lang="en-GB" dirty="0">
                <a:latin typeface="Arial" panose="020B0604020202020204" pitchFamily="34" charset="0"/>
                <a:cs typeface="Arial" panose="020B0604020202020204" pitchFamily="34" charset="0"/>
              </a:rPr>
              <a:t>Chart 2.11: An indicator-based model points to flat employment in 2023 Q4</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quarterly employment growth</a:t>
            </a:r>
            <a:r>
              <a:rPr lang="en-GB" b="0" baseline="30000" dirty="0">
                <a:latin typeface="Arial" panose="020B0604020202020204" pitchFamily="34" charset="0"/>
                <a:cs typeface="Arial" panose="020B0604020202020204" pitchFamily="34" charset="0"/>
              </a:rPr>
              <a:t>(a)(b)</a:t>
            </a:r>
            <a:r>
              <a:rPr lang="en-GB" b="0" dirty="0">
                <a:latin typeface="Arial" panose="020B0604020202020204" pitchFamily="34" charset="0"/>
                <a:cs typeface="Arial" panose="020B0604020202020204" pitchFamily="34" charset="0"/>
              </a:rPr>
              <a:t> </a:t>
            </a:r>
          </a:p>
        </p:txBody>
      </p:sp>
      <p:pic>
        <p:nvPicPr>
          <p:cNvPr id="4" name="Picture 3" descr="The staff model, which combines the steer from a wide-range of indicators, points to a trend down in employment growth since late 2021.">
            <a:extLst>
              <a:ext uri="{FF2B5EF4-FFF2-40B4-BE49-F238E27FC236}">
                <a16:creationId xmlns:a16="http://schemas.microsoft.com/office/drawing/2014/main" id="{C4D39D2D-B8D9-8ECA-711D-2A9474985D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1879" y="1544400"/>
            <a:ext cx="11268242" cy="3698112"/>
          </a:xfrm>
          <a:prstGeom prst="rect">
            <a:avLst/>
          </a:prstGeom>
        </p:spPr>
      </p:pic>
    </p:spTree>
    <p:extLst>
      <p:ext uri="{BB962C8B-B14F-4D97-AF65-F5344CB8AC3E}">
        <p14:creationId xmlns:p14="http://schemas.microsoft.com/office/powerpoint/2010/main" val="2836207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2.12: The labour market remains tight, although it has loosened since mid-2022</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Vacancies to unemployment ratio and contributions to changes in vacancies to unemployment ratio since 2019 Q4</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Falls in vacancies since mid-2022 and recent unemployment rises have led to the fall in the vacancies to unemployment ratio.">
            <a:extLst>
              <a:ext uri="{FF2B5EF4-FFF2-40B4-BE49-F238E27FC236}">
                <a16:creationId xmlns:a16="http://schemas.microsoft.com/office/drawing/2014/main" id="{3919429C-AE62-C3DE-0B0B-2FEEE8FAB9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9119" y="2207679"/>
            <a:ext cx="9313762" cy="4294596"/>
          </a:xfrm>
          <a:prstGeom prst="rect">
            <a:avLst/>
          </a:prstGeom>
        </p:spPr>
      </p:pic>
    </p:spTree>
    <p:extLst>
      <p:ext uri="{BB962C8B-B14F-4D97-AF65-F5344CB8AC3E}">
        <p14:creationId xmlns:p14="http://schemas.microsoft.com/office/powerpoint/2010/main" val="40635934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2.13: Annual private sector regular pay growth stood at 8.0% in August, higher than other indicators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annual private sector wage growth</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The official ONS measure of private sector wage growth has accelerated to around 8% in recent months. Other measures of private sector wage growth have remained more stable at around 7%.">
            <a:extLst>
              <a:ext uri="{FF2B5EF4-FFF2-40B4-BE49-F238E27FC236}">
                <a16:creationId xmlns:a16="http://schemas.microsoft.com/office/drawing/2014/main" id="{C6AA73AD-D03D-FDB7-D191-5618BCAAD1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407" y="1872000"/>
            <a:ext cx="11233186" cy="4369444"/>
          </a:xfrm>
          <a:prstGeom prst="rect">
            <a:avLst/>
          </a:prstGeom>
        </p:spPr>
      </p:pic>
    </p:spTree>
    <p:extLst>
      <p:ext uri="{BB962C8B-B14F-4D97-AF65-F5344CB8AC3E}">
        <p14:creationId xmlns:p14="http://schemas.microsoft.com/office/powerpoint/2010/main" val="28083577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2.14: Easing labour market tightness and falling inflation expectations should reduce pay growth in the near term</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annual private sector regular pay growth</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Pay growth is expected to ease in the near term, driven by lower inflation expectations and less labour market tightness. ">
            <a:extLst>
              <a:ext uri="{FF2B5EF4-FFF2-40B4-BE49-F238E27FC236}">
                <a16:creationId xmlns:a16="http://schemas.microsoft.com/office/drawing/2014/main" id="{0CF35940-FD71-0ACC-49F1-25EBA1F4A9E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44993" y="1836000"/>
            <a:ext cx="8902014" cy="4693534"/>
          </a:xfrm>
          <a:prstGeom prst="rect">
            <a:avLst/>
          </a:prstGeom>
        </p:spPr>
      </p:pic>
    </p:spTree>
    <p:extLst>
      <p:ext uri="{BB962C8B-B14F-4D97-AF65-F5344CB8AC3E}">
        <p14:creationId xmlns:p14="http://schemas.microsoft.com/office/powerpoint/2010/main" val="35783070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2.15: Forward-looking indicators suggest pay growth could slow markedly in 2024</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annual wage growth</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Pay growth has been rising since 2021. Some indicators suggest wage growth will slow, reflected in the Bank's latest projection.">
            <a:extLst>
              <a:ext uri="{FF2B5EF4-FFF2-40B4-BE49-F238E27FC236}">
                <a16:creationId xmlns:a16="http://schemas.microsoft.com/office/drawing/2014/main" id="{FA3C53E0-7E91-B2BF-7397-7E90876C84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2744" y="1864800"/>
            <a:ext cx="9946512" cy="4592626"/>
          </a:xfrm>
          <a:prstGeom prst="rect">
            <a:avLst/>
          </a:prstGeom>
        </p:spPr>
      </p:pic>
    </p:spTree>
    <p:extLst>
      <p:ext uri="{BB962C8B-B14F-4D97-AF65-F5344CB8AC3E}">
        <p14:creationId xmlns:p14="http://schemas.microsoft.com/office/powerpoint/2010/main" val="13378138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2.16: Consumer price inflation has fallen since last year’s peak and is projected to fall further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CPI inflation</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Inflation is expected to continue to fall in the near term, mainly due to a falling contribution from energy prices.">
            <a:extLst>
              <a:ext uri="{FF2B5EF4-FFF2-40B4-BE49-F238E27FC236}">
                <a16:creationId xmlns:a16="http://schemas.microsoft.com/office/drawing/2014/main" id="{1BAA2D00-4982-818C-A676-F4FC3E5070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231" y="1915200"/>
            <a:ext cx="10487479" cy="4185082"/>
          </a:xfrm>
          <a:prstGeom prst="rect">
            <a:avLst/>
          </a:prstGeom>
        </p:spPr>
      </p:pic>
    </p:spTree>
    <p:extLst>
      <p:ext uri="{BB962C8B-B14F-4D97-AF65-F5344CB8AC3E}">
        <p14:creationId xmlns:p14="http://schemas.microsoft.com/office/powerpoint/2010/main" val="21908879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2.17: Producer price inflation suggests cost pressures for goods are easing</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output producer price and CPI goods excluding energy inflation</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Output PPI inflation has fallen materially since 2022, suggesting CPI goods inflation is likely to continue to fall into 2024.">
            <a:extLst>
              <a:ext uri="{FF2B5EF4-FFF2-40B4-BE49-F238E27FC236}">
                <a16:creationId xmlns:a16="http://schemas.microsoft.com/office/drawing/2014/main" id="{1D6C39D5-11A1-59B7-52DA-F46434ACBE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879200"/>
            <a:ext cx="11256000" cy="4466948"/>
          </a:xfrm>
          <a:prstGeom prst="rect">
            <a:avLst/>
          </a:prstGeom>
        </p:spPr>
      </p:pic>
    </p:spTree>
    <p:extLst>
      <p:ext uri="{BB962C8B-B14F-4D97-AF65-F5344CB8AC3E}">
        <p14:creationId xmlns:p14="http://schemas.microsoft.com/office/powerpoint/2010/main" val="23783559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2.18: A measure of underlying services inflation has started to fall back slightly</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Twelve-month services inflation</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Services price inflation has risen from the typical historical level of a little over 2% to around 7% and is expected to remain high in the near term. A measure of underlying services inflation has started to fall back slightly in recent months, but is still high. ">
            <a:extLst>
              <a:ext uri="{FF2B5EF4-FFF2-40B4-BE49-F238E27FC236}">
                <a16:creationId xmlns:a16="http://schemas.microsoft.com/office/drawing/2014/main" id="{6DDF1896-EB7A-C81B-741E-8DCB46A561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182" y="1854000"/>
            <a:ext cx="10895636" cy="4656812"/>
          </a:xfrm>
          <a:prstGeom prst="rect">
            <a:avLst/>
          </a:prstGeom>
        </p:spPr>
      </p:pic>
    </p:spTree>
    <p:extLst>
      <p:ext uri="{BB962C8B-B14F-4D97-AF65-F5344CB8AC3E}">
        <p14:creationId xmlns:p14="http://schemas.microsoft.com/office/powerpoint/2010/main" val="29515965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 GDP growth is expected to be flat in 2023 H2, the unemployment rate is expected to continue to drift up and inflation is expected to have fallen in October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Near-term projections</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GDP remains broadly flat in 2023 Q3 and Q4; unemployment is expected to rise slightly; and CPI inflation is expected to fall to 4.6% in 2023 Q4 from 6.7% in Q3.">
            <a:extLst>
              <a:ext uri="{FF2B5EF4-FFF2-40B4-BE49-F238E27FC236}">
                <a16:creationId xmlns:a16="http://schemas.microsoft.com/office/drawing/2014/main" id="{B4074F90-B710-6877-40B7-65130777A1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63643" y="1928288"/>
            <a:ext cx="3982524" cy="4541960"/>
          </a:xfrm>
          <a:prstGeom prst="rect">
            <a:avLst/>
          </a:prstGeom>
        </p:spPr>
      </p:pic>
    </p:spTree>
    <p:extLst>
      <p:ext uri="{BB962C8B-B14F-4D97-AF65-F5344CB8AC3E}">
        <p14:creationId xmlns:p14="http://schemas.microsoft.com/office/powerpoint/2010/main" val="31466855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2.19: Household inflation expectations have fallen back from their 2022 peak</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Household inflation expectations</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Both short and medium-term household inflation expectations have fallen from peaks reached in August 2022. Medium-term expectations are now in line with historical averages.">
            <a:extLst>
              <a:ext uri="{FF2B5EF4-FFF2-40B4-BE49-F238E27FC236}">
                <a16:creationId xmlns:a16="http://schemas.microsoft.com/office/drawing/2014/main" id="{0174BD04-6CC0-822C-FFF8-1CA085B7D1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071" y="1857600"/>
            <a:ext cx="11273858" cy="3721260"/>
          </a:xfrm>
          <a:prstGeom prst="rect">
            <a:avLst/>
          </a:prstGeom>
        </p:spPr>
      </p:pic>
    </p:spTree>
    <p:extLst>
      <p:ext uri="{BB962C8B-B14F-4D97-AF65-F5344CB8AC3E}">
        <p14:creationId xmlns:p14="http://schemas.microsoft.com/office/powerpoint/2010/main" val="36602584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2.20: Firms’ CPI inflation expectations have fallen back</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Firm inflation expectations</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Firms' short-term and medium-term CPI inflation expectations have fallen back from a peak in September 2022 and have remained broadly stable in recent months.  ">
            <a:extLst>
              <a:ext uri="{FF2B5EF4-FFF2-40B4-BE49-F238E27FC236}">
                <a16:creationId xmlns:a16="http://schemas.microsoft.com/office/drawing/2014/main" id="{D3743D7B-B741-8395-3730-C4F73EE20C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6997" y="1515600"/>
            <a:ext cx="10178006" cy="4959174"/>
          </a:xfrm>
          <a:prstGeom prst="rect">
            <a:avLst/>
          </a:prstGeom>
        </p:spPr>
      </p:pic>
    </p:spTree>
    <p:extLst>
      <p:ext uri="{BB962C8B-B14F-4D97-AF65-F5344CB8AC3E}">
        <p14:creationId xmlns:p14="http://schemas.microsoft.com/office/powerpoint/2010/main" val="6943794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1291878" cy="1313770"/>
          </a:xfrm>
        </p:spPr>
        <p:txBody>
          <a:bodyPr/>
          <a:lstStyle/>
          <a:p>
            <a:r>
              <a:rPr lang="en-GB" dirty="0">
                <a:latin typeface="Arial" panose="020B0604020202020204" pitchFamily="34" charset="0"/>
                <a:cs typeface="Arial" panose="020B0604020202020204" pitchFamily="34" charset="0"/>
              </a:rPr>
              <a:t>Chart 2.21: A measure of medium-term inflation expectations in financial markets has been drifting up since the start of the year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RPI-reform adjusted measure of five-year, five-year forward inflation compensation</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A medium-term market-derived inflation compensation measure has increased in recent months.">
            <a:extLst>
              <a:ext uri="{FF2B5EF4-FFF2-40B4-BE49-F238E27FC236}">
                <a16:creationId xmlns:a16="http://schemas.microsoft.com/office/drawing/2014/main" id="{B8E1AA55-2802-43BC-8864-CE7AF4AEB7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3545" y="2235600"/>
            <a:ext cx="11284910" cy="3767562"/>
          </a:xfrm>
          <a:prstGeom prst="rect">
            <a:avLst/>
          </a:prstGeom>
        </p:spPr>
      </p:pic>
    </p:spTree>
    <p:extLst>
      <p:ext uri="{BB962C8B-B14F-4D97-AF65-F5344CB8AC3E}">
        <p14:creationId xmlns:p14="http://schemas.microsoft.com/office/powerpoint/2010/main" val="4461774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296" y="3467009"/>
            <a:ext cx="11279504" cy="1538287"/>
          </a:xfrm>
        </p:spPr>
        <p:txBody>
          <a:bodyPr/>
          <a:lstStyle/>
          <a:p>
            <a:r>
              <a:rPr lang="en-GB" dirty="0"/>
              <a:t>Box B</a:t>
            </a:r>
            <a:r>
              <a:rPr lang="en-GB"/>
              <a:t>: Uncertainties around official estimates of labour market activity</a:t>
            </a:r>
            <a:endParaRPr lang="en-GB"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r>
              <a:rPr lang="en-GB"/>
              <a:t>Insert document classification (edit via 'Header &amp; Footer')</a:t>
            </a:r>
          </a:p>
        </p:txBody>
      </p:sp>
    </p:spTree>
    <p:extLst>
      <p:ext uri="{BB962C8B-B14F-4D97-AF65-F5344CB8AC3E}">
        <p14:creationId xmlns:p14="http://schemas.microsoft.com/office/powerpoint/2010/main" val="3464242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A:LFS response rates and achieved sample sizes have declined notably since the pandemic</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LFS response rate and achieved sample size</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Sample size and response rates to the LFS have declined over time, but have fallen particularly acutely since the pandemic.">
            <a:extLst>
              <a:ext uri="{FF2B5EF4-FFF2-40B4-BE49-F238E27FC236}">
                <a16:creationId xmlns:a16="http://schemas.microsoft.com/office/drawing/2014/main" id="{19D6026F-6941-C171-AE06-247E676A5F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9595" y="1850400"/>
            <a:ext cx="9992810" cy="4610858"/>
          </a:xfrm>
          <a:prstGeom prst="rect">
            <a:avLst/>
          </a:prstGeom>
        </p:spPr>
      </p:pic>
    </p:spTree>
    <p:extLst>
      <p:ext uri="{BB962C8B-B14F-4D97-AF65-F5344CB8AC3E}">
        <p14:creationId xmlns:p14="http://schemas.microsoft.com/office/powerpoint/2010/main" val="5490170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855320" cy="1313770"/>
          </a:xfrm>
        </p:spPr>
        <p:txBody>
          <a:bodyPr/>
          <a:lstStyle/>
          <a:p>
            <a:r>
              <a:rPr lang="en-GB" dirty="0">
                <a:latin typeface="Arial" panose="020B0604020202020204" pitchFamily="34" charset="0"/>
                <a:cs typeface="Arial" panose="020B0604020202020204" pitchFamily="34" charset="0"/>
              </a:rPr>
              <a:t>Chart B: Forthcoming revisions from updating population weights are expected to reduce estimates of the participation and employment rates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in mid-2022</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Indicative staff estimates of the impact of updating the LFS population weights</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Estimates of the population reweights impact on the LFS data suggest that employment and participation are overestimated.">
            <a:extLst>
              <a:ext uri="{FF2B5EF4-FFF2-40B4-BE49-F238E27FC236}">
                <a16:creationId xmlns:a16="http://schemas.microsoft.com/office/drawing/2014/main" id="{02EADC88-96CA-4453-BBB6-C534B0A21C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4172" y="2246400"/>
            <a:ext cx="11183656" cy="3723188"/>
          </a:xfrm>
          <a:prstGeom prst="rect">
            <a:avLst/>
          </a:prstGeom>
        </p:spPr>
      </p:pic>
    </p:spTree>
    <p:extLst>
      <p:ext uri="{BB962C8B-B14F-4D97-AF65-F5344CB8AC3E}">
        <p14:creationId xmlns:p14="http://schemas.microsoft.com/office/powerpoint/2010/main" val="21683475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296" y="3467009"/>
            <a:ext cx="11279504" cy="1538287"/>
          </a:xfrm>
        </p:spPr>
        <p:txBody>
          <a:bodyPr/>
          <a:lstStyle/>
          <a:p>
            <a:r>
              <a:rPr lang="en-GB" dirty="0"/>
              <a:t>Box C: How has Blue Book 2023 changed past estimates of UK GDP growth?</a:t>
            </a:r>
            <a:endParaRPr lang="en-GB"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r>
              <a:rPr lang="en-GB"/>
              <a:t>Insert document classification (edit via 'Header &amp; Footer')</a:t>
            </a:r>
          </a:p>
        </p:txBody>
      </p:sp>
    </p:spTree>
    <p:extLst>
      <p:ext uri="{BB962C8B-B14F-4D97-AF65-F5344CB8AC3E}">
        <p14:creationId xmlns:p14="http://schemas.microsoft.com/office/powerpoint/2010/main" val="28045706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A: The level of UK GDP was revised higher in Blue Book 2023</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Change in level of GDP since 2019 Q4</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The ONS's Blue Book 2023 revised up the GDP level over 2020 and 2021, but left the GDP growth profile similar.">
            <a:extLst>
              <a:ext uri="{FF2B5EF4-FFF2-40B4-BE49-F238E27FC236}">
                <a16:creationId xmlns:a16="http://schemas.microsoft.com/office/drawing/2014/main" id="{9D2FE3A6-824C-AC82-DEC7-915DE25A95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335" y="1508400"/>
            <a:ext cx="11291330" cy="4022204"/>
          </a:xfrm>
          <a:prstGeom prst="rect">
            <a:avLst/>
          </a:prstGeom>
        </p:spPr>
      </p:pic>
    </p:spTree>
    <p:extLst>
      <p:ext uri="{BB962C8B-B14F-4D97-AF65-F5344CB8AC3E}">
        <p14:creationId xmlns:p14="http://schemas.microsoft.com/office/powerpoint/2010/main" val="27156005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296" y="3467009"/>
            <a:ext cx="11279504" cy="1538287"/>
          </a:xfrm>
        </p:spPr>
        <p:txBody>
          <a:bodyPr/>
          <a:lstStyle/>
          <a:p>
            <a:r>
              <a:rPr lang="en-GB" dirty="0"/>
              <a:t>Box D: Agents’ update on business conditions</a:t>
            </a:r>
            <a:endParaRPr lang="en-GB"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r>
              <a:rPr lang="en-GB"/>
              <a:t>Insert document classification (edit via 'Header &amp; Footer')</a:t>
            </a:r>
          </a:p>
        </p:txBody>
      </p:sp>
    </p:spTree>
    <p:extLst>
      <p:ext uri="{BB962C8B-B14F-4D97-AF65-F5344CB8AC3E}">
        <p14:creationId xmlns:p14="http://schemas.microsoft.com/office/powerpoint/2010/main" val="40691655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A: Structural factors are motivating higher investment spending next year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Factors affecting investment over the next 12 months</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Bars show net balance of respondents listing factors affecting investment for the next 12 months. The largest positive bars suggest digitalisation, efficiency and sustainability are the biggest supports of investment. The three most negative bars suggest that internal finance, economic uncertainty, and external finance cost will be the biggest drags on investment.">
            <a:extLst>
              <a:ext uri="{FF2B5EF4-FFF2-40B4-BE49-F238E27FC236}">
                <a16:creationId xmlns:a16="http://schemas.microsoft.com/office/drawing/2014/main" id="{8F9EF370-41BC-3746-2706-3924C1A8D2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5450" y="1808738"/>
            <a:ext cx="9021100" cy="4719384"/>
          </a:xfrm>
          <a:prstGeom prst="rect">
            <a:avLst/>
          </a:prstGeom>
        </p:spPr>
      </p:pic>
    </p:spTree>
    <p:extLst>
      <p:ext uri="{BB962C8B-B14F-4D97-AF65-F5344CB8AC3E}">
        <p14:creationId xmlns:p14="http://schemas.microsoft.com/office/powerpoint/2010/main" val="24514642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2.2: Global GDP growth continues to be subdued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UK-weighted world four-quarter GDP growth</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UK-weighted world GDP growth fell over 2022 and has stayed below its 2010–19 average since 2022 Q4. This is projected to continue into 2024.">
            <a:extLst>
              <a:ext uri="{FF2B5EF4-FFF2-40B4-BE49-F238E27FC236}">
                <a16:creationId xmlns:a16="http://schemas.microsoft.com/office/drawing/2014/main" id="{89F5FCF8-957B-404B-033B-F22C363725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3848" y="1519200"/>
            <a:ext cx="10224304" cy="4981732"/>
          </a:xfrm>
          <a:prstGeom prst="rect">
            <a:avLst/>
          </a:prstGeom>
        </p:spPr>
      </p:pic>
    </p:spTree>
    <p:extLst>
      <p:ext uri="{BB962C8B-B14F-4D97-AF65-F5344CB8AC3E}">
        <p14:creationId xmlns:p14="http://schemas.microsoft.com/office/powerpoint/2010/main" val="7316588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2.3: Global export price inflation has fallen significantly</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Quarterly change in export prices</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Export prices fell across major economies in 2023, having risen sharply in 2021–22.">
            <a:extLst>
              <a:ext uri="{FF2B5EF4-FFF2-40B4-BE49-F238E27FC236}">
                <a16:creationId xmlns:a16="http://schemas.microsoft.com/office/drawing/2014/main" id="{40D9D7BA-16D3-4B58-047D-5D3627DA15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350" y="1476000"/>
            <a:ext cx="11171300" cy="4415742"/>
          </a:xfrm>
          <a:prstGeom prst="rect">
            <a:avLst/>
          </a:prstGeom>
        </p:spPr>
      </p:pic>
    </p:spTree>
    <p:extLst>
      <p:ext uri="{BB962C8B-B14F-4D97-AF65-F5344CB8AC3E}">
        <p14:creationId xmlns:p14="http://schemas.microsoft.com/office/powerpoint/2010/main" val="3928754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2.4: Oil prices have increased since the August Report, while gas futures prices are little changed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UK wholesale gas and oil prices</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Oil futures are higher than in August, but below 2022 levels, while gas prices are little changed.">
            <a:extLst>
              <a:ext uri="{FF2B5EF4-FFF2-40B4-BE49-F238E27FC236}">
                <a16:creationId xmlns:a16="http://schemas.microsoft.com/office/drawing/2014/main" id="{C53494A8-6EC5-7D85-B528-CFF12F9624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1067" y="1893600"/>
            <a:ext cx="11229866" cy="4438892"/>
          </a:xfrm>
          <a:prstGeom prst="rect">
            <a:avLst/>
          </a:prstGeom>
        </p:spPr>
      </p:pic>
    </p:spTree>
    <p:extLst>
      <p:ext uri="{BB962C8B-B14F-4D97-AF65-F5344CB8AC3E}">
        <p14:creationId xmlns:p14="http://schemas.microsoft.com/office/powerpoint/2010/main" val="33485400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1303086" cy="1313770"/>
          </a:xfrm>
        </p:spPr>
        <p:txBody>
          <a:bodyPr/>
          <a:lstStyle/>
          <a:p>
            <a:r>
              <a:rPr lang="en-GB" dirty="0">
                <a:latin typeface="Arial" panose="020B0604020202020204" pitchFamily="34" charset="0"/>
                <a:cs typeface="Arial" panose="020B0604020202020204" pitchFamily="34" charset="0"/>
              </a:rPr>
              <a:t>Chart 2.5: Interest rates are at or close to the peak of their market-implied paths in the US, euro area and UK</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Policy rates and forward curves for the US, euro area and UK</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The market-implied paths of policy rates in the UK and US have converged since the August Report, remaining higher than in the euro area.">
            <a:extLst>
              <a:ext uri="{FF2B5EF4-FFF2-40B4-BE49-F238E27FC236}">
                <a16:creationId xmlns:a16="http://schemas.microsoft.com/office/drawing/2014/main" id="{369218BF-0100-D9CC-2D44-A8DCCF014F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6966" y="1857600"/>
            <a:ext cx="11198068" cy="4415742"/>
          </a:xfrm>
          <a:prstGeom prst="rect">
            <a:avLst/>
          </a:prstGeom>
        </p:spPr>
      </p:pic>
    </p:spTree>
    <p:extLst>
      <p:ext uri="{BB962C8B-B14F-4D97-AF65-F5344CB8AC3E}">
        <p14:creationId xmlns:p14="http://schemas.microsoft.com/office/powerpoint/2010/main" val="556613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2.6: Rises in reference rates have fed through to mortgage rates, and increasingly deposit rates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Average quoted interest rates on two-year fixed-rate mortgages, fixed-rate savings bonds, instant access accounts, and the respective </a:t>
            </a:r>
            <a:r>
              <a:rPr lang="en-GB" b="0">
                <a:latin typeface="Arial" panose="020B0604020202020204" pitchFamily="34" charset="0"/>
                <a:cs typeface="Arial" panose="020B0604020202020204" pitchFamily="34" charset="0"/>
              </a:rPr>
              <a:t>reference rates</a:t>
            </a:r>
            <a:r>
              <a:rPr lang="en-GB" b="0" baseline="30000">
                <a:latin typeface="Arial" panose="020B0604020202020204" pitchFamily="34" charset="0"/>
                <a:cs typeface="Arial" panose="020B0604020202020204" pitchFamily="34" charset="0"/>
              </a:rPr>
              <a:t>(</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Fixed-rate mortgage and bond rates have tracked reference rates, rising in 2022–23, and falling somewhat recently. Instant access deposit rates have risen more slowly.">
            <a:extLst>
              <a:ext uri="{FF2B5EF4-FFF2-40B4-BE49-F238E27FC236}">
                <a16:creationId xmlns:a16="http://schemas.microsoft.com/office/drawing/2014/main" id="{9659DC57-CCDE-BAA4-3095-6BDCFC90EA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8653" y="2235600"/>
            <a:ext cx="10594694" cy="4197834"/>
          </a:xfrm>
          <a:prstGeom prst="rect">
            <a:avLst/>
          </a:prstGeom>
        </p:spPr>
      </p:pic>
    </p:spTree>
    <p:extLst>
      <p:ext uri="{BB962C8B-B14F-4D97-AF65-F5344CB8AC3E}">
        <p14:creationId xmlns:p14="http://schemas.microsoft.com/office/powerpoint/2010/main" val="23468106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2.7: Aggregate money and lending growth have slowed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Twelve-month growth rate of aggregate money (M4) and lending</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Aggregate money and lending growth rose in 2020, have since fallen and were negative in September.">
            <a:extLst>
              <a:ext uri="{FF2B5EF4-FFF2-40B4-BE49-F238E27FC236}">
                <a16:creationId xmlns:a16="http://schemas.microsoft.com/office/drawing/2014/main" id="{45C70D2A-332D-B014-583F-2C3CDFBCCC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5181" y="1533600"/>
            <a:ext cx="11281638" cy="4459356"/>
          </a:xfrm>
          <a:prstGeom prst="rect">
            <a:avLst/>
          </a:prstGeom>
        </p:spPr>
      </p:pic>
    </p:spTree>
    <p:extLst>
      <p:ext uri="{BB962C8B-B14F-4D97-AF65-F5344CB8AC3E}">
        <p14:creationId xmlns:p14="http://schemas.microsoft.com/office/powerpoint/2010/main" val="32828115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2.8: GDP is expected to be broadly flat in 2023 H2</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quarterly GDP growth</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GDP growth slowed to 0.2% in 2023 Q2 and is expected to weaken further to around 0% in Q3 and 0.1% in Q4. ">
            <a:extLst>
              <a:ext uri="{FF2B5EF4-FFF2-40B4-BE49-F238E27FC236}">
                <a16:creationId xmlns:a16="http://schemas.microsoft.com/office/drawing/2014/main" id="{E58FE611-1C1A-CDF2-5929-53C9F69D96C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1508400"/>
            <a:ext cx="9680468" cy="4968250"/>
          </a:xfrm>
          <a:prstGeom prst="rect">
            <a:avLst/>
          </a:prstGeom>
        </p:spPr>
      </p:pic>
    </p:spTree>
    <p:extLst>
      <p:ext uri="{BB962C8B-B14F-4D97-AF65-F5344CB8AC3E}">
        <p14:creationId xmlns:p14="http://schemas.microsoft.com/office/powerpoint/2010/main" val="3310385702"/>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2466</TotalTime>
  <Words>3302</Words>
  <Application>Microsoft Office PowerPoint</Application>
  <PresentationFormat>Widescreen</PresentationFormat>
  <Paragraphs>137</Paragraphs>
  <Slides>29</Slides>
  <Notes>29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Arial</vt:lpstr>
      <vt:lpstr>Calibri</vt:lpstr>
      <vt:lpstr>Century Gothic</vt:lpstr>
      <vt:lpstr>Bank LINKS Template</vt:lpstr>
      <vt:lpstr>PowerPoint Presentation</vt:lpstr>
      <vt:lpstr>Chart 2.1: GDP growth is expected to be flat in 2023 H2, the unemployment rate is expected to continue to drift up and inflation is expected to have fallen in October Near-term projections(a) </vt:lpstr>
      <vt:lpstr>Chart 2.2: Global GDP growth continues to be subdued UK-weighted world four-quarter GDP growth(a) </vt:lpstr>
      <vt:lpstr>Chart 2.3: Global export price inflation has fallen significantly Quarterly change in export prices(a) </vt:lpstr>
      <vt:lpstr>Chart 2.4: Oil prices have increased since the August Report, while gas futures prices are little changed UK wholesale gas and oil prices(a) </vt:lpstr>
      <vt:lpstr>Chart 2.5: Interest rates are at or close to the peak of their market-implied paths in the US, euro area and UK Policy rates and forward curves for the US, euro area and UK(a) </vt:lpstr>
      <vt:lpstr>Chart 2.6: Rises in reference rates have fed through to mortgage rates, and increasingly deposit rates Average quoted interest rates on two-year fixed-rate mortgages, fixed-rate savings bonds, instant access accounts, and the respective reference rates(a) </vt:lpstr>
      <vt:lpstr>Chart 2.7: Aggregate money and lending growth have slowed Twelve-month growth rate of aggregate money (M4) and lending(a) </vt:lpstr>
      <vt:lpstr>Chart 2.8: GDP is expected to be broadly flat in 2023 H2 Contributions to quarterly GDP growth(a) </vt:lpstr>
      <vt:lpstr>Chart 2.9: Some survey measures suggest economic activity growth will weaken in 2023 H2, while forward-looking measures are less pessimistic Survey indicators of UK output growth(a) </vt:lpstr>
      <vt:lpstr>Chart 2.10: Most indicators of employment growth are softening Indicators of employment growth(a)(b) </vt:lpstr>
      <vt:lpstr>Chart 2.11: An indicator-based model points to flat employment in 2023 Q4 Measures of quarterly employment growth(a)(b) </vt:lpstr>
      <vt:lpstr>Chart 2.12: The labour market remains tight, although it has loosened since mid-2022 Vacancies to unemployment ratio and contributions to changes in vacancies to unemployment ratio since 2019 Q4(a) </vt:lpstr>
      <vt:lpstr>Chart 2.13: Annual private sector regular pay growth stood at 8.0% in August, higher than other indicators Measures of annual private sector wage growth(a) </vt:lpstr>
      <vt:lpstr>Chart 2.14: Easing labour market tightness and falling inflation expectations should reduce pay growth in the near term Contributions to annual private sector regular pay growth(a) </vt:lpstr>
      <vt:lpstr>Chart 2.15: Forward-looking indicators suggest pay growth could slow markedly in 2024 Measures of annual wage growth(a) </vt:lpstr>
      <vt:lpstr>Chart 2.16: Consumer price inflation has fallen since last year’s peak and is projected to fall further Contributions to CPI inflation(a) </vt:lpstr>
      <vt:lpstr>Chart 2.17: Producer price inflation suggests cost pressures for goods are easing Annual output producer price and CPI goods excluding energy inflation(a) </vt:lpstr>
      <vt:lpstr>Chart 2.18: A measure of underlying services inflation has started to fall back slightly Twelve-month services inflation(a) </vt:lpstr>
      <vt:lpstr>Chart 2.19: Household inflation expectations have fallen back from their 2022 peak Household inflation expectations(a) </vt:lpstr>
      <vt:lpstr>Chart 2.20: Firms’ CPI inflation expectations have fallen back Firm inflation expectations(a) </vt:lpstr>
      <vt:lpstr>Chart 2.21: A measure of medium-term inflation expectations in financial markets has been drifting up since the start of the year RPI-reform adjusted measure of five-year, five-year forward inflation compensation(a) </vt:lpstr>
      <vt:lpstr>Box B: Uncertainties around official estimates of labour market activity</vt:lpstr>
      <vt:lpstr>Chart A:LFS response rates and achieved sample sizes have declined notably since the pandemic LFS response rate and achieved sample size(a) </vt:lpstr>
      <vt:lpstr>Chart B: Forthcoming revisions from updating population weights are expected to reduce estimates of the participation and employment rates  in mid-2022 Indicative staff estimates of the impact of updating the LFS population weights(a) </vt:lpstr>
      <vt:lpstr>Box C: How has Blue Book 2023 changed past estimates of UK GDP growth?</vt:lpstr>
      <vt:lpstr>Chart A: The level of UK GDP was revised higher in Blue Book 2023 Change in level of GDP since 2019 Q4(a) </vt:lpstr>
      <vt:lpstr>Box D: Agents’ update on business conditions</vt:lpstr>
      <vt:lpstr>Chart A: Structural factors are motivating higher investment spending next year Factors affecting investment over the next 12 months(a)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November 2023</dc:title>
  <dc:subject>Section 2: Current economic conditions</dc:subject>
  <dc:creator>Bank of England</dc:creator>
  <cp:lastModifiedBy>Sadler, Paulet</cp:lastModifiedBy>
  <cp:revision>211</cp:revision>
  <dcterms:created xsi:type="dcterms:W3CDTF">2022-03-15T15:50:20Z</dcterms:created>
  <dcterms:modified xsi:type="dcterms:W3CDTF">2023-11-02T10:42:09Z</dcterms:modified>
</cp:coreProperties>
</file>