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428" r:id="rId3"/>
    <p:sldId id="429" r:id="rId4"/>
    <p:sldId id="430" r:id="rId5"/>
    <p:sldId id="431" r:id="rId6"/>
    <p:sldId id="432" r:id="rId7"/>
    <p:sldId id="433" r:id="rId8"/>
    <p:sldId id="434" r:id="rId9"/>
    <p:sldId id="435" r:id="rId10"/>
    <p:sldId id="43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92" autoAdjust="0"/>
    <p:restoredTop sz="73660" autoAdjust="0"/>
  </p:normalViewPr>
  <p:slideViewPr>
    <p:cSldViewPr snapToGrid="0" showGuides="1">
      <p:cViewPr varScale="1">
        <p:scale>
          <a:sx n="64" d="100"/>
          <a:sy n="64" d="100"/>
        </p:scale>
        <p:origin x="485" y="38"/>
      </p:cViewPr>
      <p:guideLst/>
    </p:cSldViewPr>
  </p:slideViewPr>
  <p:notesTextViewPr>
    <p:cViewPr>
      <p:scale>
        <a:sx n="100" d="100"/>
        <a:sy n="100" d="100"/>
      </p:scale>
      <p:origin x="0" y="0"/>
    </p:cViewPr>
  </p:notesTextViewPr>
  <p:sorterViewPr>
    <p:cViewPr>
      <p:scale>
        <a:sx n="110" d="100"/>
        <a:sy n="110" d="100"/>
      </p:scale>
      <p:origin x="0" y="-13961"/>
    </p:cViewPr>
  </p:sorterViewPr>
  <p:notesViewPr>
    <p:cSldViewPr snapToGrid="0" showGuides="1">
      <p:cViewPr varScale="1">
        <p:scale>
          <a:sx n="44" d="100"/>
          <a:sy n="44" d="100"/>
        </p:scale>
        <p:origin x="2554" y="4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31/07/2024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903706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Source: ONS and Bank calculations.</a:t>
            </a:r>
            <a:br>
              <a:rPr lang="en-GB" sz="1800" dirty="0"/>
            </a:br>
            <a:endParaRPr lang="en-GB" sz="1800" dirty="0"/>
          </a:p>
          <a:p>
            <a:r>
              <a:rPr lang="en-GB" sz="1800" dirty="0"/>
              <a:t>(a) The final outturn is for 2024 Q1 and the final projections shown are for 2024 Q4.</a:t>
            </a: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040537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a:t>
            </a:r>
          </a:p>
          <a:p>
            <a:endParaRPr lang="en-GB" dirty="0"/>
          </a:p>
          <a:p>
            <a:r>
              <a:rPr lang="en-GB" dirty="0"/>
              <a:t>(a) The final outturn is for 2024 Q2 and the final projections shown are for 2024 Q4.</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Absolute forecast errors are calculated as the absolute difference between the outturn in each quarter and the projection made at the time of the Monetary Policy Report one quarter and one year earlier respectively. For example, the final data points are the absolute differences between the 2024 Q2 CPI inflation outturn and the corresponding projections from the May 2024 Report and August 2023 Report.</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905697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LSEG Workspace and Bank calculations.</a:t>
            </a:r>
          </a:p>
          <a:p>
            <a:endParaRPr lang="en-GB" dirty="0"/>
          </a:p>
          <a:p>
            <a:r>
              <a:rPr lang="en-GB" dirty="0"/>
              <a:t>(a) The Bank projections are taken from successive Monetary Policy Reports for the 2024 Q2 inflation outturn. These have been matched to a survey of external forecasters for broadly contemporaneous projections – the surveys were conducted on 5 May 2023, 23 August 2023, 9 November 2023, 20 February 2024 and 16 May 2024.</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95569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Bloomberg Finance L.P. and Bank calculations.</a:t>
            </a:r>
          </a:p>
          <a:p>
            <a:endParaRPr lang="en-GB" dirty="0"/>
          </a:p>
          <a:p>
            <a:r>
              <a:rPr lang="en-GB" dirty="0"/>
              <a:t>(a) The spot price is a monthly average. The futures prices shown are 15-working day averages prior to successive Monetary Policy Reports. Grey lines are conditioning assumptions for Reports between August 2023 and May 2024.</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41492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a:t>
            </a:r>
          </a:p>
          <a:p>
            <a:endParaRPr lang="en-GB" dirty="0"/>
          </a:p>
          <a:p>
            <a:r>
              <a:rPr lang="en-GB" dirty="0"/>
              <a:t>(a) The direct effects of energy prices are based on the contribution of petrol, electricity, gas and other fuels to CPI inflation. The total inflation error and direct effects of energy prices are based on the difference between the headline CPI inflation data, the direct effects of energy prices and the respective projections consistent with the May 2023 Report.</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197393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a:t>
            </a:r>
          </a:p>
          <a:p>
            <a:endParaRPr lang="en-GB" dirty="0"/>
          </a:p>
          <a:p>
            <a:r>
              <a:rPr lang="en-GB" dirty="0"/>
              <a:t>(a) The final outturn is for 2024 Q1 and the final projections shown are for 2024 Q4.</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23011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a:t>
            </a:r>
          </a:p>
          <a:p>
            <a:endParaRPr lang="en-GB" dirty="0"/>
          </a:p>
          <a:p>
            <a:r>
              <a:rPr lang="en-GB" dirty="0"/>
              <a:t>(a) The final outturn is for 2024 Q1 and the final projections shown are for 2024 Q4.</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338739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 Bloomberg Finance L.P. and Bank calculations.</a:t>
            </a:r>
          </a:p>
          <a:p>
            <a:br>
              <a:rPr lang="en-GB" dirty="0"/>
            </a:br>
            <a:r>
              <a:rPr lang="en-GB" dirty="0"/>
              <a:t>(a) The market-implied paths for future Bank Rate are 15-working day averages of OIS curves prior to publication of successive Monetary Policy Reports. The grey area shows the range of Bank Rate conditioning assumptions for Reports between August 2023 and May 2024. Final data points refer to December 2026.</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41793387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53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Fourth level</a:t>
            </a:r>
          </a:p>
          <a:p>
            <a:pPr lvl="1"/>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457199" y="1752600"/>
            <a:ext cx="6532537" cy="3735387"/>
          </a:xfrm>
        </p:spPr>
        <p:txBody>
          <a:bodyPr/>
          <a:lstStyle/>
          <a:p>
            <a:r>
              <a:rPr lang="en-GB" b="0" dirty="0"/>
              <a:t>Monetary Policy Report</a:t>
            </a:r>
            <a:br>
              <a:rPr lang="en-GB" b="0" dirty="0"/>
            </a:br>
            <a:r>
              <a:rPr lang="en-GB" b="0" dirty="0"/>
              <a:t>August 2024</a:t>
            </a:r>
          </a:p>
          <a:p>
            <a:r>
              <a:rPr lang="en-GB" b="0" dirty="0"/>
              <a:t>Annex 2: How has the economy evolved recently relative to the </a:t>
            </a:r>
            <a:r>
              <a:rPr lang="en-GB" b="0"/>
              <a:t>MPC’s projections?</a:t>
            </a:r>
            <a:endParaRPr lang="en-GB" b="0" dirty="0"/>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sz="2400" dirty="0"/>
              <a:t>Chart I: The household saving ratio was projected to be flat in the May 2023 Report, but instead has risen</a:t>
            </a:r>
          </a:p>
          <a:p>
            <a:pPr lvl="1"/>
            <a:r>
              <a:rPr lang="en-GB" dirty="0"/>
              <a:t>Household saving ratio outturns and projections</a:t>
            </a:r>
            <a:r>
              <a:rPr lang="en-GB" baseline="30000" dirty="0"/>
              <a:t>(a)</a:t>
            </a:r>
          </a:p>
        </p:txBody>
      </p:sp>
      <p:pic>
        <p:nvPicPr>
          <p:cNvPr id="4" name="Picture 3" descr="The saving ratio was expected to be broadly flat in May 2023, but it has since risen and is now projected to remain materially higher than previous expectations.">
            <a:extLst>
              <a:ext uri="{FF2B5EF4-FFF2-40B4-BE49-F238E27FC236}">
                <a16:creationId xmlns:a16="http://schemas.microsoft.com/office/drawing/2014/main" id="{7546D07A-A397-564F-EC14-0614568C0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264" y="1794527"/>
            <a:ext cx="10931472" cy="4632796"/>
          </a:xfrm>
          <a:prstGeom prst="rect">
            <a:avLst/>
          </a:prstGeom>
        </p:spPr>
      </p:pic>
    </p:spTree>
    <p:extLst>
      <p:ext uri="{BB962C8B-B14F-4D97-AF65-F5344CB8AC3E}">
        <p14:creationId xmlns:p14="http://schemas.microsoft.com/office/powerpoint/2010/main" val="2147336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A: CPI inflation has fallen sharply since peaking in 2022, and has done so somewhat faster than anticipated</a:t>
            </a:r>
          </a:p>
          <a:p>
            <a:pPr lvl="1"/>
            <a:r>
              <a:rPr lang="en-GB" dirty="0"/>
              <a:t>Four-quarter CPI inflation outturns and projections</a:t>
            </a:r>
            <a:r>
              <a:rPr lang="en-GB" baseline="30000" dirty="0"/>
              <a:t>(a)</a:t>
            </a:r>
          </a:p>
        </p:txBody>
      </p:sp>
      <p:pic>
        <p:nvPicPr>
          <p:cNvPr id="4" name="Picture 3" descr="Inflation fell from its peak in 2022 to around target in 2024 Q2. That fall was somewhat faster than MPC projections since May 2023.">
            <a:extLst>
              <a:ext uri="{FF2B5EF4-FFF2-40B4-BE49-F238E27FC236}">
                <a16:creationId xmlns:a16="http://schemas.microsoft.com/office/drawing/2014/main" id="{B975DABC-7AD3-00E1-371F-FB0F0EA2BB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1846053"/>
            <a:ext cx="11276192" cy="4033298"/>
          </a:xfrm>
          <a:prstGeom prst="rect">
            <a:avLst/>
          </a:prstGeom>
        </p:spPr>
      </p:pic>
    </p:spTree>
    <p:extLst>
      <p:ext uri="{BB962C8B-B14F-4D97-AF65-F5344CB8AC3E}">
        <p14:creationId xmlns:p14="http://schemas.microsoft.com/office/powerpoint/2010/main" val="4236521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B: Differences between projections and outturns have returned to close to historical averages</a:t>
            </a:r>
          </a:p>
          <a:p>
            <a:pPr lvl="1"/>
            <a:r>
              <a:rPr lang="en-GB" dirty="0"/>
              <a:t>Absolute differences between one and four-quarter-ahead CPI inflation outturns and prior projections</a:t>
            </a:r>
            <a:r>
              <a:rPr lang="en-GB" baseline="30000" dirty="0"/>
              <a:t>(a)</a:t>
            </a:r>
          </a:p>
        </p:txBody>
      </p:sp>
      <p:pic>
        <p:nvPicPr>
          <p:cNvPr id="4" name="Picture 3" descr="Forecast errors increased significantly, particularly in 2022. Recent errors have been around typical pre-pandemic levels.">
            <a:extLst>
              <a:ext uri="{FF2B5EF4-FFF2-40B4-BE49-F238E27FC236}">
                <a16:creationId xmlns:a16="http://schemas.microsoft.com/office/drawing/2014/main" id="{7E4B6D7D-B628-8851-45D7-A9BEFF3C37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2110173"/>
            <a:ext cx="11276192" cy="4466452"/>
          </a:xfrm>
          <a:prstGeom prst="rect">
            <a:avLst/>
          </a:prstGeom>
        </p:spPr>
      </p:pic>
    </p:spTree>
    <p:extLst>
      <p:ext uri="{BB962C8B-B14F-4D97-AF65-F5344CB8AC3E}">
        <p14:creationId xmlns:p14="http://schemas.microsoft.com/office/powerpoint/2010/main" val="2584347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602068" cy="1388854"/>
          </a:xfrm>
        </p:spPr>
        <p:txBody>
          <a:bodyPr/>
          <a:lstStyle/>
          <a:p>
            <a:r>
              <a:rPr lang="en-GB" dirty="0"/>
              <a:t>Chart C: The MPC’s projections for CPI inflation in 2024 Q2 were somewhat higher than the average of external projections last year</a:t>
            </a:r>
          </a:p>
          <a:p>
            <a:pPr lvl="1"/>
            <a:r>
              <a:rPr lang="en-GB" dirty="0"/>
              <a:t>Evolution of external and Bank projections for four-quarter CPI inflation in 2024 Q2</a:t>
            </a:r>
            <a:r>
              <a:rPr lang="en-GB" baseline="30000" dirty="0"/>
              <a:t>(a)</a:t>
            </a:r>
          </a:p>
        </p:txBody>
      </p:sp>
      <p:pic>
        <p:nvPicPr>
          <p:cNvPr id="4" name="Picture 3" descr="In May 2023, external forecasters' projections for inflation in 2024 Q2 varied by over 4 percentage points. That range has shrunk over successive quarters. The MPC's projections tended to be higher than average in 2023.">
            <a:extLst>
              <a:ext uri="{FF2B5EF4-FFF2-40B4-BE49-F238E27FC236}">
                <a16:creationId xmlns:a16="http://schemas.microsoft.com/office/drawing/2014/main" id="{4DC4C553-EC1F-8279-6355-BEDF940C98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903" y="1846053"/>
            <a:ext cx="11234194" cy="4021814"/>
          </a:xfrm>
          <a:prstGeom prst="rect">
            <a:avLst/>
          </a:prstGeom>
        </p:spPr>
      </p:pic>
    </p:spTree>
    <p:extLst>
      <p:ext uri="{BB962C8B-B14F-4D97-AF65-F5344CB8AC3E}">
        <p14:creationId xmlns:p14="http://schemas.microsoft.com/office/powerpoint/2010/main" val="218989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493580" cy="1388854"/>
          </a:xfrm>
        </p:spPr>
        <p:txBody>
          <a:bodyPr/>
          <a:lstStyle/>
          <a:p>
            <a:r>
              <a:rPr lang="en-GB" dirty="0"/>
              <a:t>Chart D: Gas prices and expectations for future prices both fell around the end of 2023 and have been more stable since</a:t>
            </a:r>
          </a:p>
          <a:p>
            <a:pPr lvl="1"/>
            <a:r>
              <a:rPr lang="en-GB" dirty="0"/>
              <a:t>Wholesale gas spot price and forecast conditioning assumptions for futures prices</a:t>
            </a:r>
            <a:r>
              <a:rPr lang="en-GB" baseline="30000" dirty="0"/>
              <a:t>(a)</a:t>
            </a:r>
          </a:p>
        </p:txBody>
      </p:sp>
      <p:pic>
        <p:nvPicPr>
          <p:cNvPr id="4" name="Picture 3" descr="Gas prices fell from their peaks in 2022 throughout 2023, and then fell further at the end of 2023. Futures prices have been relatively stable in 2024.">
            <a:extLst>
              <a:ext uri="{FF2B5EF4-FFF2-40B4-BE49-F238E27FC236}">
                <a16:creationId xmlns:a16="http://schemas.microsoft.com/office/drawing/2014/main" id="{E653D28C-D33B-FAD2-BEA2-625E4F73D7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780" y="1854431"/>
            <a:ext cx="11210440" cy="4450996"/>
          </a:xfrm>
          <a:prstGeom prst="rect">
            <a:avLst/>
          </a:prstGeom>
        </p:spPr>
      </p:pic>
    </p:spTree>
    <p:extLst>
      <p:ext uri="{BB962C8B-B14F-4D97-AF65-F5344CB8AC3E}">
        <p14:creationId xmlns:p14="http://schemas.microsoft.com/office/powerpoint/2010/main" val="575271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E: Lower energy prices account for around two thirds of the downside news in inflation since the May 2023 Report</a:t>
            </a:r>
          </a:p>
          <a:p>
            <a:pPr lvl="1"/>
            <a:r>
              <a:rPr lang="en-GB" dirty="0"/>
              <a:t>Decomposition of four-quarter CPI inflation forecast errors relative to the May 2023 projection</a:t>
            </a:r>
            <a:r>
              <a:rPr lang="en-GB" baseline="30000" dirty="0"/>
              <a:t>(a)</a:t>
            </a:r>
          </a:p>
        </p:txBody>
      </p:sp>
      <p:pic>
        <p:nvPicPr>
          <p:cNvPr id="4" name="Picture 3" descr="The downside surprises in the contribution of energy prices to CPI inflation have grown over time relative to the May 2023 forecast, and broadly in line with the overall downside surprise in inflation.">
            <a:extLst>
              <a:ext uri="{FF2B5EF4-FFF2-40B4-BE49-F238E27FC236}">
                <a16:creationId xmlns:a16="http://schemas.microsoft.com/office/drawing/2014/main" id="{0CA0C5A8-6CAD-DF15-DD9B-7889E8B04D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114790"/>
            <a:ext cx="9680468" cy="4395225"/>
          </a:xfrm>
          <a:prstGeom prst="rect">
            <a:avLst/>
          </a:prstGeom>
        </p:spPr>
      </p:pic>
    </p:spTree>
    <p:extLst>
      <p:ext uri="{BB962C8B-B14F-4D97-AF65-F5344CB8AC3E}">
        <p14:creationId xmlns:p14="http://schemas.microsoft.com/office/powerpoint/2010/main" val="1178444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F: One measure of wage growth was stronger than anticipated in early and mid-2023 but has subsequently moved closer to the May 2023 projection</a:t>
            </a:r>
          </a:p>
          <a:p>
            <a:pPr lvl="1"/>
            <a:r>
              <a:rPr lang="en-GB" dirty="0"/>
              <a:t>Four-quarter private sector regular pay growth outturns and projections</a:t>
            </a:r>
            <a:r>
              <a:rPr lang="en-GB" baseline="30000" dirty="0"/>
              <a:t>(a)</a:t>
            </a:r>
          </a:p>
        </p:txBody>
      </p:sp>
      <p:pic>
        <p:nvPicPr>
          <p:cNvPr id="4" name="Picture 3" descr="Wage growth peaked in 2023 Q2, well above the projection made in May 2023. Since then wage growth has fallen back but remains above prior expectations.">
            <a:extLst>
              <a:ext uri="{FF2B5EF4-FFF2-40B4-BE49-F238E27FC236}">
                <a16:creationId xmlns:a16="http://schemas.microsoft.com/office/drawing/2014/main" id="{206D795D-01B4-C2E8-086E-905108413B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1846053"/>
            <a:ext cx="11276192" cy="4011994"/>
          </a:xfrm>
          <a:prstGeom prst="rect">
            <a:avLst/>
          </a:prstGeom>
        </p:spPr>
      </p:pic>
    </p:spTree>
    <p:extLst>
      <p:ext uri="{BB962C8B-B14F-4D97-AF65-F5344CB8AC3E}">
        <p14:creationId xmlns:p14="http://schemas.microsoft.com/office/powerpoint/2010/main" val="1693552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G: GDP outturns were weaker than anticipated in the latter half of 2023, but the recovery in early 2024 has closed some of the gap with the May 2023 projection</a:t>
            </a:r>
          </a:p>
          <a:p>
            <a:pPr lvl="1"/>
            <a:r>
              <a:rPr lang="en-GB" dirty="0"/>
              <a:t>GDP outturns and projections</a:t>
            </a:r>
            <a:r>
              <a:rPr lang="en-GB" baseline="30000" dirty="0"/>
              <a:t>(a)</a:t>
            </a:r>
          </a:p>
        </p:txBody>
      </p:sp>
      <p:pic>
        <p:nvPicPr>
          <p:cNvPr id="4" name="Picture 3" descr="The level of GDP in late 2023 was around 1% below the May 2023 projection but has since recovered leaving relatively little news compared to the August 2024 projection.">
            <a:extLst>
              <a:ext uri="{FF2B5EF4-FFF2-40B4-BE49-F238E27FC236}">
                <a16:creationId xmlns:a16="http://schemas.microsoft.com/office/drawing/2014/main" id="{B8D38142-C2AB-DB1F-61F8-6F5D368389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4068" y="2168399"/>
            <a:ext cx="10001572" cy="4232402"/>
          </a:xfrm>
          <a:prstGeom prst="rect">
            <a:avLst/>
          </a:prstGeom>
        </p:spPr>
      </p:pic>
    </p:spTree>
    <p:extLst>
      <p:ext uri="{BB962C8B-B14F-4D97-AF65-F5344CB8AC3E}">
        <p14:creationId xmlns:p14="http://schemas.microsoft.com/office/powerpoint/2010/main" val="1051827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H: The market-implied path for Bank Rate has risen since May 2023</a:t>
            </a:r>
          </a:p>
          <a:p>
            <a:pPr lvl="1"/>
            <a:r>
              <a:rPr lang="en-GB" dirty="0"/>
              <a:t>Bank Rate and market-implied expectations</a:t>
            </a:r>
            <a:r>
              <a:rPr lang="en-GB" baseline="30000" dirty="0"/>
              <a:t>(a)</a:t>
            </a:r>
          </a:p>
        </p:txBody>
      </p:sp>
      <p:pic>
        <p:nvPicPr>
          <p:cNvPr id="4" name="Picture 3" descr="Market-implied expectations for future Bank Rate rose after the May 2023 Report, but have since retraced some of the moves.">
            <a:extLst>
              <a:ext uri="{FF2B5EF4-FFF2-40B4-BE49-F238E27FC236}">
                <a16:creationId xmlns:a16="http://schemas.microsoft.com/office/drawing/2014/main" id="{864CBA0C-9FD0-4C72-CA63-D1B37BA6A7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1523433"/>
            <a:ext cx="11276192" cy="4090104"/>
          </a:xfrm>
          <a:prstGeom prst="rect">
            <a:avLst/>
          </a:prstGeom>
        </p:spPr>
      </p:pic>
    </p:spTree>
    <p:extLst>
      <p:ext uri="{BB962C8B-B14F-4D97-AF65-F5344CB8AC3E}">
        <p14:creationId xmlns:p14="http://schemas.microsoft.com/office/powerpoint/2010/main" val="50919880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1489</TotalTime>
  <Words>775</Words>
  <Application>Microsoft Office PowerPoint</Application>
  <PresentationFormat>Widescreen</PresentationFormat>
  <Paragraphs>53</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2024</dc:title>
  <dc:subject>Annex 2: How has the economy evolved recently relative to the MPC’s projections?</dc:subject>
  <dc:creator>Bank of England</dc:creator>
  <dc:description/>
  <cp:lastModifiedBy>Chapman, Wayne</cp:lastModifiedBy>
  <cp:revision>93</cp:revision>
  <dcterms:created xsi:type="dcterms:W3CDTF">2022-03-15T15:50:20Z</dcterms:created>
  <dcterms:modified xsi:type="dcterms:W3CDTF">2024-07-31T15:35:12Z</dcterms:modified>
</cp:coreProperties>
</file>