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1"/>
  </p:notesMasterIdLst>
  <p:sldIdLst>
    <p:sldId id="415" r:id="rId2"/>
    <p:sldId id="509"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437" r:id="rId25"/>
    <p:sldId id="583" r:id="rId26"/>
    <p:sldId id="584" r:id="rId27"/>
    <p:sldId id="585" r:id="rId28"/>
    <p:sldId id="586" r:id="rId29"/>
    <p:sldId id="58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58313" autoAdjust="0"/>
  </p:normalViewPr>
  <p:slideViewPr>
    <p:cSldViewPr snapToGrid="0" showGuides="1">
      <p:cViewPr varScale="1">
        <p:scale>
          <a:sx n="63" d="100"/>
          <a:sy n="63" d="100"/>
        </p:scale>
        <p:origin x="336" y="60"/>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31/07/2024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Aggregate money, excluding other financial corporations refers to M4 excluding other financial corporations (OFCs). Aggregate money and aggregate lending refer to M4 and M4 lending respectively, both excluding intermediate other financial corporations (IOFCs). OFCs are corporations engaged in financial services that are not banks nor building societies, for example insurance companies and pension funds. IOFCs are specialised entities that mainly provide intermediation services to banks and building societies. Only quarterly data are available for the aggregate money and aggregate lending series from 1998 Q4 to 2010 Q2. All other data are at a monthly frequency. The final data points refer to June 2024. For more information on these data, see Further details about M4 data, Further details about M4 excluding intermediate other financial corporations (OFCs) data and Further details about M4 lending excluding lending to intermediate other financial corporations data.</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288239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Diamonds show quarterly headline GDP growth. Figures for 2024 Q2 and Q3 are Bank staff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686163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GfK, ONS,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Wages are defined as seasonally adjusted whole-economy regular average weekly earnings adjusted for inflation using seasonally adjusted CPI. Data are to May 2024. Projection is for June, July, and August 2024.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Gold line shows the net balance of responses to the question ‘In view of the general economic situation do you think now is: a very good time to save, a fairly good time to save, not a good time to save, a very bad time to save’. Green line shows the net balance of responses to the question ‘In view of the general economic situation, do you think now is the right time for people to make major purchases such as furniture or electrical goods?’. Averages calculated over 2015 to 2024. Data are not seasonally adjusted. The final data points refer to July 2024.</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784852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Nationwide, ONS, Refinitiv Eikon from LSEG, Rightmove.co.uk, S&amp;P Global/Halifax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 for the ONS house price index is for May 2024. Halifax and Nationwide data to June 2024 and Rightmove data to July 2024 are advanced to reflect the respective timing of each data source in the house-buying process. The Nationwide and Halifax figures for July were released after the data cut-off.</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Private existing dwellings investment captures improvements, repair and maintenance of existing dwellings. The other category mostly comprises dwellings investment in existing and new dwellings for non-financial public corporations. The latest data point for housing investment and its subcomponents is 2024 Q1. The diamonds show projections for 2024 Q2, Q3, and Q4.</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22909422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Google Trends, HM Revenue and Customs, IHS Markit, KPMG/REC/S&amp;P Global UK Report on Jobs, Lloyds Business Barometer, ONS, S&amp;P Global/CIPS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left panel shows quarterly growth in employment for people aged 16+ from LFS data, and the right panel shows the quarterly change in unemployment. Although LFS employment and unemployment data have recently been reinstated by the ONS, they are badged as official statistics in development and the LFS continues to suffer from very low response rates, which can introduce volatility and potentially non-response bias </a:t>
            </a:r>
            <a:r>
              <a:rPr lang="en-GB" sz="1800" b="0" u="none" dirty="0">
                <a:solidFill>
                  <a:schemeClr val="tx1"/>
                </a:solidFill>
                <a:effectLst/>
                <a:latin typeface="Arial" panose="020B0604020202020204" pitchFamily="34" charset="0"/>
                <a:ea typeface="Calibri" panose="020F0502020204030204" pitchFamily="34" charset="0"/>
                <a:cs typeface="Calibri" panose="020F0502020204030204" pitchFamily="34" charset="0"/>
              </a:rPr>
              <a:t>(</a:t>
            </a:r>
            <a:r>
              <a:rPr lang="en-GB" sz="1800" b="0" u="none" dirty="0">
                <a:solidFill>
                  <a:schemeClr val="tx1"/>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Box D May 2024 Monetary Policy Report</a:t>
            </a:r>
            <a:r>
              <a:rPr lang="en-GB" sz="1800" dirty="0">
                <a:effectLst/>
                <a:latin typeface="Arial" panose="020B0604020202020204" pitchFamily="34" charset="0"/>
                <a:ea typeface="Calibri" panose="020F0502020204030204" pitchFamily="34" charset="0"/>
                <a:cs typeface="Calibri" panose="020F0502020204030204" pitchFamily="34" charset="0"/>
              </a:rPr>
              <a:t>). Bank staff’s indicator-based models of near-term employment growth and unemployment use mixed-data sampling (MIDAS) techniques (</a:t>
            </a:r>
            <a:r>
              <a:rPr lang="en-GB" sz="1800" dirty="0">
                <a:solidFill>
                  <a:schemeClr val="tx1"/>
                </a:solidFill>
                <a:effectLst/>
                <a:latin typeface="Arial" panose="020B0604020202020204" pitchFamily="34" charset="0"/>
                <a:ea typeface="Calibri" panose="020F0502020204030204" pitchFamily="34" charset="0"/>
                <a:cs typeface="Calibri" panose="020F0502020204030204" pitchFamily="34" charset="0"/>
              </a:rPr>
              <a:t>Daniell and Moreira (2023</a:t>
            </a:r>
            <a:r>
              <a:rPr lang="en-GB" sz="1800" b="0" u="none" dirty="0">
                <a:solidFill>
                  <a:schemeClr val="tx1"/>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t>
            </a:r>
            <a:r>
              <a:rPr lang="en-GB" sz="1800" dirty="0">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lang="en-GB" sz="1800" dirty="0">
                <a:effectLst/>
                <a:latin typeface="Arial" panose="020B0604020202020204" pitchFamily="34" charset="0"/>
                <a:ea typeface="Calibri" panose="020F0502020204030204" pitchFamily="34" charset="0"/>
                <a:cs typeface="Calibri" panose="020F0502020204030204" pitchFamily="34" charset="0"/>
              </a:rPr>
              <a:t>A range of indicators inform the models, including (for employment) series from the Bank of England Agents, Lloyds Business Barometer, HMRC/ONS PAYE payrolls, S&amp;P Global/CIPS purchasing managers’ index and the KPMG/REC UK Report on Jobs, and (for unemployment) series from the Bank of England Agents, the KPMG/REC UK Report on Jobs, Google Trends on the searches for unemployment-related terms, ONS Vacancies, the ONS Claimant count, and IHS Markit measure of job security. Indicators are weighted together according to their relative forecast performance in the recent past. Latest data points shown for both employment and unemployment are for 2024 Q1. Diamonds represent projections for 2024 Q2 and Q3.</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50321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KPMG/REC,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final data point shown for the unemployment rate is for the three months to May 2024. The final data point for the KPMG/REC series is for June, which is then advanced six months. The comparable figure for July was released after the data cut-off. The KPMG/REC measure has been mean and variance adjusted to match the 12-month change in the unemployment rate over the period since 2000.</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LFS unemployment series in the middle chart uses the official LFS estimates up to June 2023 and the ONS’s experimental alternative labour market statistics until February 2024 when the LFS was reinstated. The final data points are for the three months to May 2024 for the vacancies to unemployment ratio and for the three months to June 2024 for the vacancies series.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The right panel shows the percentage of firms responding ‘Yes’ to the questions ‘Is your business currently experiencing a shortage of workers?’, and ‘Did your business experience any difficulties recruiting employees?’ from the Business Insights and Conditions Survey. Values for the worker shortages series for February and August 2023 have been imputed in the chart. The latest data points are for July and June 2024, respectively.</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3881837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British Chambers of Commerce (BCC), CBI, S&amp;P Global/CIPS,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Standard deviations from averages between 2000–19. The measures included in the swathe are from the Bank’s Agents, the BCC (non-services and services), the CBI (manufacturing (capacity); financial services, business/consumer/professional services and distributive trade (business relative to normal)) and CIPS (manufacturing (backlogs); services (outstanding business)). Sectors are weighted using shares in gross value added. The BCC data are not seasonally adjusted.</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632077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2024. Data to June 2024. Component-level Bank staff projections from July to December 2024. Diamond indicates projection for headline inflation in 2025 Q1. The food component is defined as food and non-alcoholic beverages. Fuels and lubricants estimates use Department for Energy Security and Net Zero petrol price data for July 2024 and are then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10976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Bank/Ipsos Inflation Attitudes Survey, DMP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 </a:t>
            </a:r>
            <a:r>
              <a:rPr lang="en-GB" sz="1800" dirty="0">
                <a:effectLst/>
                <a:latin typeface="Arial" panose="020B0604020202020204" pitchFamily="34" charset="0"/>
                <a:ea typeface="Calibri" panose="020F0502020204030204" pitchFamily="34" charset="0"/>
                <a:cs typeface="Calibri" panose="020F0502020204030204" pitchFamily="34" charset="0"/>
              </a:rPr>
              <a:t>Data shown are median responses from the Bank/Ipsos Inflation Attitudes Survey. ‘Current inflation perceptions’ refers to respondents’ views on the current rate of inflation, ‘Short-term expectations’ refers to expectations in the next 12 months and ‘Medium-term expectations’ refers to expectations for inflation five years ahead. Dashed lines represent the series averages over 2010–19. A methodological break occurred during the Covid-19 pandemic that means a degree of caution should be taken when making long-run comparisons with these data, for more information please see the methodology notes linked in the latest IAS release for May 2024. The latest data points are for 2024 Q2.</a:t>
            </a:r>
          </a:p>
          <a:p>
            <a:pPr>
              <a:lnSpc>
                <a:spcPct val="125000"/>
              </a:lnSpc>
              <a:spcAft>
                <a:spcPts val="1200"/>
              </a:spcAft>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 </a:t>
            </a:r>
            <a:r>
              <a:rPr lang="en-GB" sz="1800" dirty="0">
                <a:effectLst/>
                <a:latin typeface="Arial" panose="020B0604020202020204" pitchFamily="34" charset="0"/>
                <a:ea typeface="Calibri" panose="020F0502020204030204" pitchFamily="34" charset="0"/>
                <a:cs typeface="Calibri" panose="020F0502020204030204" pitchFamily="34" charset="0"/>
              </a:rPr>
              <a:t>Data shown are from the DMP survey and are based on responses to the questions: 'As a percentage, what do you think is the current annual CPI inflation rate in the UK?' and ‘What do you think the annual CPI inflation rate will be in the UK, one year from now and three years from now?’. The latest data points are for July 2024.</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2876542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core goods component is defined as goods excluding food and non-alcoholic beverages, alcohol, tobacco and energy. Data to June 2024. Bank staff projections from July 2024 to December 2024. Dashed lines represent 2010-19 averages.</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2865014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MT"/>
                <a:ea typeface="Calibri" panose="020F0502020204030204" pitchFamily="34" charset="0"/>
                <a:cs typeface="ArialMT"/>
              </a:rPr>
              <a:t>(a) The lighter diamonds show Bank staff’s projections at the time of the </a:t>
            </a:r>
            <a:r>
              <a:rPr lang="en-GB" sz="1800" dirty="0">
                <a:effectLst/>
                <a:latin typeface="Arial" panose="020B0604020202020204" pitchFamily="34" charset="0"/>
                <a:ea typeface="Calibri" panose="020F0502020204030204" pitchFamily="34" charset="0"/>
                <a:cs typeface="Calibri" panose="020F0502020204030204" pitchFamily="34" charset="0"/>
              </a:rPr>
              <a:t>May 2024 Monetary Policy Report. The </a:t>
            </a:r>
            <a:r>
              <a:rPr lang="en-GB" sz="1800" dirty="0">
                <a:effectLst/>
                <a:latin typeface="ArialMT"/>
                <a:ea typeface="Calibri" panose="020F0502020204030204" pitchFamily="34" charset="0"/>
                <a:cs typeface="ArialMT"/>
              </a:rPr>
              <a:t>darker diamonds show Bank staff’s current projections. Projections for GDP growth and the unemployment </a:t>
            </a:r>
            <a:r>
              <a:rPr lang="en-GB" sz="1800" dirty="0">
                <a:effectLst/>
                <a:latin typeface="Arial" panose="020B0604020202020204" pitchFamily="34" charset="0"/>
                <a:ea typeface="Calibri" panose="020F0502020204030204" pitchFamily="34" charset="0"/>
                <a:cs typeface="Calibri" panose="020F0502020204030204" pitchFamily="34" charset="0"/>
              </a:rPr>
              <a:t>rate are quarterly and show 2024 Q2 and Q3 (May projections show 2024 Q1 to 2024 Q3). Projections for CPI inflation are monthly and show July to September 2024 (May projections show April to September 2024). The GDP growth and unemployment rate projections for 2024 Q2 are based on official data to May, while the CPI inflation figure is an outturn. Although LFS unemployment data have recently been re-instated by the ONS, they are badged as official statistics in development and the LFS continues to suffer from very low response rates, which can introduce volatility and potentially non-response bias (Box D, May 2024 Report). </a:t>
            </a:r>
            <a:endParaRPr lang="en-GB" sz="1800" u="none"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Measures shown are three-month averages of seasonally adjusted monthly annualised inflation. Examples of indexed and regulated services includes telecom bills, vehicle excise duty and local authority rents. Examples of volatile services components include airfares and hotels. The latest data points shown are for June 2024.</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745311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Responses from firms in the services sector to the ONS Business insights </a:t>
            </a:r>
            <a:r>
              <a:rPr lang="en-GB" sz="2800" b="0" i="0" dirty="0">
                <a:solidFill>
                  <a:srgbClr val="000000"/>
                </a:solidFill>
                <a:effectLst/>
                <a:latin typeface="Arial" panose="020B0604020202020204" pitchFamily="34" charset="0"/>
              </a:rPr>
              <a:t>and Conditions Survey</a:t>
            </a:r>
            <a:r>
              <a:rPr lang="en-GB" sz="1800" dirty="0">
                <a:effectLst/>
                <a:latin typeface="Arial" panose="020B0604020202020204" pitchFamily="34" charset="0"/>
                <a:ea typeface="Calibri" panose="020F0502020204030204" pitchFamily="34" charset="0"/>
                <a:cs typeface="Calibri" panose="020F0502020204030204" pitchFamily="34" charset="0"/>
              </a:rPr>
              <a:t>, weighted together using expenditure weights consistent with Blue Book 2021 estimates published in the Quarterly National Accounts. The question asked is: ‘Which of the following factors, if any, are causing your business to consider raising prices?’. Latest data shown are for August 2024.</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030071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HMRC, Indeed, KPMG/REC UK Report on Jobs, Lloyds Business Barometer,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Series shown in the left hand panel are at a quarterly frequency. Bank staff’s indicator-based model of near-term private sector regular pay growth uses mixed-data sampling (or MIDAS) techniques. A range of indicators inform the model, including series from the Bank of England Agents, the Lloyds Business Barometer, Indeed, ONS/HMRC PAYE payrolls and the KPMG/REC UK Report on Jobs. Indicators are weighted together according to their relative forecast performance in the recent past. Private sector regular pay growth is the ONS measure of private sector regular average weekly earnings growth (quarter on same quarter a year ago).  Latest data points are for 2024 Q1, with diamonds showing projections for private sector regular pay growth for Q2 and Q3.</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Series shown in the right hand panel are at a monthly frequency. Definitions of wage growth vary between each of the measures. Private sector regular pay growth is the ONS measure of private sector regular average weekly earnings growth (three month average on same three month average a year ago). KPMG/REC shows average starting salaries for permanent staff compared to the previous month. HMRC Real Time Information (RTI) shows median of private sector employee pay growth. Indeed shows annual average job title matched pay growth for UK job vacancies. The KPMG/REC index is mean-variance adjusted to ONS private sector regular pay growth over 2002–19 and is advanced by 12 months, which better reflects the leading relationship between the KPMG/REC index and the ONS measure of pay growth. Latest data points are June 2024 for Indeed, HMRC RTI and the KPMG/REC index, and the three months to May 2024 for private sector regular pay.</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782188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Barclays, Citigroup, ONS, YouGov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 </a:t>
            </a:r>
            <a:r>
              <a:rPr lang="en-GB" sz="1800" dirty="0">
                <a:effectLst/>
                <a:latin typeface="Arial" panose="020B0604020202020204" pitchFamily="34" charset="0"/>
                <a:ea typeface="Calibri" panose="020F0502020204030204" pitchFamily="34" charset="0"/>
                <a:cs typeface="Calibri" panose="020F0502020204030204" pitchFamily="34" charset="0"/>
              </a:rPr>
              <a:t>Wage equation based on Yellen (2017).</a:t>
            </a:r>
            <a:r>
              <a:rPr lang="en-GB" sz="1800" b="0" u="none" dirty="0">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lang="en-GB" sz="1800" dirty="0">
                <a:effectLst/>
                <a:latin typeface="Arial" panose="020B0604020202020204" pitchFamily="34" charset="0"/>
                <a:ea typeface="Calibri" panose="020F0502020204030204" pitchFamily="34" charset="0"/>
                <a:cs typeface="Calibri" panose="020F0502020204030204" pitchFamily="34" charset="0"/>
              </a:rPr>
              <a:t>Pay growth is Bank staff’s estimate of underlying pay growth between January 2020 and March 2022 and the ONS measure of private sector regular AWE growth otherwise. Short-term inflation expectations are based on the Barclays Basix Index and the YouGov/Citigroup one year ahead measure of household inflation expectations and projected forward based on a Bayesian VAR estimation. Slack is based on the MPC’s estimates, informed by the vacancies to unemployment ratio. Productivity growth is based on long-run market sector productivity growth per head. The unexplained component is the residual. Data are to 2024 Q1, with projections for 2024 Q2 and Q3.</a:t>
            </a: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27194705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t>(a) OIS rates are the overnight index swap rates and represent market expectations for Bank Rate. Data up to 22 July 2024 are included. Estimates are based on the standard treatment of the impact of changes in Bank Rate and Bank Rate expectations in the Bank’s forecasting models. The effects of the estimated impact of changes in the OIS curve on sterling exchange rates have been excluded. Both the total impact and the decomposition are uncertain and could be higher or lower than presented here.</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3030436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Sources: ONS and Bank calculations.  </a:t>
            </a:r>
          </a:p>
          <a:p>
            <a:endParaRPr lang="en-GB" sz="1800" dirty="0"/>
          </a:p>
          <a:p>
            <a:r>
              <a:rPr lang="en-GB" sz="1800" dirty="0"/>
              <a:t>(a) UK house price index is the headline ONS house price index (HPI). The house price to income ratio is calculated based on gross national income per capita. The final data points are for 2024 Q1.</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2951430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Sources: Bank of England, Bloomberg Finance L.P. and Bank calculations.  </a:t>
            </a:r>
          </a:p>
          <a:p>
            <a:endParaRPr lang="en-GB" sz="1800" dirty="0"/>
          </a:p>
          <a:p>
            <a:r>
              <a:rPr lang="en-GB" sz="1800" dirty="0"/>
              <a:t>(a) Tightening cycles shown include those lasting longer than six months since 1988. These are, in order: May 1988 to October 1989, August 1994 to February 1995, April 1997 to June 1998, August 1999 to February 2000, October 2003 to August 2004, July 2006 to July 2007 and November 2021 to August 2023. The 10-year gilt rate series for 1997 to 1998 is not shown for the full series to aid chart legibility. Rates are monthly averages. Gilt rates shown are nominal spot rates. Series show the changes in rates as a proportion of the trough-to-peak change in the Bank’s policy rate over that hiking cycle.</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19451656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Sources: DMP Survey and Bank calculations.  </a:t>
            </a:r>
          </a:p>
          <a:p>
            <a:endParaRPr lang="en-GB" sz="1800" dirty="0"/>
          </a:p>
          <a:p>
            <a:r>
              <a:rPr lang="en-GB" sz="1800" dirty="0"/>
              <a:t>(a) Data are based on the question: ‘Holding other factors constant, what is your best estimate of the impact of changes in interest rates since the end of 2021 on the capital expenditure of your business in 2023 Q3’. Estimates are from the November 2023 to January 2024 DMP surveys.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4288695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Sources: Bank of England, Bureau van Dijk, LSEG Workspace, ONS and Bank calculations. </a:t>
            </a:r>
          </a:p>
          <a:p>
            <a:endParaRPr lang="en-GB" sz="1800" dirty="0"/>
          </a:p>
          <a:p>
            <a:r>
              <a:rPr lang="en-GB" sz="1800" dirty="0"/>
              <a:t>(a) The bonds category includes commercial paper. ‘Other MBF’ refers to other forms of market-based finance. Financing with a tenor of less than a year includes all floating-rate financing products and fixed-rate products with a maturity of less than a year. The tenor of bank loans is based on tenor at origination; for bonds, it is based on the term outstanding. Data are based on the stock of external financing.</a:t>
            </a:r>
          </a:p>
        </p:txBody>
      </p:sp>
      <p:sp>
        <p:nvSpPr>
          <p:cNvPr id="4" name="Slide Number Placeholder 3"/>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828312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LSEG Workspace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See footnote (c) of Table 1.D for definition. Figures for 2024 Q2 to 2024 Q4 are Bank staff projections. These projections do not include the advance estimate of US GDP in 2024 Q2 or the preliminary flash estimate of euro-area GDP for the same quarter, as the data were not received in time to incorporate fully into the forecast.</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085611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ECB, General Administration of Customs of the People’s Republic of China, US Bureau of Economic Analysis, other national statistical agencies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‘Rest of world’ is a weighted average of 31 countries excluding major oil exporters and including China. Countries are weighted by their shares of UK imports. The final data points refer to 2024 Q1.</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32482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a:t>
            </a:r>
            <a:r>
              <a:rPr lang="en-GB" sz="1800" dirty="0">
                <a:effectLst/>
                <a:latin typeface="Arial" panose="020B0604020202020204" pitchFamily="34" charset="0"/>
                <a:ea typeface="Calibri" panose="020F0502020204030204" pitchFamily="34" charset="0"/>
                <a:cs typeface="Calibri" panose="020F0502020204030204" pitchFamily="34" charset="0"/>
              </a:rPr>
              <a:t>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Oil prices are Brent crude, converted to sterling. Gas prices are Bloomberg UK NBP Natural Gas Forward Day price. Dashed lines refer to respective futures curves using one-month forward prices based on the 15-day average to 22 July 2024, while dotted lines are based on the 15-day average to 29 April 2024. The final data points shown are forward prices for September 2027.</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434512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Eurostat, LSEG Workspace, ONS, US Bureau of Economic Analysis, US Bureau of Labor Statistics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For the United States, the solid line represents PCE inflation, and the dashed line represents CPI inflation. The latest data points shown are for June 2024 except for US PCE inflation which is to May 2024. </a:t>
            </a:r>
            <a:r>
              <a:rPr lang="en-GB" sz="2800" b="0" i="0" dirty="0">
                <a:solidFill>
                  <a:srgbClr val="000000"/>
                </a:solidFill>
                <a:effectLst/>
                <a:latin typeface="Arial" panose="020B0604020202020204" pitchFamily="34" charset="0"/>
              </a:rPr>
              <a:t>The estimate for US PCE inflation in June and the flash estimate for euro-area HICP inflation in July were released after the data cut-off.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648391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All data as of 22 July 2024. The May curves are estimated based on the 15 UK working days to 29 April 2024. The August curves are estimated using the 15 working days to 22 July 2024. Federal funds rate is the upper bound of the announced target range. ECB deposit rate is based on the date from which changes in policy rates are effective. The final data points shown are forward rates for September 2027.</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57030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Rates shown are average quoted rates, with the exception of the lending to businesses series which shows effective rates on new business lending. The Bank’s quoted rates series are weighted monthly average rates advertised by all UK banks and building societies with products meeting the specific criteria. For more information, see Introduction of new Quoted Rates data. The 75% and 90% LTV mortgage rates are for two-year fixed-rate products. The reference rates for these, and for fixed-rate savings bonds, is the two-year overnight index swap (OIS) rate. Diamonds represent averages of daily quoted rates using data to 22 July 2024 </a:t>
            </a:r>
            <a:r>
              <a:rPr lang="en-GB" sz="2800" b="0" i="0" dirty="0">
                <a:solidFill>
                  <a:srgbClr val="000000"/>
                </a:solidFill>
                <a:effectLst/>
                <a:latin typeface="Arial" panose="020B0604020202020204" pitchFamily="34" charset="0"/>
              </a:rPr>
              <a:t>and were provisional. OIS rate shows monthly averages, while Bank Rate shows month-end numbers. The OIS diamond shows the average of daily rates to 22 July 2024.</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675430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and Bank calculations.</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solid lines show the average effective interest rates on the stock of UK floating-rate mortgages, mortgages with a fixed interest rate up to two years, and mortgages with a five-year fixed interest rate. For more information, see Further details about effective interest rates data. The dotted lines show the relevant reference rates, namely Bank Rate, the two-year OIS rate and the five-year OIS rate. The latest data points shown are for June 2024.</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824334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August 2024</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2.9: Aggregate money and lending growth have recovered since last year but remain 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Twelve-month growth rates of aggregate money and lending</a:t>
            </a:r>
            <a:r>
              <a:rPr lang="en-GB" b="0" baseline="30000" dirty="0">
                <a:latin typeface="Arial" panose="020B0604020202020204" pitchFamily="34" charset="0"/>
                <a:cs typeface="Arial" panose="020B0604020202020204" pitchFamily="34" charset="0"/>
              </a:rPr>
              <a:t>(a)</a:t>
            </a:r>
          </a:p>
        </p:txBody>
      </p:sp>
      <p:pic>
        <p:nvPicPr>
          <p:cNvPr id="4" name="Picture 3" descr="Aggregate money growth and aggregate lending growth have recovered from their troughs in September 2023 but remain historically low.">
            <a:extLst>
              <a:ext uri="{FF2B5EF4-FFF2-40B4-BE49-F238E27FC236}">
                <a16:creationId xmlns:a16="http://schemas.microsoft.com/office/drawing/2014/main" id="{B0B722F1-47F1-2A37-2B09-E4F31DC27A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1194" y="2194683"/>
            <a:ext cx="9689612" cy="3846584"/>
          </a:xfrm>
          <a:prstGeom prst="rect">
            <a:avLst/>
          </a:prstGeom>
        </p:spPr>
      </p:pic>
    </p:spTree>
    <p:extLst>
      <p:ext uri="{BB962C8B-B14F-4D97-AF65-F5344CB8AC3E}">
        <p14:creationId xmlns:p14="http://schemas.microsoft.com/office/powerpoint/2010/main" val="3177723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2.10: Economic activity growth was strong in the first half of 2024, but is expected to fall back somewhat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GDP growth</a:t>
            </a:r>
            <a:r>
              <a:rPr lang="en-GB" b="0" baseline="30000" dirty="0">
                <a:latin typeface="Arial" panose="020B0604020202020204" pitchFamily="34" charset="0"/>
                <a:cs typeface="Arial" panose="020B0604020202020204" pitchFamily="34" charset="0"/>
              </a:rPr>
              <a:t>(a)</a:t>
            </a:r>
          </a:p>
        </p:txBody>
      </p:sp>
      <p:pic>
        <p:nvPicPr>
          <p:cNvPr id="4" name="Picture 3" descr="Following a fall in 2023 Q4, GDP grew by 0.7% in 2024 Q1 and is expected to grow at the same pace in Q2 before falling back slightly in Q3. ">
            <a:extLst>
              <a:ext uri="{FF2B5EF4-FFF2-40B4-BE49-F238E27FC236}">
                <a16:creationId xmlns:a16="http://schemas.microsoft.com/office/drawing/2014/main" id="{9215FF2E-16BD-AF24-BFD7-5957BA831D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0550" y="1752600"/>
            <a:ext cx="8473450" cy="4419538"/>
          </a:xfrm>
          <a:prstGeom prst="rect">
            <a:avLst/>
          </a:prstGeom>
        </p:spPr>
      </p:pic>
    </p:spTree>
    <p:extLst>
      <p:ext uri="{BB962C8B-B14F-4D97-AF65-F5344CB8AC3E}">
        <p14:creationId xmlns:p14="http://schemas.microsoft.com/office/powerpoint/2010/main" val="1700564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2.11: Household real incomes have continued to rise, and there is tentative evidence of a shift towards greater spending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the change in real labour income since 2019 Q4, and indicators of household spending behaviour</a:t>
            </a:r>
            <a:r>
              <a:rPr lang="en-GB" b="0" baseline="30000" dirty="0">
                <a:latin typeface="Arial" panose="020B0604020202020204" pitchFamily="34" charset="0"/>
                <a:cs typeface="Arial" panose="020B0604020202020204" pitchFamily="34" charset="0"/>
              </a:rPr>
              <a:t>(a)(b)</a:t>
            </a:r>
          </a:p>
        </p:txBody>
      </p:sp>
      <p:pic>
        <p:nvPicPr>
          <p:cNvPr id="4" name="Picture 3" descr="Real post-tax labour income is expected to rise above its recent 2021 peak by June, and people start to make major purchases.">
            <a:extLst>
              <a:ext uri="{FF2B5EF4-FFF2-40B4-BE49-F238E27FC236}">
                <a16:creationId xmlns:a16="http://schemas.microsoft.com/office/drawing/2014/main" id="{DA744182-DE13-1D4D-FDA0-70BD764748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2215260"/>
            <a:ext cx="8900170" cy="3806749"/>
          </a:xfrm>
          <a:prstGeom prst="rect">
            <a:avLst/>
          </a:prstGeom>
        </p:spPr>
      </p:pic>
    </p:spTree>
    <p:extLst>
      <p:ext uri="{BB962C8B-B14F-4D97-AF65-F5344CB8AC3E}">
        <p14:creationId xmlns:p14="http://schemas.microsoft.com/office/powerpoint/2010/main" val="2813235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1061060" cy="1908629"/>
          </a:xfrm>
        </p:spPr>
        <p:txBody>
          <a:bodyPr/>
          <a:lstStyle/>
          <a:p>
            <a:r>
              <a:rPr lang="en-GB" dirty="0">
                <a:latin typeface="Arial" panose="020B0604020202020204" pitchFamily="34" charset="0"/>
                <a:cs typeface="Arial" panose="020B0604020202020204" pitchFamily="34" charset="0"/>
              </a:rPr>
              <a:t>Chart 2.12: House price inflation and housing investment have begun to pick up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 and contributions to the change in the level of housing investment since 2019 Q4</a:t>
            </a:r>
            <a:r>
              <a:rPr lang="en-GB" b="0" baseline="30000" dirty="0">
                <a:latin typeface="Arial" panose="020B0604020202020204" pitchFamily="34" charset="0"/>
                <a:cs typeface="Arial" panose="020B0604020202020204" pitchFamily="34" charset="0"/>
              </a:rPr>
              <a:t>(a)(b)</a:t>
            </a:r>
          </a:p>
        </p:txBody>
      </p:sp>
      <p:pic>
        <p:nvPicPr>
          <p:cNvPr id="4" name="Picture 3" descr="Measures of house prices have picked up slightly in recent months, whereas repair and maintenance has been increasingly pushing up on dwellings investment since 2021.">
            <a:extLst>
              <a:ext uri="{FF2B5EF4-FFF2-40B4-BE49-F238E27FC236}">
                <a16:creationId xmlns:a16="http://schemas.microsoft.com/office/drawing/2014/main" id="{F3F4FF13-E9DE-5978-56D7-D407EE2FA3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240276"/>
            <a:ext cx="9677420" cy="3596647"/>
          </a:xfrm>
          <a:prstGeom prst="rect">
            <a:avLst/>
          </a:prstGeom>
        </p:spPr>
      </p:pic>
    </p:spTree>
    <p:extLst>
      <p:ext uri="{BB962C8B-B14F-4D97-AF65-F5344CB8AC3E}">
        <p14:creationId xmlns:p14="http://schemas.microsoft.com/office/powerpoint/2010/main" val="1352026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2.13: Survey-based model estimates suggest that underlying employment growth and unemployment have remained broadly stable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quarterly employment growth and quarterly change in the unemployment rate</a:t>
            </a:r>
            <a:r>
              <a:rPr lang="en-GB" b="0" baseline="30000" dirty="0">
                <a:latin typeface="Arial" panose="020B0604020202020204" pitchFamily="34" charset="0"/>
                <a:cs typeface="Arial" panose="020B0604020202020204" pitchFamily="34" charset="0"/>
              </a:rPr>
              <a:t>(a)</a:t>
            </a:r>
          </a:p>
        </p:txBody>
      </p:sp>
      <p:pic>
        <p:nvPicPr>
          <p:cNvPr id="4" name="Picture 3" descr="Underlying quarterly employment growth has been declining since 2021 Q4 but remains higher than suggested by the LFS data. Change in quarterly underlying unemployment growth remains flat, lower than suggested by the LFS data. ">
            <a:extLst>
              <a:ext uri="{FF2B5EF4-FFF2-40B4-BE49-F238E27FC236}">
                <a16:creationId xmlns:a16="http://schemas.microsoft.com/office/drawing/2014/main" id="{B492A703-0835-9563-3721-53B188C081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252468"/>
            <a:ext cx="9677420" cy="3846584"/>
          </a:xfrm>
          <a:prstGeom prst="rect">
            <a:avLst/>
          </a:prstGeom>
        </p:spPr>
      </p:pic>
    </p:spTree>
    <p:extLst>
      <p:ext uri="{BB962C8B-B14F-4D97-AF65-F5344CB8AC3E}">
        <p14:creationId xmlns:p14="http://schemas.microsoft.com/office/powerpoint/2010/main" val="4040528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1040828" cy="1908629"/>
          </a:xfrm>
        </p:spPr>
        <p:txBody>
          <a:bodyPr/>
          <a:lstStyle/>
          <a:p>
            <a:r>
              <a:rPr lang="en-GB" dirty="0">
                <a:latin typeface="Arial" panose="020B0604020202020204" pitchFamily="34" charset="0"/>
                <a:cs typeface="Arial" panose="020B0604020202020204" pitchFamily="34" charset="0"/>
              </a:rPr>
              <a:t>Chart 2.14: The labour market has continued to loosen but remains relatively tight by historical standards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 in the unemployment rate on a year earlier and REC survey measure of staff availability less demand for staff; percentage change in vacancies since 2019 Q4 and percentage point change in the vacancies to unemployment ratio since 2019 Q4; firms experiencing worker shortages and recruitment difficulties from the BICS survey (per cent)</a:t>
            </a:r>
            <a:r>
              <a:rPr lang="en-GB" b="0" baseline="30000" dirty="0">
                <a:latin typeface="Arial" panose="020B0604020202020204" pitchFamily="34" charset="0"/>
                <a:cs typeface="Arial" panose="020B0604020202020204" pitchFamily="34" charset="0"/>
              </a:rPr>
              <a:t>(a)(b)(c)</a:t>
            </a:r>
          </a:p>
        </p:txBody>
      </p:sp>
      <p:pic>
        <p:nvPicPr>
          <p:cNvPr id="4" name="Picture 3" descr="The KPMG/REC measure keeps indicating that unemployment may rise by a bit, vacancies kept falling albeit at a slower pace, and hiring challenges remain broadly stable after having fallen since 2022.">
            <a:extLst>
              <a:ext uri="{FF2B5EF4-FFF2-40B4-BE49-F238E27FC236}">
                <a16:creationId xmlns:a16="http://schemas.microsoft.com/office/drawing/2014/main" id="{27C5B4C2-E1D3-25BE-6BF9-CFEBEA50C7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6702" y="3121046"/>
            <a:ext cx="5471165" cy="3455019"/>
          </a:xfrm>
          <a:prstGeom prst="rect">
            <a:avLst/>
          </a:prstGeom>
        </p:spPr>
      </p:pic>
    </p:spTree>
    <p:extLst>
      <p:ext uri="{BB962C8B-B14F-4D97-AF65-F5344CB8AC3E}">
        <p14:creationId xmlns:p14="http://schemas.microsoft.com/office/powerpoint/2010/main" val="2277849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2.15: Measures of capacity utilisation have fallen to close to historical averages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capacity utilisation</a:t>
            </a:r>
            <a:r>
              <a:rPr lang="en-GB" b="0" baseline="30000" dirty="0">
                <a:latin typeface="Arial" panose="020B0604020202020204" pitchFamily="34" charset="0"/>
                <a:cs typeface="Arial" panose="020B0604020202020204" pitchFamily="34" charset="0"/>
              </a:rPr>
              <a:t>(a)</a:t>
            </a:r>
          </a:p>
        </p:txBody>
      </p:sp>
      <p:pic>
        <p:nvPicPr>
          <p:cNvPr id="4" name="Picture 3" descr="The mean of an array of surveys on capacity utilisation has been falling since its recent peak in 2022, falling below its historical average.">
            <a:extLst>
              <a:ext uri="{FF2B5EF4-FFF2-40B4-BE49-F238E27FC236}">
                <a16:creationId xmlns:a16="http://schemas.microsoft.com/office/drawing/2014/main" id="{E5C8B92B-2156-9A00-10A6-CEC0D3D0C9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850128"/>
            <a:ext cx="9677420" cy="4550673"/>
          </a:xfrm>
          <a:prstGeom prst="rect">
            <a:avLst/>
          </a:prstGeom>
        </p:spPr>
      </p:pic>
    </p:spTree>
    <p:extLst>
      <p:ext uri="{BB962C8B-B14F-4D97-AF65-F5344CB8AC3E}">
        <p14:creationId xmlns:p14="http://schemas.microsoft.com/office/powerpoint/2010/main" val="2572109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2.16: CPI inflation fell to 2% in May and was unchanged in June, though it is expected to rise over 2024 H2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p>
        </p:txBody>
      </p:sp>
      <p:pic>
        <p:nvPicPr>
          <p:cNvPr id="4" name="Picture 3" descr="Inflation is expected to rise in the near term, mainly due to energy prices providing less of a drag.">
            <a:extLst>
              <a:ext uri="{FF2B5EF4-FFF2-40B4-BE49-F238E27FC236}">
                <a16:creationId xmlns:a16="http://schemas.microsoft.com/office/drawing/2014/main" id="{D567D8AA-5EFD-C455-66DE-9F117D9BD4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4290" y="1876900"/>
            <a:ext cx="9029710" cy="4482149"/>
          </a:xfrm>
          <a:prstGeom prst="rect">
            <a:avLst/>
          </a:prstGeom>
        </p:spPr>
      </p:pic>
    </p:spTree>
    <p:extLst>
      <p:ext uri="{BB962C8B-B14F-4D97-AF65-F5344CB8AC3E}">
        <p14:creationId xmlns:p14="http://schemas.microsoft.com/office/powerpoint/2010/main" val="3825759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992480" cy="1908629"/>
          </a:xfrm>
        </p:spPr>
        <p:txBody>
          <a:bodyPr/>
          <a:lstStyle/>
          <a:p>
            <a:r>
              <a:rPr lang="en-GB" dirty="0">
                <a:latin typeface="Arial" panose="020B0604020202020204" pitchFamily="34" charset="0"/>
                <a:cs typeface="Arial" panose="020B0604020202020204" pitchFamily="34" charset="0"/>
              </a:rPr>
              <a:t>Chart 2.17: Inflation expectations have continued to fall back from their 2022 peaks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inflation expectations and perceptions</a:t>
            </a:r>
            <a:r>
              <a:rPr lang="en-GB" b="0" baseline="30000" dirty="0">
                <a:latin typeface="Arial" panose="020B0604020202020204" pitchFamily="34" charset="0"/>
                <a:cs typeface="Arial" panose="020B0604020202020204" pitchFamily="34" charset="0"/>
              </a:rPr>
              <a:t>(a)(b)</a:t>
            </a:r>
          </a:p>
        </p:txBody>
      </p:sp>
      <p:pic>
        <p:nvPicPr>
          <p:cNvPr id="4" name="Picture 3" descr="Households' and businesses' inflation expectations spiked in 2022, following elevated rates of CPI inflation. They have since fallen back to more normal levels.">
            <a:extLst>
              <a:ext uri="{FF2B5EF4-FFF2-40B4-BE49-F238E27FC236}">
                <a16:creationId xmlns:a16="http://schemas.microsoft.com/office/drawing/2014/main" id="{D46B60F8-1430-F508-DD9F-25B0A8C2D8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1110" y="1886704"/>
            <a:ext cx="9677420" cy="4514097"/>
          </a:xfrm>
          <a:prstGeom prst="rect">
            <a:avLst/>
          </a:prstGeom>
        </p:spPr>
      </p:pic>
    </p:spTree>
    <p:extLst>
      <p:ext uri="{BB962C8B-B14F-4D97-AF65-F5344CB8AC3E}">
        <p14:creationId xmlns:p14="http://schemas.microsoft.com/office/powerpoint/2010/main" val="74081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2.18: Services price inflation is still well above its pre-Covid average, while core goods price inflation is below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components of CPI</a:t>
            </a:r>
            <a:r>
              <a:rPr lang="en-GB" b="0" baseline="30000" dirty="0">
                <a:latin typeface="Arial" panose="020B0604020202020204" pitchFamily="34" charset="0"/>
                <a:cs typeface="Arial" panose="020B0604020202020204" pitchFamily="34" charset="0"/>
              </a:rPr>
              <a:t>(a)</a:t>
            </a:r>
          </a:p>
        </p:txBody>
      </p:sp>
      <p:pic>
        <p:nvPicPr>
          <p:cNvPr id="4" name="Picture 3" descr="Core goods inflation rose notably in the immediate post-Covid period, peaking around 8% in 2022, but has since fallen back to around 0%. Services inflation remains elevated at over 5%.">
            <a:extLst>
              <a:ext uri="{FF2B5EF4-FFF2-40B4-BE49-F238E27FC236}">
                <a16:creationId xmlns:a16="http://schemas.microsoft.com/office/drawing/2014/main" id="{A7764DEE-B96F-43BF-4BDD-D3A2FA7F9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868546"/>
            <a:ext cx="9677420" cy="4498857"/>
          </a:xfrm>
          <a:prstGeom prst="rect">
            <a:avLst/>
          </a:prstGeom>
        </p:spPr>
      </p:pic>
    </p:spTree>
    <p:extLst>
      <p:ext uri="{BB962C8B-B14F-4D97-AF65-F5344CB8AC3E}">
        <p14:creationId xmlns:p14="http://schemas.microsoft.com/office/powerpoint/2010/main" val="922388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In the MPC’s latest projections, GDP growth remains strong before falling back, the unemployment rate is flat, and CPI inflation rises moderately in the second half of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p>
        </p:txBody>
      </p:sp>
      <p:pic>
        <p:nvPicPr>
          <p:cNvPr id="4" name="Picture 3" descr="GDP growth is expected to recover in 2024 H1 following a weaker than expected 2023 Q4. The unemployment rate is expected to increase slightly over 2024 H1, and CPI inflation is expected to drop sharply in April averaging around 2.0% in 2024 Q2.">
            <a:extLst>
              <a:ext uri="{FF2B5EF4-FFF2-40B4-BE49-F238E27FC236}">
                <a16:creationId xmlns:a16="http://schemas.microsoft.com/office/drawing/2014/main" id="{044A71C7-1230-BECA-C745-1CD91521BDF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108523" y="1908209"/>
            <a:ext cx="4128546" cy="4621238"/>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2.19: Higher-frequency measures of services price inflation have risen, though that is mostly due to annual uprating and volatile components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higher-frequency services price inflation</a:t>
            </a:r>
            <a:r>
              <a:rPr lang="en-GB" b="0" baseline="30000" dirty="0">
                <a:latin typeface="Arial" panose="020B0604020202020204" pitchFamily="34" charset="0"/>
                <a:cs typeface="Arial" panose="020B0604020202020204" pitchFamily="34" charset="0"/>
              </a:rPr>
              <a:t>(a)</a:t>
            </a:r>
          </a:p>
        </p:txBody>
      </p:sp>
      <p:pic>
        <p:nvPicPr>
          <p:cNvPr id="4" name="Picture 3" descr="Higher frequency measures of services inflation, which strip out the effects of indexed and volatile components as well as rents as foreign holidays, suggest near-term momentum has remained fairly strong.">
            <a:extLst>
              <a:ext uri="{FF2B5EF4-FFF2-40B4-BE49-F238E27FC236}">
                <a16:creationId xmlns:a16="http://schemas.microsoft.com/office/drawing/2014/main" id="{C4971CE7-E7F8-AF43-E95E-D72B5D9188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52600"/>
            <a:ext cx="9677420" cy="4511049"/>
          </a:xfrm>
          <a:prstGeom prst="rect">
            <a:avLst/>
          </a:prstGeom>
        </p:spPr>
      </p:pic>
    </p:spTree>
    <p:extLst>
      <p:ext uri="{BB962C8B-B14F-4D97-AF65-F5344CB8AC3E}">
        <p14:creationId xmlns:p14="http://schemas.microsoft.com/office/powerpoint/2010/main" val="37216225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2.20: Non-wage costs have become a less important determinant of services firms' pricing decisions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Proportion of services firms citing selected factors as pushing up on prices</a:t>
            </a:r>
            <a:r>
              <a:rPr lang="en-GB" b="0" baseline="30000" dirty="0">
                <a:latin typeface="Arial" panose="020B0604020202020204" pitchFamily="34" charset="0"/>
                <a:cs typeface="Arial" panose="020B0604020202020204" pitchFamily="34" charset="0"/>
              </a:rPr>
              <a:t>(a)</a:t>
            </a:r>
          </a:p>
        </p:txBody>
      </p:sp>
      <p:pic>
        <p:nvPicPr>
          <p:cNvPr id="4" name="Picture 3" descr="Non-wage costs account for less of firms recent price rises, while labour costs remain a key driver of the strength.&#10;">
            <a:extLst>
              <a:ext uri="{FF2B5EF4-FFF2-40B4-BE49-F238E27FC236}">
                <a16:creationId xmlns:a16="http://schemas.microsoft.com/office/drawing/2014/main" id="{8F86C032-DA9C-EAE9-59FA-1F977F5754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032" y="1828731"/>
            <a:ext cx="9272505" cy="4553019"/>
          </a:xfrm>
          <a:prstGeom prst="rect">
            <a:avLst/>
          </a:prstGeom>
        </p:spPr>
      </p:pic>
    </p:spTree>
    <p:extLst>
      <p:ext uri="{BB962C8B-B14F-4D97-AF65-F5344CB8AC3E}">
        <p14:creationId xmlns:p14="http://schemas.microsoft.com/office/powerpoint/2010/main" val="3284900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2.21: Most pay growth measures have eased but remain higher than pre-pandemic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pay growth</a:t>
            </a:r>
            <a:r>
              <a:rPr lang="en-GB" b="0" baseline="30000" dirty="0">
                <a:latin typeface="Arial" panose="020B0604020202020204" pitchFamily="34" charset="0"/>
                <a:cs typeface="Arial" panose="020B0604020202020204" pitchFamily="34" charset="0"/>
              </a:rPr>
              <a:t>(a)(b)</a:t>
            </a:r>
          </a:p>
        </p:txBody>
      </p:sp>
      <p:pic>
        <p:nvPicPr>
          <p:cNvPr id="4" name="Picture 3" descr="Pay growth has fallen back from its recent peaks. Different pay indicators are giving different signals for the strength of pay pressures at present.">
            <a:extLst>
              <a:ext uri="{FF2B5EF4-FFF2-40B4-BE49-F238E27FC236}">
                <a16:creationId xmlns:a16="http://schemas.microsoft.com/office/drawing/2014/main" id="{0AB973B7-EECC-1668-830E-477D2F7D24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33096"/>
            <a:ext cx="11256000" cy="4569758"/>
          </a:xfrm>
          <a:prstGeom prst="rect">
            <a:avLst/>
          </a:prstGeom>
        </p:spPr>
      </p:pic>
    </p:spTree>
    <p:extLst>
      <p:ext uri="{BB962C8B-B14F-4D97-AF65-F5344CB8AC3E}">
        <p14:creationId xmlns:p14="http://schemas.microsoft.com/office/powerpoint/2010/main" val="156167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2.22: Falling inflation expectations and a looser labour market have contributed to lower wage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a:t>
            </a:r>
            <a:r>
              <a:rPr lang="en-GB" b="0" baseline="30000" dirty="0">
                <a:latin typeface="Arial" panose="020B0604020202020204" pitchFamily="34" charset="0"/>
                <a:cs typeface="Arial" panose="020B0604020202020204" pitchFamily="34" charset="0"/>
              </a:rPr>
              <a:t>(a)</a:t>
            </a:r>
          </a:p>
        </p:txBody>
      </p:sp>
      <p:pic>
        <p:nvPicPr>
          <p:cNvPr id="4" name="Picture 3" descr="Inflation expectations and slack both pushed up wage growth in 2022 and 2023. Those effects have started to unwind and are projected to continue unwinding.">
            <a:extLst>
              <a:ext uri="{FF2B5EF4-FFF2-40B4-BE49-F238E27FC236}">
                <a16:creationId xmlns:a16="http://schemas.microsoft.com/office/drawing/2014/main" id="{B6D82CCD-6AEC-40EF-32F9-2F3E46BF24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322" y="1976995"/>
            <a:ext cx="11125356" cy="4092730"/>
          </a:xfrm>
          <a:prstGeom prst="rect">
            <a:avLst/>
          </a:prstGeom>
        </p:spPr>
      </p:pic>
    </p:spTree>
    <p:extLst>
      <p:ext uri="{BB962C8B-B14F-4D97-AF65-F5344CB8AC3E}">
        <p14:creationId xmlns:p14="http://schemas.microsoft.com/office/powerpoint/2010/main" val="2223930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4186566"/>
            <a:ext cx="11279504" cy="1538287"/>
          </a:xfrm>
        </p:spPr>
        <p:txBody>
          <a:bodyPr/>
          <a:lstStyle/>
          <a:p>
            <a:r>
              <a:rPr lang="en-GB" dirty="0"/>
              <a:t>Box C: Monitoring the impact of recent monetary policy tightening on the economy</a:t>
            </a:r>
          </a:p>
        </p:txBody>
      </p:sp>
      <p:sp>
        <p:nvSpPr>
          <p:cNvPr id="4" name="Footer Placeholder 3">
            <a:extLst>
              <a:ext uri="{FF2B5EF4-FFF2-40B4-BE49-F238E27FC236}">
                <a16:creationId xmlns:a16="http://schemas.microsoft.com/office/drawing/2014/main" id="{D2B5DED5-CBD0-44C6-CD54-3F8284731022}"/>
              </a:ext>
            </a:extLst>
          </p:cNvPr>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1323588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Past relationships would suggest that most of the anticipated impact of the rises in interest rates since mid-2021 has already fed through to the level of GDP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impact of changes in the OIS curve since August 2021 on: the level of GDP (left panel), and four-quarter GDP growth (right panel)</a:t>
            </a:r>
            <a:r>
              <a:rPr lang="en-GB" b="0" baseline="30000" dirty="0">
                <a:latin typeface="Arial" panose="020B0604020202020204" pitchFamily="34" charset="0"/>
                <a:cs typeface="Arial" panose="020B0604020202020204" pitchFamily="34" charset="0"/>
              </a:rPr>
              <a:t>(a)</a:t>
            </a:r>
          </a:p>
        </p:txBody>
      </p:sp>
      <p:pic>
        <p:nvPicPr>
          <p:cNvPr id="3" name="Picture 2" descr="Higher interest rates have been increasingly reducing the level of GDP across consumption, housing and business investment. The peak impact on growth was a little under -2 percentage points in 2023.">
            <a:extLst>
              <a:ext uri="{FF2B5EF4-FFF2-40B4-BE49-F238E27FC236}">
                <a16:creationId xmlns:a16="http://schemas.microsoft.com/office/drawing/2014/main" id="{1EC1BF95-54F9-39CD-871F-794F454498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4597" y="2525306"/>
            <a:ext cx="7862806" cy="4008148"/>
          </a:xfrm>
          <a:prstGeom prst="rect">
            <a:avLst/>
          </a:prstGeom>
        </p:spPr>
      </p:pic>
    </p:spTree>
    <p:extLst>
      <p:ext uri="{BB962C8B-B14F-4D97-AF65-F5344CB8AC3E}">
        <p14:creationId xmlns:p14="http://schemas.microsoft.com/office/powerpoint/2010/main" val="736170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Tighter monetary policy has weighed on house price inflation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house price index and house price to income ratio</a:t>
            </a:r>
            <a:r>
              <a:rPr lang="en-GB" b="0" baseline="30000" dirty="0">
                <a:latin typeface="Arial" panose="020B0604020202020204" pitchFamily="34" charset="0"/>
                <a:cs typeface="Arial" panose="020B0604020202020204" pitchFamily="34" charset="0"/>
              </a:rPr>
              <a:t>(a)</a:t>
            </a:r>
          </a:p>
        </p:txBody>
      </p:sp>
      <p:pic>
        <p:nvPicPr>
          <p:cNvPr id="4" name="Picture 3" descr="Nominal house prices have been flat in recent years, while the house price to income ratio has declined. ">
            <a:extLst>
              <a:ext uri="{FF2B5EF4-FFF2-40B4-BE49-F238E27FC236}">
                <a16:creationId xmlns:a16="http://schemas.microsoft.com/office/drawing/2014/main" id="{E2E413E9-F34F-6DED-C2D6-64CA536E4D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1570346"/>
            <a:ext cx="11276192" cy="3717308"/>
          </a:xfrm>
          <a:prstGeom prst="rect">
            <a:avLst/>
          </a:prstGeom>
        </p:spPr>
      </p:pic>
    </p:spTree>
    <p:extLst>
      <p:ext uri="{BB962C8B-B14F-4D97-AF65-F5344CB8AC3E}">
        <p14:creationId xmlns:p14="http://schemas.microsoft.com/office/powerpoint/2010/main" val="3390114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C: Longer-term rates have moved faster and further relative to changes in Bank Rate during this tightening cycle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Evolution of Bank Rate and proportionate changes in two-year and 10-year gilt yields across past Bank Rate tightening cycles</a:t>
            </a:r>
            <a:r>
              <a:rPr lang="en-GB" b="0" baseline="30000" dirty="0">
                <a:latin typeface="Arial" panose="020B0604020202020204" pitchFamily="34" charset="0"/>
                <a:cs typeface="Arial" panose="020B0604020202020204" pitchFamily="34" charset="0"/>
              </a:rPr>
              <a:t>(a)</a:t>
            </a:r>
          </a:p>
        </p:txBody>
      </p:sp>
      <p:pic>
        <p:nvPicPr>
          <p:cNvPr id="3" name="Picture 2" descr="During previous Bank Rate hiking cycles, 10-year gilt rates have tended to move slower and by much less than the Bank of England's policy rate. In the latest hiking cycle, 2-year and 10-year rates have moved much more in line.">
            <a:extLst>
              <a:ext uri="{FF2B5EF4-FFF2-40B4-BE49-F238E27FC236}">
                <a16:creationId xmlns:a16="http://schemas.microsoft.com/office/drawing/2014/main" id="{58B3806C-ED81-D536-8B01-DC3C869C4C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340857"/>
            <a:ext cx="9680468" cy="4059944"/>
          </a:xfrm>
          <a:prstGeom prst="rect">
            <a:avLst/>
          </a:prstGeom>
        </p:spPr>
      </p:pic>
    </p:spTree>
    <p:extLst>
      <p:ext uri="{BB962C8B-B14F-4D97-AF65-F5344CB8AC3E}">
        <p14:creationId xmlns:p14="http://schemas.microsoft.com/office/powerpoint/2010/main" val="938791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D: Businesses report significant effects of higher interest rates on investment, although there is heterogeneity across firms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DMP Survey: total impact of higher interest rates on investment, averaged across all firms and across those using different methods of financing (left panel); and proportion of firms reporting that higher interest rates since 2021 had raised, reduced or had no impact on investment (right panel)</a:t>
            </a:r>
            <a:r>
              <a:rPr lang="en-GB" b="0" baseline="30000" dirty="0">
                <a:latin typeface="Arial" panose="020B0604020202020204" pitchFamily="34" charset="0"/>
                <a:cs typeface="Arial" panose="020B0604020202020204" pitchFamily="34" charset="0"/>
              </a:rPr>
              <a:t>(a)</a:t>
            </a:r>
          </a:p>
        </p:txBody>
      </p:sp>
      <p:pic>
        <p:nvPicPr>
          <p:cNvPr id="4" name="Picture 3" descr="Firms relying on external financing for investment report twice the average impact of higher rates than all firms. Most firms however report no impact from investment.">
            <a:extLst>
              <a:ext uri="{FF2B5EF4-FFF2-40B4-BE49-F238E27FC236}">
                <a16:creationId xmlns:a16="http://schemas.microsoft.com/office/drawing/2014/main" id="{F3C63402-4121-E626-BD6D-8DD7FA00F4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0095" y="2857709"/>
            <a:ext cx="7831810" cy="3723560"/>
          </a:xfrm>
          <a:prstGeom prst="rect">
            <a:avLst/>
          </a:prstGeom>
        </p:spPr>
      </p:pic>
    </p:spTree>
    <p:extLst>
      <p:ext uri="{BB962C8B-B14F-4D97-AF65-F5344CB8AC3E}">
        <p14:creationId xmlns:p14="http://schemas.microsoft.com/office/powerpoint/2010/main" val="3220900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E: Floating-rate bank loans represent the largest single source of funding for businesses, but corporate bonds are also important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Sources of external financing for large corporates and SMEs, by tenor</a:t>
            </a:r>
            <a:r>
              <a:rPr lang="en-GB" b="0" baseline="30000" dirty="0">
                <a:latin typeface="Arial" panose="020B0604020202020204" pitchFamily="34" charset="0"/>
                <a:cs typeface="Arial" panose="020B0604020202020204" pitchFamily="34" charset="0"/>
              </a:rPr>
              <a:t>(a)</a:t>
            </a:r>
          </a:p>
        </p:txBody>
      </p:sp>
      <p:pic>
        <p:nvPicPr>
          <p:cNvPr id="3" name="Picture 2" descr="Large corporate financing mostly comes from bank loans and bonds. SMEs mostly get financing through bank loans. Bank loans tend to have a short tenor whereas bonds tend to have fixed rates.">
            <a:extLst>
              <a:ext uri="{FF2B5EF4-FFF2-40B4-BE49-F238E27FC236}">
                <a16:creationId xmlns:a16="http://schemas.microsoft.com/office/drawing/2014/main" id="{E04D1910-B0FA-085A-FE93-A152EF073B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2004223"/>
            <a:ext cx="11276192" cy="4182414"/>
          </a:xfrm>
          <a:prstGeom prst="rect">
            <a:avLst/>
          </a:prstGeom>
        </p:spPr>
      </p:pic>
    </p:spTree>
    <p:extLst>
      <p:ext uri="{BB962C8B-B14F-4D97-AF65-F5344CB8AC3E}">
        <p14:creationId xmlns:p14="http://schemas.microsoft.com/office/powerpoint/2010/main" val="2326116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46847" cy="1908629"/>
          </a:xfrm>
        </p:spPr>
        <p:txBody>
          <a:bodyPr/>
          <a:lstStyle/>
          <a:p>
            <a:r>
              <a:rPr lang="en-GB" dirty="0">
                <a:latin typeface="Arial" panose="020B0604020202020204" pitchFamily="34" charset="0"/>
                <a:cs typeface="Arial" panose="020B0604020202020204" pitchFamily="34" charset="0"/>
              </a:rPr>
              <a:t>Chart 2.2: Global GDP growth is expected to be steady during the rest of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world GDP growth with contributions by region</a:t>
            </a:r>
            <a:r>
              <a:rPr lang="en-GB" b="0" baseline="30000" dirty="0">
                <a:latin typeface="Arial" panose="020B0604020202020204" pitchFamily="34" charset="0"/>
                <a:cs typeface="Arial" panose="020B0604020202020204" pitchFamily="34" charset="0"/>
              </a:rPr>
              <a:t>(a)</a:t>
            </a:r>
          </a:p>
        </p:txBody>
      </p:sp>
      <p:pic>
        <p:nvPicPr>
          <p:cNvPr id="4" name="Picture 3" descr="UK-weighted world GDP growth is projected to remain at around 2% over 2024, below its 2010-19 average.">
            <a:extLst>
              <a:ext uri="{FF2B5EF4-FFF2-40B4-BE49-F238E27FC236}">
                <a16:creationId xmlns:a16="http://schemas.microsoft.com/office/drawing/2014/main" id="{965501FE-93A3-FE2A-604C-BC0EE95F23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4931" y="1795060"/>
            <a:ext cx="7778146" cy="4624975"/>
          </a:xfrm>
          <a:prstGeom prst="rect">
            <a:avLst/>
          </a:prstGeom>
        </p:spPr>
      </p:pic>
    </p:spTree>
    <p:extLst>
      <p:ext uri="{BB962C8B-B14F-4D97-AF65-F5344CB8AC3E}">
        <p14:creationId xmlns:p14="http://schemas.microsoft.com/office/powerpoint/2010/main" val="2457220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 World export price inflation has turned positive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export price inflation</a:t>
            </a:r>
            <a:r>
              <a:rPr lang="en-GB" b="0" baseline="30000" dirty="0">
                <a:latin typeface="Arial" panose="020B0604020202020204" pitchFamily="34" charset="0"/>
                <a:cs typeface="Arial" panose="020B0604020202020204" pitchFamily="34" charset="0"/>
              </a:rPr>
              <a:t>(a)</a:t>
            </a:r>
          </a:p>
        </p:txBody>
      </p:sp>
      <p:pic>
        <p:nvPicPr>
          <p:cNvPr id="4" name="Picture 3" descr="Export price inflation was negative across regions in 2023 but has since turned positive.">
            <a:extLst>
              <a:ext uri="{FF2B5EF4-FFF2-40B4-BE49-F238E27FC236}">
                <a16:creationId xmlns:a16="http://schemas.microsoft.com/office/drawing/2014/main" id="{F64E438F-CE61-069A-5AB2-0A0B3122B0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1382" y="1582445"/>
            <a:ext cx="9729236" cy="4553721"/>
          </a:xfrm>
          <a:prstGeom prst="rect">
            <a:avLst/>
          </a:prstGeom>
        </p:spPr>
      </p:pic>
    </p:spTree>
    <p:extLst>
      <p:ext uri="{BB962C8B-B14F-4D97-AF65-F5344CB8AC3E}">
        <p14:creationId xmlns:p14="http://schemas.microsoft.com/office/powerpoint/2010/main" val="1792584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2.4: Oil prices have fallen a little since the May Report while gas prices are slightly higher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oil and gas prices</a:t>
            </a:r>
            <a:r>
              <a:rPr lang="en-GB" b="0" baseline="30000" dirty="0">
                <a:latin typeface="Arial" panose="020B0604020202020204" pitchFamily="34" charset="0"/>
                <a:cs typeface="Arial" panose="020B0604020202020204" pitchFamily="34" charset="0"/>
              </a:rPr>
              <a:t>(a)</a:t>
            </a:r>
          </a:p>
        </p:txBody>
      </p:sp>
      <p:pic>
        <p:nvPicPr>
          <p:cNvPr id="4" name="Picture 3" descr="Oil prices have fallen slightly since the May Report, while gas prices have risen a little.">
            <a:extLst>
              <a:ext uri="{FF2B5EF4-FFF2-40B4-BE49-F238E27FC236}">
                <a16:creationId xmlns:a16="http://schemas.microsoft.com/office/drawing/2014/main" id="{C600D0CA-F5FF-3999-5D36-F9EE829064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2050" y="1981017"/>
            <a:ext cx="9707900" cy="3904496"/>
          </a:xfrm>
          <a:prstGeom prst="rect">
            <a:avLst/>
          </a:prstGeom>
        </p:spPr>
      </p:pic>
    </p:spTree>
    <p:extLst>
      <p:ext uri="{BB962C8B-B14F-4D97-AF65-F5344CB8AC3E}">
        <p14:creationId xmlns:p14="http://schemas.microsoft.com/office/powerpoint/2010/main" val="2374632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2.5: Headline inflation has fallen back across advanced economies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consumer price inflation across regions</a:t>
            </a:r>
            <a:r>
              <a:rPr lang="en-GB" b="0" baseline="30000" dirty="0">
                <a:latin typeface="Arial" panose="020B0604020202020204" pitchFamily="34" charset="0"/>
                <a:cs typeface="Arial" panose="020B0604020202020204" pitchFamily="34" charset="0"/>
              </a:rPr>
              <a:t>(a)</a:t>
            </a:r>
          </a:p>
        </p:txBody>
      </p:sp>
      <p:pic>
        <p:nvPicPr>
          <p:cNvPr id="4" name="Picture 3" descr="Headline inflation in advanced economies picked up sharply post-pandemic but has since fallen back from its mid-2022 peaks.">
            <a:extLst>
              <a:ext uri="{FF2B5EF4-FFF2-40B4-BE49-F238E27FC236}">
                <a16:creationId xmlns:a16="http://schemas.microsoft.com/office/drawing/2014/main" id="{3559AD79-D29D-A9DD-AB7A-1F67DE0187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269053"/>
            <a:ext cx="9680468" cy="3557023"/>
          </a:xfrm>
          <a:prstGeom prst="rect">
            <a:avLst/>
          </a:prstGeom>
        </p:spPr>
      </p:pic>
    </p:spTree>
    <p:extLst>
      <p:ext uri="{BB962C8B-B14F-4D97-AF65-F5344CB8AC3E}">
        <p14:creationId xmlns:p14="http://schemas.microsoft.com/office/powerpoint/2010/main" val="1993381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2.6: Policy rate expectations have generally shifted down since the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May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forward curves for the US, euro area and UK</a:t>
            </a:r>
            <a:r>
              <a:rPr lang="en-GB" b="0" baseline="30000" dirty="0">
                <a:latin typeface="Arial" panose="020B0604020202020204" pitchFamily="34" charset="0"/>
                <a:cs typeface="Arial" panose="020B0604020202020204" pitchFamily="34" charset="0"/>
              </a:rPr>
              <a:t>(a)</a:t>
            </a:r>
          </a:p>
        </p:txBody>
      </p:sp>
      <p:pic>
        <p:nvPicPr>
          <p:cNvPr id="4" name="Picture 3" descr="The market-implied path of policy rates has shifted down somewhat in the US and UK, but remains broadly unchanged in the euro area.">
            <a:extLst>
              <a:ext uri="{FF2B5EF4-FFF2-40B4-BE49-F238E27FC236}">
                <a16:creationId xmlns:a16="http://schemas.microsoft.com/office/drawing/2014/main" id="{D444427C-62D1-E8B2-39B8-44F9186B54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9002" y="2188587"/>
            <a:ext cx="9713996" cy="3858776"/>
          </a:xfrm>
          <a:prstGeom prst="rect">
            <a:avLst/>
          </a:prstGeom>
        </p:spPr>
      </p:pic>
    </p:spTree>
    <p:extLst>
      <p:ext uri="{BB962C8B-B14F-4D97-AF65-F5344CB8AC3E}">
        <p14:creationId xmlns:p14="http://schemas.microsoft.com/office/powerpoint/2010/main" val="4167374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2.7: Interest rates on loans and savings products have increased since 2021 in response to higher reference rates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interest rates on selected household and business products, and their respective reference rates</a:t>
            </a:r>
            <a:r>
              <a:rPr lang="en-GB" b="0" baseline="30000" dirty="0">
                <a:latin typeface="Arial" panose="020B0604020202020204" pitchFamily="34" charset="0"/>
                <a:cs typeface="Arial" panose="020B0604020202020204" pitchFamily="34" charset="0"/>
              </a:rPr>
              <a:t>(a)</a:t>
            </a:r>
          </a:p>
        </p:txBody>
      </p:sp>
      <p:pic>
        <p:nvPicPr>
          <p:cNvPr id="4" name="Picture 3" descr="Fixed-rate mortgage rates have tracked the two-year OIS rate closely. Rates on instant-access deposits and credit card and business lending have trended up since the start of the tightening cycle.">
            <a:extLst>
              <a:ext uri="{FF2B5EF4-FFF2-40B4-BE49-F238E27FC236}">
                <a16:creationId xmlns:a16="http://schemas.microsoft.com/office/drawing/2014/main" id="{89178C3A-0EF9-A206-7B31-887DAF3CD9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5991" y="2190541"/>
            <a:ext cx="9058009" cy="4210260"/>
          </a:xfrm>
          <a:prstGeom prst="rect">
            <a:avLst/>
          </a:prstGeom>
        </p:spPr>
      </p:pic>
    </p:spTree>
    <p:extLst>
      <p:ext uri="{BB962C8B-B14F-4D97-AF65-F5344CB8AC3E}">
        <p14:creationId xmlns:p14="http://schemas.microsoft.com/office/powerpoint/2010/main" val="1331123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2.8: Rises in reference rates have fed through to effective rates on the stock of UK mortgages as expected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interest rates on the stock of outstanding mortgages and their relevant reference rates</a:t>
            </a:r>
            <a:r>
              <a:rPr lang="en-GB" b="0" baseline="30000" dirty="0">
                <a:latin typeface="Arial" panose="020B0604020202020204" pitchFamily="34" charset="0"/>
                <a:cs typeface="Arial" panose="020B0604020202020204" pitchFamily="34" charset="0"/>
              </a:rPr>
              <a:t>(a)</a:t>
            </a:r>
          </a:p>
        </p:txBody>
      </p:sp>
      <p:pic>
        <p:nvPicPr>
          <p:cNvPr id="4" name="Picture 3" descr="Effective rates on the stock of UK mortgages have increased since 2021.">
            <a:extLst>
              <a:ext uri="{FF2B5EF4-FFF2-40B4-BE49-F238E27FC236}">
                <a16:creationId xmlns:a16="http://schemas.microsoft.com/office/drawing/2014/main" id="{4F1090FB-E375-9A4A-1B4D-D773B176DC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8894" y="2213230"/>
            <a:ext cx="8995106" cy="4187571"/>
          </a:xfrm>
          <a:prstGeom prst="rect">
            <a:avLst/>
          </a:prstGeom>
        </p:spPr>
      </p:pic>
    </p:spTree>
    <p:extLst>
      <p:ext uri="{BB962C8B-B14F-4D97-AF65-F5344CB8AC3E}">
        <p14:creationId xmlns:p14="http://schemas.microsoft.com/office/powerpoint/2010/main" val="24969733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3315</TotalTime>
  <Words>4482</Words>
  <Application>Microsoft Office PowerPoint</Application>
  <PresentationFormat>Widescreen</PresentationFormat>
  <Paragraphs>114</Paragraphs>
  <Slides>29</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ArialMT</vt:lpstr>
      <vt:lpstr>Calibri</vt:lpstr>
      <vt:lpstr>Century Gothic</vt:lpstr>
      <vt:lpstr>Bank LINKS Template</vt:lpstr>
      <vt:lpstr>PowerPoint Presentation</vt:lpstr>
      <vt:lpstr>Chart 2.1: In the MPC’s latest projections, GDP growth remains strong before falling back, the unemployment rate is flat, and CPI inflation rises moderately in the second half of this year Near-term projections(a)</vt:lpstr>
      <vt:lpstr>Chart 2.2: Global GDP growth is expected to be steady during the rest of this year Four-quarter UK-weighted world GDP growth with contributions by region(a)</vt:lpstr>
      <vt:lpstr>Chart 2.3: World export price inflation has turned positive Quarterly export price inflation(a)</vt:lpstr>
      <vt:lpstr>Chart 2.4: Oil prices have fallen a little since the May Report while gas prices are slightly higher UK wholesale oil and gas prices(a)</vt:lpstr>
      <vt:lpstr>Chart 2.5: Headline inflation has fallen back across advanced economies Annual consumer price inflation across regions(a)</vt:lpstr>
      <vt:lpstr>Chart 2.6: Policy rate expectations have generally shifted down since the  May Report Policy rates and forward curves for the US, euro area and UK(a)</vt:lpstr>
      <vt:lpstr>Chart 2.7: Interest rates on loans and savings products have increased since 2021 in response to higher reference rates Average interest rates on selected household and business products, and their respective reference rates(a)</vt:lpstr>
      <vt:lpstr>Chart 2.8: Rises in reference rates have fed through to effective rates on the stock of UK mortgages as expected Average interest rates on the stock of outstanding mortgages and their relevant reference rates(a)</vt:lpstr>
      <vt:lpstr>Chart 2.9: Aggregate money and lending growth have recovered since last year but remain low Twelve-month growth rates of aggregate money and lending(a)</vt:lpstr>
      <vt:lpstr>Chart 2.10: Economic activity growth was strong in the first half of 2024, but is expected to fall back somewhat Contributions to quarterly GDP growth(a)</vt:lpstr>
      <vt:lpstr>Chart 2.11: Household real incomes have continued to rise, and there is tentative evidence of a shift towards greater spending Contributions to the change in real labour income since 2019 Q4, and indicators of household spending behaviour(a)(b)</vt:lpstr>
      <vt:lpstr>Chart 2.12: House price inflation and housing investment have begun to pick up House price indices, and contributions to the change in the level of housing investment since 2019 Q4(a)(b)</vt:lpstr>
      <vt:lpstr>Chart 2.13: Survey-based model estimates suggest that underlying employment growth and unemployment have remained broadly stable Measures of quarterly employment growth and quarterly change in the unemployment rate(a)</vt:lpstr>
      <vt:lpstr>Chart 2.14: The labour market has continued to loosen but remains relatively tight by historical standards Change in the unemployment rate on a year earlier and REC survey measure of staff availability less demand for staff; percentage change in vacancies since 2019 Q4 and percentage point change in the vacancies to unemployment ratio since 2019 Q4; firms experiencing worker shortages and recruitment difficulties from the BICS survey (per cent)(a)(b)(c)</vt:lpstr>
      <vt:lpstr>Chart 2.15: Measures of capacity utilisation have fallen to close to historical averages Survey indicators of capacity utilisation(a)</vt:lpstr>
      <vt:lpstr>Chart 2.16: CPI inflation fell to 2% in May and was unchanged in June, though it is expected to rise over 2024 H2  Contributions to CPI inflation(a)</vt:lpstr>
      <vt:lpstr>Chart 2.17: Inflation expectations have continued to fall back from their 2022 peaks Survey-based measures of inflation expectations and perceptions(a)(b)</vt:lpstr>
      <vt:lpstr>Chart 2.18: Services price inflation is still well above its pre-Covid average, while core goods price inflation is below Annual inflation rates for components of CPI(a)</vt:lpstr>
      <vt:lpstr>Chart 2.19: Higher-frequency measures of services price inflation have risen, though that is mostly due to annual uprating and volatile components Measures of higher-frequency services price inflation(a)</vt:lpstr>
      <vt:lpstr>Chart 2.20: Non-wage costs have become a less important determinant of services firms' pricing decisions Proportion of services firms citing selected factors as pushing up on prices(a)</vt:lpstr>
      <vt:lpstr>Chart 2.21: Most pay growth measures have eased but remain higher than pre-pandemic  Measures of annual pay growth(a)(b)</vt:lpstr>
      <vt:lpstr>Chart 2.22: Falling inflation expectations and a looser labour market have contributed to lower wage growth Contributions to annual private sector regular pay growth(a)</vt:lpstr>
      <vt:lpstr>Box C: Monitoring the impact of recent monetary policy tightening on the economy</vt:lpstr>
      <vt:lpstr>Chart A: Past relationships would suggest that most of the anticipated impact of the rises in interest rates since mid-2021 has already fed through to the level of GDP Estimated impact of changes in the OIS curve since August 2021 on: the level of GDP (left panel), and four-quarter GDP growth (right panel)(a)</vt:lpstr>
      <vt:lpstr>Chart B: Tighter monetary policy has weighed on house price inflation UK house price index and house price to income ratio(a)</vt:lpstr>
      <vt:lpstr>Chart C: Longer-term rates have moved faster and further relative to changes in Bank Rate during this tightening cycle Evolution of Bank Rate and proportionate changes in two-year and 10-year gilt yields across past Bank Rate tightening cycles(a)</vt:lpstr>
      <vt:lpstr>Chart D: Businesses report significant effects of higher interest rates on investment, although there is heterogeneity across firms DMP Survey: total impact of higher interest rates on investment, averaged across all firms and across those using different methods of financing (left panel); and proportion of firms reporting that higher interest rates since 2021 had raised, reduced or had no impact on investment (right panel)(a)</vt:lpstr>
      <vt:lpstr>Chart E: Floating-rate bank loans represent the largest single source of funding for businesses, but corporate bonds are also important Sources of external financing for large corporates and SMEs, by tenor(a)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2024</dc:title>
  <dc:subject>Section 2: Current economic conditions</dc:subject>
  <dc:creator>Bank of England</dc:creator>
  <cp:lastModifiedBy>Chapman, Wayne</cp:lastModifiedBy>
  <cp:revision>283</cp:revision>
  <dcterms:created xsi:type="dcterms:W3CDTF">2022-03-15T15:50:20Z</dcterms:created>
  <dcterms:modified xsi:type="dcterms:W3CDTF">2024-07-31T20:01:56Z</dcterms:modified>
</cp:coreProperties>
</file>