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6"/>
  </p:notesMasterIdLst>
  <p:sldIdLst>
    <p:sldId id="415" r:id="rId2"/>
    <p:sldId id="466" r:id="rId3"/>
    <p:sldId id="467" r:id="rId4"/>
    <p:sldId id="468" r:id="rId5"/>
    <p:sldId id="469" r:id="rId6"/>
    <p:sldId id="470" r:id="rId7"/>
    <p:sldId id="471" r:id="rId8"/>
    <p:sldId id="472" r:id="rId9"/>
    <p:sldId id="473" r:id="rId10"/>
    <p:sldId id="474" r:id="rId11"/>
    <p:sldId id="475" r:id="rId12"/>
    <p:sldId id="476" r:id="rId13"/>
    <p:sldId id="477" r:id="rId14"/>
    <p:sldId id="478"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76" autoAdjust="0"/>
    <p:restoredTop sz="72611" autoAdjust="0"/>
  </p:normalViewPr>
  <p:slideViewPr>
    <p:cSldViewPr snapToGrid="0" showGuides="1">
      <p:cViewPr varScale="1">
        <p:scale>
          <a:sx n="63" d="100"/>
          <a:sy n="63" d="100"/>
        </p:scale>
        <p:origin x="1440" y="34"/>
      </p:cViewPr>
      <p:guideLst/>
    </p:cSldViewPr>
  </p:slideViewPr>
  <p:notesTextViewPr>
    <p:cViewPr>
      <p:scale>
        <a:sx n="3" d="2"/>
        <a:sy n="3" d="2"/>
      </p:scale>
      <p:origin x="0" y="0"/>
    </p:cViewPr>
  </p:notesTextViewPr>
  <p:sorterViewPr>
    <p:cViewPr>
      <p:scale>
        <a:sx n="110" d="100"/>
        <a:sy n="110" d="100"/>
      </p:scale>
      <p:origin x="0" y="-1068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08/05/2024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Oil prices are Brent crude, converted to sterling. Gas prices are Bloomberg UK NBP Natural Gas Forward Day price. Both are calculated on a monthly basis, and the final data points shown are for March 2024.</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(b) The food input and output PPI series are the ONS measures for food, beverages and tobacco products, and the goods input and output PPI series are the measures for core manufactured products, which exclude fuel, food, beverages and tobacco products. Food import prices are constructed using the ONS measure for trade volumes in food, beverages and tobacco goods, divided by their value. Goods import prices are constructed using the ONS measure for trade volumes in goods excluding fuel, food, beverages and tobacco, and other unspecified goods, divided by their value. The import price series are calculated on a three-month average and seasonally adjusted basis. The latest data points shown are for March 2024 for the PPI series, and February 2024 for the import price series. </a:t>
            </a:r>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1996139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Citigroup, ONS, YouGov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shaded swathe represents a range of projections from three statistical models of nominal private sector regular average weekly earnings growth, including a wage equation based on Yellen (2017) as shown in Chart 3.7, a wage equation based on Haldane (2018) and a simple error-correction model based on productivity, inflation expectations and slack in the labour market as embodied in the difference between the actual unemployment rate and the Committee’s estimate of the medium-term equilibrium rate. The projections are dynamic, multi-step ahead forecasts beginning at a point within the models’ estimation periods and are sensitive to data revisions, which can lead to changes in the range over the past as well as over the forecast period. The May MPR series is consistent with the latest published data for the three months to February 2024.</a:t>
            </a:r>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17404565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median services inflation is based on the median price change across over 180 services price CPI indices. The higher-frequency series is seasonally adjusted. The latest data points shown are for March 2024.</a:t>
            </a:r>
          </a:p>
        </p:txBody>
      </p:sp>
      <p:sp>
        <p:nvSpPr>
          <p:cNvPr id="4" name="Slide Number Placeholder 3"/>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956552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Chart shows a rolling 12-month average. Catering and accommodation services are excluded as these have been more affected by external cost shocks – for example being affected by the elevated food price inflation – than other types of services. The latest data points shown are for March 2024.</a:t>
            </a:r>
          </a:p>
        </p:txBody>
      </p:sp>
      <p:sp>
        <p:nvSpPr>
          <p:cNvPr id="4" name="Slide Number Placeholder 3"/>
          <p:cNvSpPr>
            <a:spLocks noGrp="1"/>
          </p:cNvSpPr>
          <p:nvPr>
            <p:ph type="sldNum" sz="quarter" idx="5"/>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18426455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results show the estimated contribution of factors to core services excluding rents price inflation (measured as CPI services excluding airfares, package holidays, rents and education) using an autoregressive distributed lag model. </a:t>
            </a:r>
            <a:r>
              <a:rPr lang="en-GB" sz="1800">
                <a:effectLst/>
                <a:latin typeface="Arial" panose="020B0604020202020204" pitchFamily="34" charset="0"/>
                <a:ea typeface="Calibri" panose="020F0502020204030204" pitchFamily="34" charset="0"/>
                <a:cs typeface="Calibri" panose="020F0502020204030204" pitchFamily="34" charset="0"/>
              </a:rPr>
              <a:t>The model is estimated using quarterly seasonally adjusted CPI indices, in log differences and excluding an estimate of the impact of VAT.</a:t>
            </a:r>
          </a:p>
        </p:txBody>
      </p:sp>
      <p:sp>
        <p:nvSpPr>
          <p:cNvPr id="4" name="Slide Number Placeholder 3"/>
          <p:cNvSpPr>
            <a:spLocks noGrp="1"/>
          </p:cNvSpPr>
          <p:nvPr>
            <p:ph type="sldNum" sz="quarter" idx="5"/>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1852095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Core goods inflation is defined as goods excluding energy, food, beverages and tobacco. The higher-frequency series are seasonally adjusted. The latest data points shown are for March 2024, followed by the forecast up to September 2024 for the left panel. </a:t>
            </a: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26512821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Baumeister and Hamilton (2019), Bloomberg Finance L.P., Braun et al (2023), </a:t>
            </a:r>
            <a:r>
              <a:rPr lang="en-GB" sz="1800" dirty="0" err="1">
                <a:effectLst/>
                <a:latin typeface="Arial" panose="020B0604020202020204" pitchFamily="34" charset="0"/>
                <a:ea typeface="Calibri" panose="020F0502020204030204" pitchFamily="34" charset="0"/>
                <a:cs typeface="Calibri" panose="020F0502020204030204" pitchFamily="34" charset="0"/>
              </a:rPr>
              <a:t>Känzig</a:t>
            </a:r>
            <a:r>
              <a:rPr lang="en-GB" sz="1800" dirty="0">
                <a:effectLst/>
                <a:latin typeface="Arial" panose="020B0604020202020204" pitchFamily="34" charset="0"/>
                <a:ea typeface="Calibri" panose="020F0502020204030204" pitchFamily="34" charset="0"/>
                <a:cs typeface="Calibri" panose="020F0502020204030204" pitchFamily="34" charset="0"/>
              </a:rPr>
              <a:t> (2021), OECD, ONS, World Bank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This builds on the services price inflation analysis in the May 2023 Report, see notes in Chart 3.9 of that Report. This new version separates out demand and supply contributions to inflation by restricting the association between CPI inflation and indicators of activity and slack via sign restrictions. The supply component is also fed with a range of measures of costs, commodity prices, global supply pressures, and identified supplied shocks. The non-linear associations between indicators and inflation within each block are captured via training many decision trees. The ‘other’ category includes monetary policy and other financial conditions. Results are estimated relative to average historical inflation levels, calculated between 1993 and 2019, captured in the grey bar. Monthly price inflation is calculated using log changes and the chart shows the 12-month moving average. The latest data points shown are for March 2024.</a:t>
            </a:r>
          </a:p>
        </p:txBody>
      </p:sp>
      <p:sp>
        <p:nvSpPr>
          <p:cNvPr id="4" name="Slide Number Placeholder 3"/>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300638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Latest data points shown are for the three months to February 2024. Contributions to the change in the vacancies to unemployment ratio since 2019 Q4 are approximations calculated as changes in the individual series and so do not exactly sum to the total. Although LFS unemployment data have recently been re-instated by the ONS, they are badged as official statistics in development and the LFS continues to suffer from very low response rates, which can introduce volatility and potentially non-response bias (Box D).</a:t>
            </a:r>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8213810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latest data point shown is for the three months to February 2024. The job market vacancy rate shows the number of job vacancies divided by the sum of job vacancies and employment. Although LFS unemployment data have recently been re-instated by the ONS, they are badged as official statistics in development and the LFS continues to suffer from very low response rates, which can introduce volatility and potentially non-response bias (Box D).</a:t>
            </a: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24689547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Agents, HMRC, Indeed, KPMG/REC UK Report on Jobs, Lloyds Business Barometer,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The latest data points shown are for 2023 Q4. The model of trend growth is based on the approach of Stock and Watson (2016), estimated using quarterly AWE data for 24 industrial sectors. Pay growth in each sector is decomposed into a common trend, a sector-specific trend, a common transitory shock and a sector-specific transitory shock using a dynamic factor model. The common and sector-specific trends are then weighted using employment shares to produce an estimate of the trend in aggregate AWE growth.</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(b) Bank staff’s indicator-based model of near-term private sector regular pay growth uses mixed-data sampling (or MIDAS) techniques. A range of indicators inform the model, including series from the Bank of England Agents, the Lloyds Business Barometer, Indeed, ONS/HMRC PAYE payrolls and the KPMG/REC UK Report on Jobs. Indicators are weighted together according to their relative forecast performance in the recent past. </a:t>
            </a:r>
          </a:p>
        </p:txBody>
      </p:sp>
      <p:sp>
        <p:nvSpPr>
          <p:cNvPr id="4" name="Slide Number Placeholder 3"/>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4271607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Barclays, ONS, YouGov/Citigroup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Wage equation based on Yellen (2017). Private sector regular pay growth is Bank staff’s estimate of underlying pay growth between January 2020 and March 2022 and ONS private sector regular pay growth otherwise. Short-term inflation expectations are based on the Barclays Basix Index and the YouGov/Citigroup one year ahead measure of household inflation expectations and projected forward based on a Bayesian VAR estimation. Slack is based on the MPC’s estimates, informed by the vacancies to unemployment ratio. Productivity growth is based on long-run market sector productivity growth per head. The unexplained component is the residual. Data are to 2023 Q4, with projections for 2024 Q1 and Q2.</a:t>
            </a:r>
          </a:p>
        </p:txBody>
      </p:sp>
      <p:sp>
        <p:nvSpPr>
          <p:cNvPr id="4" name="Slide Number Placeholder 3"/>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24901565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ONS, YouGov/Citigroup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orange line shows a forecast for one year ahead household inflation expectations from August 2021 conditional on observed economic outturns since then. The conditional forecast is estimated using a Bayesian vector autoregression. </a:t>
            </a:r>
            <a:r>
              <a:rPr lang="en-GB" sz="1800">
                <a:effectLst/>
                <a:latin typeface="Arial" panose="020B0604020202020204" pitchFamily="34" charset="0"/>
                <a:ea typeface="Calibri" panose="020F0502020204030204" pitchFamily="34" charset="0"/>
                <a:cs typeface="Calibri" panose="020F0502020204030204" pitchFamily="34" charset="0"/>
              </a:rPr>
              <a:t>The latest data points shown are for April 2024.</a:t>
            </a:r>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40190837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DMP Survey,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Firms’ realised output price growth (orange line) is based on responses to the question: ‘Looking back, from 12 months ago to now, what was the approximate % change in the average price you charge, considering all products and services?’. Expected price growth (orange diamond) is based on average responses to the question: ‘Looking ahead, from now to 12 months from now, what approximate % change in your average price would you expect in each of the following scenarios: lowest, low, middle, high and highest?’, and respondents are asked to assign a probability to each scenario which is used to create a weighted average expectation of price growth. DMP data show annual inflation for firms excluding those in the energy sector. The series is mean and variance adjusted to CPI inflation excluding direct energy prices on a quarterly basis between 2017 and 2024 Q1. The CPI energy prices excluded are fuels and lubricants, electricity, gas and other fuels. The latest data points shown are for 2024 Q1, with the diamonds representing the Bank staff projection and firms’ expectations for 2025 Q1.</a:t>
            </a:r>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5203431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GB" dirty="0"/>
              <a:t>Monetary Policy Report</a:t>
            </a:r>
            <a:br>
              <a:rPr lang="en-GB" dirty="0"/>
            </a:br>
            <a:r>
              <a:rPr lang="en-GB" dirty="0"/>
              <a:t>May 2024</a:t>
            </a:r>
          </a:p>
          <a:p>
            <a:r>
              <a:rPr lang="en-GB" dirty="0"/>
              <a:t>In focus – Developments </a:t>
            </a:r>
            <a:br>
              <a:rPr lang="en-GB" dirty="0"/>
            </a:br>
            <a:r>
              <a:rPr lang="en-GB" dirty="0"/>
              <a:t>in the persistence </a:t>
            </a:r>
            <a:r>
              <a:rPr lang="en-GB"/>
              <a:t>of </a:t>
            </a:r>
            <a:br>
              <a:rPr lang="en-GB"/>
            </a:br>
            <a:r>
              <a:rPr lang="en-GB"/>
              <a:t>UK </a:t>
            </a:r>
            <a:r>
              <a:rPr lang="en-GB" dirty="0"/>
              <a:t>inflation</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a:xfrm>
            <a:off x="468000" y="457200"/>
            <a:ext cx="11397769" cy="1244278"/>
          </a:xfrm>
        </p:spPr>
        <p:txBody>
          <a:bodyPr/>
          <a:lstStyle/>
          <a:p>
            <a:r>
              <a:rPr lang="en-GB" dirty="0">
                <a:latin typeface="Arial" panose="020B0604020202020204" pitchFamily="34" charset="0"/>
                <a:cs typeface="Arial" panose="020B0604020202020204" pitchFamily="34" charset="0"/>
              </a:rPr>
              <a:t>Chart 3.9: Businesses expect their own output price inflation to continue to come down, but to remain elevated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four-quarter inflation</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Firms' average own price inflation excluding energy peaked at around 7% during 2022 and 2023. It has since fallen and expectations for the next year suggest further falls to come.">
            <a:extLst>
              <a:ext uri="{FF2B5EF4-FFF2-40B4-BE49-F238E27FC236}">
                <a16:creationId xmlns:a16="http://schemas.microsoft.com/office/drawing/2014/main" id="{E00D7324-8343-F348-B20F-62B2897443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3377" y="1800000"/>
            <a:ext cx="10525246" cy="4849902"/>
          </a:xfrm>
          <a:prstGeom prst="rect">
            <a:avLst/>
          </a:prstGeom>
        </p:spPr>
      </p:pic>
    </p:spTree>
    <p:extLst>
      <p:ext uri="{BB962C8B-B14F-4D97-AF65-F5344CB8AC3E}">
        <p14:creationId xmlns:p14="http://schemas.microsoft.com/office/powerpoint/2010/main" val="9887845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a:xfrm>
            <a:off x="468000" y="457200"/>
            <a:ext cx="11397769" cy="1221128"/>
          </a:xfrm>
        </p:spPr>
        <p:txBody>
          <a:bodyPr/>
          <a:lstStyle/>
          <a:p>
            <a:r>
              <a:rPr lang="en-GB" dirty="0">
                <a:latin typeface="Arial" panose="020B0604020202020204" pitchFamily="34" charset="0"/>
                <a:cs typeface="Arial" panose="020B0604020202020204" pitchFamily="34" charset="0"/>
              </a:rPr>
              <a:t>Chart 3.10: Wage growth is expected to remain elevated compared to typical levels until 2025</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Projections for private sector regular average weekly earnings four-quarter growth</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Pay growth in the near term is above the swathe of suite models, but the gap closes during 2025.">
            <a:extLst>
              <a:ext uri="{FF2B5EF4-FFF2-40B4-BE49-F238E27FC236}">
                <a16:creationId xmlns:a16="http://schemas.microsoft.com/office/drawing/2014/main" id="{62CD0CE6-82D9-6BBC-8AF6-F6D173066A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8810" y="1800000"/>
            <a:ext cx="10494380" cy="4835680"/>
          </a:xfrm>
          <a:prstGeom prst="rect">
            <a:avLst/>
          </a:prstGeom>
        </p:spPr>
      </p:pic>
    </p:spTree>
    <p:extLst>
      <p:ext uri="{BB962C8B-B14F-4D97-AF65-F5344CB8AC3E}">
        <p14:creationId xmlns:p14="http://schemas.microsoft.com/office/powerpoint/2010/main" val="30130266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a:xfrm>
            <a:off x="468000" y="457200"/>
            <a:ext cx="11397769" cy="912814"/>
          </a:xfrm>
        </p:spPr>
        <p:txBody>
          <a:bodyPr/>
          <a:lstStyle/>
          <a:p>
            <a:r>
              <a:rPr lang="en-GB" dirty="0">
                <a:latin typeface="Arial" panose="020B0604020202020204" pitchFamily="34" charset="0"/>
                <a:cs typeface="Arial" panose="020B0604020202020204" pitchFamily="34" charset="0"/>
              </a:rPr>
              <a:t>Chart 3.11: Services price inflation remains elevated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services price inflation</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A range of measures show services price inflation slowed from the peak in mid-2023 after drifting up since 2021.">
            <a:extLst>
              <a:ext uri="{FF2B5EF4-FFF2-40B4-BE49-F238E27FC236}">
                <a16:creationId xmlns:a16="http://schemas.microsoft.com/office/drawing/2014/main" id="{DBD9DAF3-B364-2EFF-E689-4E841202780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3425" y="1440000"/>
            <a:ext cx="11225150" cy="3698112"/>
          </a:xfrm>
          <a:prstGeom prst="rect">
            <a:avLst/>
          </a:prstGeom>
        </p:spPr>
      </p:pic>
    </p:spTree>
    <p:extLst>
      <p:ext uri="{BB962C8B-B14F-4D97-AF65-F5344CB8AC3E}">
        <p14:creationId xmlns:p14="http://schemas.microsoft.com/office/powerpoint/2010/main" val="31509442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a:xfrm>
            <a:off x="468000" y="457200"/>
            <a:ext cx="11397769" cy="1244278"/>
          </a:xfrm>
        </p:spPr>
        <p:txBody>
          <a:bodyPr/>
          <a:lstStyle/>
          <a:p>
            <a:r>
              <a:rPr lang="en-GB" dirty="0">
                <a:latin typeface="Arial" panose="020B0604020202020204" pitchFamily="34" charset="0"/>
                <a:cs typeface="Arial" panose="020B0604020202020204" pitchFamily="34" charset="0"/>
              </a:rPr>
              <a:t>Chart 3.12: The share of individual CPI services price quotes that are increased each month remains elevated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Share of monthly CPI services price quotes which show price increases or decreases, excluding catering and accommodation</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Prior to the pandemic there was a broadly stable share of prices that were increased and decreased each month. Since 2022 the share of upward changes has increased.">
            <a:extLst>
              <a:ext uri="{FF2B5EF4-FFF2-40B4-BE49-F238E27FC236}">
                <a16:creationId xmlns:a16="http://schemas.microsoft.com/office/drawing/2014/main" id="{45848CD3-C562-BA51-4263-5278777D50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576" y="2228126"/>
            <a:ext cx="11222848" cy="4068504"/>
          </a:xfrm>
          <a:prstGeom prst="rect">
            <a:avLst/>
          </a:prstGeom>
        </p:spPr>
      </p:pic>
    </p:spTree>
    <p:extLst>
      <p:ext uri="{BB962C8B-B14F-4D97-AF65-F5344CB8AC3E}">
        <p14:creationId xmlns:p14="http://schemas.microsoft.com/office/powerpoint/2010/main" val="42525558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a:xfrm>
            <a:off x="468000" y="457199"/>
            <a:ext cx="11397769" cy="1360025"/>
          </a:xfrm>
        </p:spPr>
        <p:txBody>
          <a:bodyPr/>
          <a:lstStyle/>
          <a:p>
            <a:r>
              <a:rPr lang="en-GB" dirty="0">
                <a:latin typeface="Arial" panose="020B0604020202020204" pitchFamily="34" charset="0"/>
                <a:cs typeface="Arial" panose="020B0604020202020204" pitchFamily="34" charset="0"/>
              </a:rPr>
              <a:t>Chart 3.13: Pay growth is pushing up on services price inflation, and other costs by less so than in the recent past, although estimates are uncertain</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core services inflation, excluding rent</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Services inflation was pushed up by pay growth and non-labour costs in 2022 and 2023.">
            <a:extLst>
              <a:ext uri="{FF2B5EF4-FFF2-40B4-BE49-F238E27FC236}">
                <a16:creationId xmlns:a16="http://schemas.microsoft.com/office/drawing/2014/main" id="{410F96B2-B99F-8C96-4A78-F2A76916BE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3129" y="1806610"/>
            <a:ext cx="8225742" cy="4857718"/>
          </a:xfrm>
          <a:prstGeom prst="rect">
            <a:avLst/>
          </a:prstGeom>
        </p:spPr>
      </p:pic>
    </p:spTree>
    <p:extLst>
      <p:ext uri="{BB962C8B-B14F-4D97-AF65-F5344CB8AC3E}">
        <p14:creationId xmlns:p14="http://schemas.microsoft.com/office/powerpoint/2010/main" val="6831566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a:xfrm>
            <a:off x="468000" y="457199"/>
            <a:ext cx="11397769" cy="1429474"/>
          </a:xfrm>
        </p:spPr>
        <p:txBody>
          <a:bodyPr/>
          <a:lstStyle/>
          <a:p>
            <a:r>
              <a:rPr lang="en-GB" dirty="0">
                <a:latin typeface="Arial" panose="020B0604020202020204" pitchFamily="34" charset="0"/>
                <a:cs typeface="Arial" panose="020B0604020202020204" pitchFamily="34" charset="0"/>
              </a:rPr>
              <a:t>Chart 3.1: Indicators of supply chain pressures shot up post-pandemic and have since flattened off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UK wholesale gas and oil prices, input and output producer prices and import </a:t>
            </a:r>
            <a:br>
              <a:rPr lang="en-GB" b="0"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prices</a:t>
            </a:r>
            <a:r>
              <a:rPr lang="en-GB" b="0" baseline="30000" dirty="0">
                <a:latin typeface="Arial" panose="020B0604020202020204" pitchFamily="34" charset="0"/>
                <a:cs typeface="Arial" panose="020B0604020202020204" pitchFamily="34" charset="0"/>
              </a:rPr>
              <a:t>(a)(b)</a:t>
            </a:r>
            <a:endParaRPr lang="en-GB" b="0" dirty="0">
              <a:latin typeface="Arial" panose="020B0604020202020204" pitchFamily="34" charset="0"/>
              <a:cs typeface="Arial" panose="020B0604020202020204" pitchFamily="34" charset="0"/>
            </a:endParaRPr>
          </a:p>
        </p:txBody>
      </p:sp>
      <p:pic>
        <p:nvPicPr>
          <p:cNvPr id="3" name="Picture 2" descr="Energy prices have come off their 2022 peaks and supply chain pressures have flattened off since 2023. ">
            <a:extLst>
              <a:ext uri="{FF2B5EF4-FFF2-40B4-BE49-F238E27FC236}">
                <a16:creationId xmlns:a16="http://schemas.microsoft.com/office/drawing/2014/main" id="{6116A787-8656-1964-E207-50AA64D8E3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09104" y="1757841"/>
            <a:ext cx="6373792" cy="4870180"/>
          </a:xfrm>
          <a:prstGeom prst="rect">
            <a:avLst/>
          </a:prstGeom>
        </p:spPr>
      </p:pic>
    </p:spTree>
    <p:extLst>
      <p:ext uri="{BB962C8B-B14F-4D97-AF65-F5344CB8AC3E}">
        <p14:creationId xmlns:p14="http://schemas.microsoft.com/office/powerpoint/2010/main" val="2637908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a:xfrm>
            <a:off x="468000" y="457200"/>
            <a:ext cx="11397769" cy="1105382"/>
          </a:xfrm>
        </p:spPr>
        <p:txBody>
          <a:bodyPr/>
          <a:lstStyle/>
          <a:p>
            <a:r>
              <a:rPr lang="en-GB" dirty="0">
                <a:latin typeface="Arial" panose="020B0604020202020204" pitchFamily="34" charset="0"/>
                <a:cs typeface="Arial" panose="020B0604020202020204" pitchFamily="34" charset="0"/>
              </a:rPr>
              <a:t>Chart 3.2: Higher-frequency measures of inflation suggest little evidence that external cost shocks are pushing up on prices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Inflation rates for components of CPI</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Measures of both services and core goods inflation have come down since their peaks in 2023, with a more notable fall in core goods. ">
            <a:extLst>
              <a:ext uri="{FF2B5EF4-FFF2-40B4-BE49-F238E27FC236}">
                <a16:creationId xmlns:a16="http://schemas.microsoft.com/office/drawing/2014/main" id="{1ABB57DF-93DD-F050-CB1E-9654D0CE63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407" y="1800000"/>
            <a:ext cx="11233186" cy="4369444"/>
          </a:xfrm>
          <a:prstGeom prst="rect">
            <a:avLst/>
          </a:prstGeom>
        </p:spPr>
      </p:pic>
    </p:spTree>
    <p:extLst>
      <p:ext uri="{BB962C8B-B14F-4D97-AF65-F5344CB8AC3E}">
        <p14:creationId xmlns:p14="http://schemas.microsoft.com/office/powerpoint/2010/main" val="21653408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a:xfrm>
            <a:off x="468000" y="457199"/>
            <a:ext cx="11397769" cy="1116957"/>
          </a:xfrm>
        </p:spPr>
        <p:txBody>
          <a:bodyPr/>
          <a:lstStyle/>
          <a:p>
            <a:r>
              <a:rPr lang="en-GB" dirty="0">
                <a:latin typeface="Arial" panose="020B0604020202020204" pitchFamily="34" charset="0"/>
                <a:cs typeface="Arial" panose="020B0604020202020204" pitchFamily="34" charset="0"/>
              </a:rPr>
              <a:t>Chart 3.3: Evidence suggests previous high inflation continues to push up on current inflation rates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consumer price inflation</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Demand, supply and nominal inertia factors all pushed up inflation in 2022 and 2023. Nominal inertia is now the main upward contributor.">
            <a:extLst>
              <a:ext uri="{FF2B5EF4-FFF2-40B4-BE49-F238E27FC236}">
                <a16:creationId xmlns:a16="http://schemas.microsoft.com/office/drawing/2014/main" id="{3CCE2A63-4DB2-5B48-3BF4-C06EDE1F7C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494" y="1800000"/>
            <a:ext cx="10403012" cy="4793578"/>
          </a:xfrm>
          <a:prstGeom prst="rect">
            <a:avLst/>
          </a:prstGeom>
        </p:spPr>
      </p:pic>
    </p:spTree>
    <p:extLst>
      <p:ext uri="{BB962C8B-B14F-4D97-AF65-F5344CB8AC3E}">
        <p14:creationId xmlns:p14="http://schemas.microsoft.com/office/powerpoint/2010/main" val="20774835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a:xfrm>
            <a:off x="468000" y="457199"/>
            <a:ext cx="11338177" cy="1464197"/>
          </a:xfrm>
        </p:spPr>
        <p:txBody>
          <a:bodyPr/>
          <a:lstStyle/>
          <a:p>
            <a:r>
              <a:rPr lang="en-GB" dirty="0">
                <a:latin typeface="Arial" panose="020B0604020202020204" pitchFamily="34" charset="0"/>
                <a:cs typeface="Arial" panose="020B0604020202020204" pitchFamily="34" charset="0"/>
              </a:rPr>
              <a:t>Chart 3.4: The labour market has loosened since 2022, largely reflecting a fall in job vacancies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changes in the vacancies to unemployment ratio since 2019 Q4 and its level since 2007</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The fall in the vacancies to unemployment ratio has been driven largely by falls in vacancies.">
            <a:extLst>
              <a:ext uri="{FF2B5EF4-FFF2-40B4-BE49-F238E27FC236}">
                <a16:creationId xmlns:a16="http://schemas.microsoft.com/office/drawing/2014/main" id="{DAEFA75F-21E2-9D2B-F294-CB7ABF22DB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2188237"/>
            <a:ext cx="11256000" cy="4449222"/>
          </a:xfrm>
          <a:prstGeom prst="rect">
            <a:avLst/>
          </a:prstGeom>
        </p:spPr>
      </p:pic>
    </p:spTree>
    <p:extLst>
      <p:ext uri="{BB962C8B-B14F-4D97-AF65-F5344CB8AC3E}">
        <p14:creationId xmlns:p14="http://schemas.microsoft.com/office/powerpoint/2010/main" val="205741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a:xfrm>
            <a:off x="468000" y="457200"/>
            <a:ext cx="11397769" cy="1244278"/>
          </a:xfrm>
        </p:spPr>
        <p:txBody>
          <a:bodyPr/>
          <a:lstStyle/>
          <a:p>
            <a:r>
              <a:rPr lang="en-GB" dirty="0">
                <a:latin typeface="Arial" panose="020B0604020202020204" pitchFamily="34" charset="0"/>
                <a:cs typeface="Arial" panose="020B0604020202020204" pitchFamily="34" charset="0"/>
              </a:rPr>
              <a:t>Chart 3.5: The relationship between unemployment and the job market vacancy rate has continued to normalise since 2022</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Beveridge curve</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The typical relationship between the unemployment and the job vacancy rate was disrupted by the pandemic but is now close to being in line with historical norms.">
            <a:extLst>
              <a:ext uri="{FF2B5EF4-FFF2-40B4-BE49-F238E27FC236}">
                <a16:creationId xmlns:a16="http://schemas.microsoft.com/office/drawing/2014/main" id="{F3F78F8B-F7C1-FDFC-B843-076AB55F64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000" y="1800000"/>
            <a:ext cx="11256000" cy="4747018"/>
          </a:xfrm>
          <a:prstGeom prst="rect">
            <a:avLst/>
          </a:prstGeom>
        </p:spPr>
      </p:pic>
    </p:spTree>
    <p:extLst>
      <p:ext uri="{BB962C8B-B14F-4D97-AF65-F5344CB8AC3E}">
        <p14:creationId xmlns:p14="http://schemas.microsoft.com/office/powerpoint/2010/main" val="27408950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a:xfrm>
            <a:off x="468000" y="457200"/>
            <a:ext cx="11397769" cy="1302152"/>
          </a:xfrm>
        </p:spPr>
        <p:txBody>
          <a:bodyPr/>
          <a:lstStyle/>
          <a:p>
            <a:r>
              <a:rPr lang="en-GB" dirty="0">
                <a:latin typeface="Arial" panose="020B0604020202020204" pitchFamily="34" charset="0"/>
                <a:cs typeface="Arial" panose="020B0604020202020204" pitchFamily="34" charset="0"/>
              </a:rPr>
              <a:t>Chart 3.6: Pay growth measures have slowed but remain elevated compared to the pre-pandemic period</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four-quarter pay growth</a:t>
            </a:r>
            <a:r>
              <a:rPr lang="en-GB" b="0" baseline="30000" dirty="0">
                <a:latin typeface="Arial" panose="020B0604020202020204" pitchFamily="34" charset="0"/>
                <a:cs typeface="Arial" panose="020B0604020202020204" pitchFamily="34" charset="0"/>
              </a:rPr>
              <a:t>(a)(b)</a:t>
            </a:r>
            <a:endParaRPr lang="en-GB" b="0" dirty="0">
              <a:latin typeface="Arial" panose="020B0604020202020204" pitchFamily="34" charset="0"/>
              <a:cs typeface="Arial" panose="020B0604020202020204" pitchFamily="34" charset="0"/>
            </a:endParaRPr>
          </a:p>
        </p:txBody>
      </p:sp>
      <p:pic>
        <p:nvPicPr>
          <p:cNvPr id="3" name="Picture 2" descr="Both ONS private sector regular pay growth and measures of underlying pay growth have slowed since the peak in 2023.">
            <a:extLst>
              <a:ext uri="{FF2B5EF4-FFF2-40B4-BE49-F238E27FC236}">
                <a16:creationId xmlns:a16="http://schemas.microsoft.com/office/drawing/2014/main" id="{1FDC316B-19AE-6A7A-3D8D-DB42850D55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785" y="1800000"/>
            <a:ext cx="11214430" cy="3698112"/>
          </a:xfrm>
          <a:prstGeom prst="rect">
            <a:avLst/>
          </a:prstGeom>
        </p:spPr>
      </p:pic>
    </p:spTree>
    <p:extLst>
      <p:ext uri="{BB962C8B-B14F-4D97-AF65-F5344CB8AC3E}">
        <p14:creationId xmlns:p14="http://schemas.microsoft.com/office/powerpoint/2010/main" val="21411033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a:xfrm>
            <a:off x="468000" y="457200"/>
            <a:ext cx="11397769" cy="1244278"/>
          </a:xfrm>
        </p:spPr>
        <p:txBody>
          <a:bodyPr/>
          <a:lstStyle/>
          <a:p>
            <a:r>
              <a:rPr lang="en-GB" dirty="0">
                <a:latin typeface="Arial" panose="020B0604020202020204" pitchFamily="34" charset="0"/>
                <a:cs typeface="Arial" panose="020B0604020202020204" pitchFamily="34" charset="0"/>
              </a:rPr>
              <a:t>Chart 3.7: Falling inflation expectations and a looser labour market have contributed to lower wage growth</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annual private sector regular pay growth</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Inflation expectations and slack both pushed up wage growth in 2022 and 2023, those effects have started to unwind and are projected to continue unwinding.">
            <a:extLst>
              <a:ext uri="{FF2B5EF4-FFF2-40B4-BE49-F238E27FC236}">
                <a16:creationId xmlns:a16="http://schemas.microsoft.com/office/drawing/2014/main" id="{F8E9AB9F-66AA-8BBB-0251-4EBFEE75F9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697" y="1800000"/>
            <a:ext cx="11232606" cy="4068504"/>
          </a:xfrm>
          <a:prstGeom prst="rect">
            <a:avLst/>
          </a:prstGeom>
        </p:spPr>
      </p:pic>
    </p:spTree>
    <p:extLst>
      <p:ext uri="{BB962C8B-B14F-4D97-AF65-F5344CB8AC3E}">
        <p14:creationId xmlns:p14="http://schemas.microsoft.com/office/powerpoint/2010/main" val="12339599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F69555-3289-BFC4-AEA5-1078F3E32761}"/>
              </a:ext>
            </a:extLst>
          </p:cNvPr>
          <p:cNvSpPr>
            <a:spLocks noGrp="1"/>
          </p:cNvSpPr>
          <p:nvPr>
            <p:ph type="title"/>
          </p:nvPr>
        </p:nvSpPr>
        <p:spPr>
          <a:xfrm>
            <a:off x="468000" y="457200"/>
            <a:ext cx="11397769" cy="1336876"/>
          </a:xfrm>
        </p:spPr>
        <p:txBody>
          <a:bodyPr/>
          <a:lstStyle/>
          <a:p>
            <a:r>
              <a:rPr lang="en-GB" dirty="0">
                <a:latin typeface="Arial" panose="020B0604020202020204" pitchFamily="34" charset="0"/>
                <a:cs typeface="Arial" panose="020B0604020202020204" pitchFamily="34" charset="0"/>
              </a:rPr>
              <a:t>Chart 3.8: Household inflation expectations have largely evolved in line with economic drivers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One year ahead household inflation expectations</a:t>
            </a:r>
            <a:r>
              <a:rPr lang="en-GB" b="0" baseline="30000" dirty="0">
                <a:latin typeface="Arial" panose="020B0604020202020204" pitchFamily="34" charset="0"/>
                <a:cs typeface="Arial" panose="020B0604020202020204" pitchFamily="34" charset="0"/>
              </a:rPr>
              <a:t>(a)</a:t>
            </a:r>
            <a:endParaRPr lang="en-GB" b="0" dirty="0">
              <a:latin typeface="Arial" panose="020B0604020202020204" pitchFamily="34" charset="0"/>
              <a:cs typeface="Arial" panose="020B0604020202020204" pitchFamily="34" charset="0"/>
            </a:endParaRPr>
          </a:p>
        </p:txBody>
      </p:sp>
      <p:pic>
        <p:nvPicPr>
          <p:cNvPr id="3" name="Picture 2" descr="Inflation expectations rose in late 2021 and over much of 2022. They have since fallen back, in line with what would be expected given economic conditions.">
            <a:extLst>
              <a:ext uri="{FF2B5EF4-FFF2-40B4-BE49-F238E27FC236}">
                <a16:creationId xmlns:a16="http://schemas.microsoft.com/office/drawing/2014/main" id="{8E410D15-541C-5A3E-2486-4B42BCF4B27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2672" y="1800000"/>
            <a:ext cx="11266656" cy="3721262"/>
          </a:xfrm>
          <a:prstGeom prst="rect">
            <a:avLst/>
          </a:prstGeom>
        </p:spPr>
      </p:pic>
    </p:spTree>
    <p:extLst>
      <p:ext uri="{BB962C8B-B14F-4D97-AF65-F5344CB8AC3E}">
        <p14:creationId xmlns:p14="http://schemas.microsoft.com/office/powerpoint/2010/main" val="2364849831"/>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2268</TotalTime>
  <Words>2025</Words>
  <Application>Microsoft Office PowerPoint</Application>
  <PresentationFormat>Widescreen</PresentationFormat>
  <Paragraphs>67</Paragraphs>
  <Slides>14</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Century Gothic</vt:lpstr>
      <vt:lpstr>Bank LINKS Template</vt:lpstr>
      <vt:lpstr>PowerPoint Presentation</vt:lpstr>
      <vt:lpstr>Chart 3.1: Indicators of supply chain pressures shot up post-pandemic and have since flattened off  UK wholesale gas and oil prices, input and output producer prices and import  prices(a)(b)</vt:lpstr>
      <vt:lpstr>Chart 3.2: Higher-frequency measures of inflation suggest little evidence that external cost shocks are pushing up on prices Inflation rates for components of CPI(a)</vt:lpstr>
      <vt:lpstr>Chart 3.3: Evidence suggests previous high inflation continues to push up on current inflation rates Contributions to consumer price inflation(a)</vt:lpstr>
      <vt:lpstr>Chart 3.4: The labour market has loosened since 2022, largely reflecting a fall in job vacancies Contributions to changes in the vacancies to unemployment ratio since 2019 Q4 and its level since 2007(a)</vt:lpstr>
      <vt:lpstr>Chart 3.5: The relationship between unemployment and the job market vacancy rate has continued to normalise since 2022 Beveridge curve(a)</vt:lpstr>
      <vt:lpstr>Chart 3.6: Pay growth measures have slowed but remain elevated compared to the pre-pandemic period Measures of four-quarter pay growth(a)(b)</vt:lpstr>
      <vt:lpstr>Chart 3.7: Falling inflation expectations and a looser labour market have contributed to lower wage growth Contributions to annual private sector regular pay growth(a)</vt:lpstr>
      <vt:lpstr>Chart 3.8: Household inflation expectations have largely evolved in line with economic drivers One year ahead household inflation expectations(a)</vt:lpstr>
      <vt:lpstr>Chart 3.9: Businesses expect their own output price inflation to continue to come down, but to remain elevated Measures of four-quarter inflation(a)</vt:lpstr>
      <vt:lpstr>Chart 3.10: Wage growth is expected to remain elevated compared to typical levels until 2025 Projections for private sector regular average weekly earnings four-quarter growth(a)</vt:lpstr>
      <vt:lpstr>Chart 3.11: Services price inflation remains elevated Measures of services price inflation(a)</vt:lpstr>
      <vt:lpstr>Chart 3.12: The share of individual CPI services price quotes that are increased each month remains elevated Share of monthly CPI services price quotes which show price increases or decreases, excluding catering and accommodation(a)</vt:lpstr>
      <vt:lpstr>Chart 3.13: Pay growth is pushing up on services price inflation, and other costs by less so than in the recent past, although estimates are uncertain Contributions to core services inflation, excluding rent(a)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May 2024</dc:title>
  <dc:subject>Section 3: In focus – Developments in the persistence of UK inflation</dc:subject>
  <dc:creator>Bank of England</dc:creator>
  <cp:lastModifiedBy>Sadler, Paulet</cp:lastModifiedBy>
  <cp:revision>174</cp:revision>
  <dcterms:created xsi:type="dcterms:W3CDTF">2022-03-15T15:50:20Z</dcterms:created>
  <dcterms:modified xsi:type="dcterms:W3CDTF">2024-05-08T16:02:07Z</dcterms:modified>
</cp:coreProperties>
</file>