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4"/>
  </p:notesMasterIdLst>
  <p:sldIdLst>
    <p:sldId id="415" r:id="rId2"/>
    <p:sldId id="428"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192" autoAdjust="0"/>
    <p:restoredTop sz="73660" autoAdjust="0"/>
  </p:normalViewPr>
  <p:slideViewPr>
    <p:cSldViewPr snapToGrid="0" showGuides="1">
      <p:cViewPr varScale="1">
        <p:scale>
          <a:sx n="84" d="100"/>
          <a:sy n="84" d="100"/>
        </p:scale>
        <p:origin x="708" y="84"/>
      </p:cViewPr>
      <p:guideLst/>
    </p:cSldViewPr>
  </p:slideViewPr>
  <p:notesTextViewPr>
    <p:cViewPr>
      <p:scale>
        <a:sx n="3" d="2"/>
        <a:sy n="3" d="2"/>
      </p:scale>
      <p:origin x="0" y="0"/>
    </p:cViewPr>
  </p:notesTextViewPr>
  <p:sorterViewPr>
    <p:cViewPr>
      <p:scale>
        <a:sx n="110" d="100"/>
        <a:sy n="110" d="100"/>
      </p:scale>
      <p:origin x="0" y="-13961"/>
    </p:cViewPr>
  </p:sorterViewPr>
  <p:notesViewPr>
    <p:cSldViewPr snapToGrid="0" showGuides="1">
      <p:cViewPr varScale="1">
        <p:scale>
          <a:sx n="44" d="100"/>
          <a:sy n="44" d="100"/>
        </p:scale>
        <p:origin x="2554" y="41"/>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08/05/2024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2903706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2377578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har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 Placeholder 6"/>
          <p:cNvSpPr>
            <a:spLocks noGrp="1"/>
          </p:cNvSpPr>
          <p:nvPr>
            <p:ph type="body" sz="quarter" idx="14" hasCustomPrompt="1"/>
          </p:nvPr>
        </p:nvSpPr>
        <p:spPr>
          <a:xfrm>
            <a:off x="455613" y="457199"/>
            <a:ext cx="11278483" cy="912815"/>
          </a:xfrm>
        </p:spPr>
        <p:txBody>
          <a:bodyPr/>
          <a:lstStyle/>
          <a:p>
            <a:pPr lvl="0"/>
            <a:r>
              <a:rPr lang="en-US" dirty="0"/>
              <a:t>Fourth level</a:t>
            </a:r>
          </a:p>
          <a:p>
            <a:pPr lvl="4"/>
            <a:r>
              <a:rPr lang="en-US" dirty="0"/>
              <a:t>Fifth level</a:t>
            </a:r>
            <a:endParaRPr lang="en-GB" dirty="0"/>
          </a:p>
        </p:txBody>
      </p:sp>
    </p:spTree>
    <p:extLst>
      <p:ext uri="{BB962C8B-B14F-4D97-AF65-F5344CB8AC3E}">
        <p14:creationId xmlns:p14="http://schemas.microsoft.com/office/powerpoint/2010/main" val="2141533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Fourth level</a:t>
            </a:r>
          </a:p>
          <a:p>
            <a:pPr lvl="1"/>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400" b="1" kern="1200" baseline="0">
          <a:solidFill>
            <a:schemeClr val="tx2"/>
          </a:solidFill>
          <a:latin typeface="Arial" panose="020B0604020202020204" pitchFamily="34" charset="0"/>
          <a:ea typeface="+mn-ea"/>
          <a:cs typeface="Arial" panose="020B0604020202020204" pitchFamily="34" charset="0"/>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400" kern="1200">
          <a:solidFill>
            <a:schemeClr val="tx2"/>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b="1"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400" kern="1200">
          <a:solidFill>
            <a:schemeClr val="tx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b="0" dirty="0"/>
              <a:t>Monetary Policy Report</a:t>
            </a:r>
            <a:br>
              <a:rPr lang="en-GB" b="0" dirty="0"/>
            </a:br>
            <a:r>
              <a:rPr lang="en-GB" b="0" dirty="0"/>
              <a:t>May 2024</a:t>
            </a:r>
          </a:p>
          <a:p>
            <a:r>
              <a:rPr lang="en-GB" b="0" dirty="0"/>
              <a:t>Annex: Other forecasters’ expectations</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278483" cy="1388854"/>
          </a:xfrm>
        </p:spPr>
        <p:txBody>
          <a:bodyPr/>
          <a:lstStyle/>
          <a:p>
            <a:r>
              <a:rPr lang="en-GB" dirty="0"/>
              <a:t>Chart A: At the three-year horizon, external forecasters expected four-quarter GDP growth to be 1.4%, the unemployment rate to be 4.2%, and CPI inflation to be 2.1%</a:t>
            </a:r>
          </a:p>
          <a:p>
            <a:pPr lvl="1"/>
            <a:r>
              <a:rPr lang="en-GB" dirty="0"/>
              <a:t>Projections for GDP, the unemployment rate and CPI inflation</a:t>
            </a:r>
          </a:p>
        </p:txBody>
      </p:sp>
      <p:pic>
        <p:nvPicPr>
          <p:cNvPr id="4" name="Picture 3" descr="The Bank's modal forecasts are slightly below the market average for GDP in 2025 and 2026 and above in 2027, above average for unemployment, and above average for inflation in 2025, moving below for 2026 and 2027.">
            <a:extLst>
              <a:ext uri="{FF2B5EF4-FFF2-40B4-BE49-F238E27FC236}">
                <a16:creationId xmlns:a16="http://schemas.microsoft.com/office/drawing/2014/main" id="{FB94F2C5-C2A1-8365-C775-1F2D85E70C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79320" y="2072998"/>
            <a:ext cx="7833360" cy="4586524"/>
          </a:xfrm>
          <a:prstGeom prst="rect">
            <a:avLst/>
          </a:prstGeom>
        </p:spPr>
      </p:pic>
    </p:spTree>
    <p:extLst>
      <p:ext uri="{BB962C8B-B14F-4D97-AF65-F5344CB8AC3E}">
        <p14:creationId xmlns:p14="http://schemas.microsoft.com/office/powerpoint/2010/main" val="4236521524"/>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1467</TotalTime>
  <Words>56</Words>
  <Application>Microsoft Office PowerPoint</Application>
  <PresentationFormat>Widescreen</PresentationFormat>
  <Paragraphs>6</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Century Gothic</vt:lpstr>
      <vt:lpstr>Bank LINKS Template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May 2024</dc:title>
  <dc:subject>Annex: Other forecasters’ expectations</dc:subject>
  <dc:creator>Bank of England</dc:creator>
  <cp:lastModifiedBy>Sadler, Paulet</cp:lastModifiedBy>
  <cp:revision>87</cp:revision>
  <dcterms:created xsi:type="dcterms:W3CDTF">2022-03-15T15:50:20Z</dcterms:created>
  <dcterms:modified xsi:type="dcterms:W3CDTF">2024-05-08T07:21:38Z</dcterms:modified>
</cp:coreProperties>
</file>